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4" r:id="rId6"/>
    <p:sldId id="323" r:id="rId7"/>
    <p:sldId id="326" r:id="rId8"/>
    <p:sldId id="327" r:id="rId9"/>
    <p:sldId id="322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82" autoAdjust="0"/>
    <p:restoredTop sz="94570"/>
  </p:normalViewPr>
  <p:slideViewPr>
    <p:cSldViewPr>
      <p:cViewPr>
        <p:scale>
          <a:sx n="125" d="100"/>
          <a:sy n="125" d="100"/>
        </p:scale>
        <p:origin x="470" y="-8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12/2/2022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5459&amp;fromList=Y" TargetMode="External"/><Relationship Id="rId2" Type="http://schemas.openxmlformats.org/officeDocument/2006/relationships/hyperlink" Target="https://member.onem2m.org/Application/documentApp/documentinfo/?documentId=35458&amp;fromList=Y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TP57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71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Poornima Shandilya,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2022-11-28 to 2022-12-02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371600"/>
            <a:ext cx="83820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new SDS contributions have been agreed against </a:t>
            </a:r>
            <a:r>
              <a:rPr lang="en-GB" altLang="en-US" sz="2400" b="1" dirty="0"/>
              <a:t>Rel-2,3,4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</a:t>
            </a:r>
            <a:r>
              <a:rPr lang="en-GB" altLang="en-US" sz="2400" dirty="0"/>
              <a:t> contributions to date have been agreed against </a:t>
            </a:r>
            <a:r>
              <a:rPr lang="en-GB" altLang="en-US" sz="2400" b="1" dirty="0"/>
              <a:t>Rel-5 </a:t>
            </a:r>
          </a:p>
          <a:p>
            <a:r>
              <a:rPr lang="en-GB" altLang="en-US" sz="2400" dirty="0"/>
              <a:t>Issue tracking system is being used</a:t>
            </a:r>
          </a:p>
          <a:p>
            <a:pPr lvl="1"/>
            <a:r>
              <a:rPr lang="en-GB" altLang="en-US" sz="2000" dirty="0"/>
              <a:t>88 issues currently open, 69 have been closed</a:t>
            </a:r>
          </a:p>
          <a:p>
            <a:r>
              <a:rPr lang="en-GB" altLang="en-US" sz="2400" dirty="0"/>
              <a:t>11 Baselines agreed (TS-0001, TS-0004, TS-0022, TS-0010, TS-0020, TS-0030)</a:t>
            </a:r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graphicFrame>
        <p:nvGraphicFramePr>
          <p:cNvPr id="3" name="Content Placeholder 7">
            <a:extLst>
              <a:ext uri="{FF2B5EF4-FFF2-40B4-BE49-F238E27FC236}">
                <a16:creationId xmlns:a16="http://schemas.microsoft.com/office/drawing/2014/main" id="{97404721-F0EF-52D7-4302-C75928FA5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407465"/>
              </p:ext>
            </p:extLst>
          </p:nvPr>
        </p:nvGraphicFramePr>
        <p:xfrm>
          <a:off x="406454" y="1247354"/>
          <a:ext cx="8044836" cy="3490728"/>
        </p:xfrm>
        <a:graphic>
          <a:graphicData uri="http://schemas.openxmlformats.org/drawingml/2006/table">
            <a:tbl>
              <a:tblPr/>
              <a:tblGrid>
                <a:gridCol w="376991">
                  <a:extLst>
                    <a:ext uri="{9D8B030D-6E8A-4147-A177-3AD203B41FA5}">
                      <a16:colId xmlns:a16="http://schemas.microsoft.com/office/drawing/2014/main" val="196951760"/>
                    </a:ext>
                  </a:extLst>
                </a:gridCol>
                <a:gridCol w="2795422">
                  <a:extLst>
                    <a:ext uri="{9D8B030D-6E8A-4147-A177-3AD203B41FA5}">
                      <a16:colId xmlns:a16="http://schemas.microsoft.com/office/drawing/2014/main" val="307648490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491851182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5994454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72092816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799305725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907003456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23459749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2570574778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3293645997"/>
                    </a:ext>
                  </a:extLst>
                </a:gridCol>
                <a:gridCol w="334312">
                  <a:extLst>
                    <a:ext uri="{9D8B030D-6E8A-4147-A177-3AD203B41FA5}">
                      <a16:colId xmlns:a16="http://schemas.microsoft.com/office/drawing/2014/main" val="1649915752"/>
                    </a:ext>
                  </a:extLst>
                </a:gridCol>
                <a:gridCol w="1863615">
                  <a:extLst>
                    <a:ext uri="{9D8B030D-6E8A-4147-A177-3AD203B41FA5}">
                      <a16:colId xmlns:a16="http://schemas.microsoft.com/office/drawing/2014/main" val="563548471"/>
                    </a:ext>
                  </a:extLst>
                </a:gridCol>
              </a:tblGrid>
              <a:tr h="1231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 of WI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SDS57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Comments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92616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Enhancements on Semantic Support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087077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Interworking with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84698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Adaption of oneM2M for Smart City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Stalled - No normative R4 work planned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688802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Heterogen. identificat. service in oneM2M syst.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49268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Modbus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374705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Lightweight oneM2M Services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929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Attribute based Access Control Policy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988496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and Fog Computing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887240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 Subscribers and Users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810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Getting started with oneM2M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R4/R5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53665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Services and Platform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Postponed to R5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093992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 Triggering Enhancements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R4 - Complete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9488434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Zigbee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472132"/>
                  </a:ext>
                </a:extLst>
              </a:tr>
              <a:tr h="22979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System Enhancements to Support Data Protection Regulations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538532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IoT Communication to Protect 3GPP Networks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383825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SensorThings API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94366"/>
                  </a:ext>
                </a:extLst>
              </a:tr>
              <a:tr h="12310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Semantic Discovery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started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983977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Data License Management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Rel-5 TR work in progress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11270"/>
                  </a:ext>
                </a:extLst>
              </a:tr>
              <a:tr h="13849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to support AI capabilities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concepts discussed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17138"/>
                  </a:ext>
                </a:extLst>
              </a:tr>
              <a:tr h="246209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WI-0109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IPE-based_Device_Management_with_FlexContainers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Rel 5 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11968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471427-FBA8-A4FE-3C1B-D6A01A7A1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168619"/>
              </p:ext>
            </p:extLst>
          </p:nvPr>
        </p:nvGraphicFramePr>
        <p:xfrm>
          <a:off x="397310" y="4762466"/>
          <a:ext cx="7853379" cy="640080"/>
        </p:xfrm>
        <a:graphic>
          <a:graphicData uri="http://schemas.openxmlformats.org/drawingml/2006/table">
            <a:tbl>
              <a:tblPr/>
              <a:tblGrid>
                <a:gridCol w="656512">
                  <a:extLst>
                    <a:ext uri="{9D8B030D-6E8A-4147-A177-3AD203B41FA5}">
                      <a16:colId xmlns:a16="http://schemas.microsoft.com/office/drawing/2014/main" val="2203050634"/>
                    </a:ext>
                  </a:extLst>
                </a:gridCol>
                <a:gridCol w="4868103">
                  <a:extLst>
                    <a:ext uri="{9D8B030D-6E8A-4147-A177-3AD203B41FA5}">
                      <a16:colId xmlns:a16="http://schemas.microsoft.com/office/drawing/2014/main" val="872847732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2134267888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1123267914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4243657125"/>
                    </a:ext>
                  </a:extLst>
                </a:gridCol>
                <a:gridCol w="582191">
                  <a:extLst>
                    <a:ext uri="{9D8B030D-6E8A-4147-A177-3AD203B41FA5}">
                      <a16:colId xmlns:a16="http://schemas.microsoft.com/office/drawing/2014/main" val="323209397"/>
                    </a:ext>
                  </a:extLst>
                </a:gridCol>
              </a:tblGrid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oneM2M and W3C Web of Things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399119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3GPP V2X Interworking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782601"/>
                  </a:ext>
                </a:extLst>
              </a:tr>
              <a:tr h="10382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WI-0088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M2M/IoT Application and Component Configuration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21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371600"/>
            <a:ext cx="87249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Stage 3 work complete for all Rel-4 features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TS-0001 and TS-0040 have been reviewed by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r>
              <a:rPr lang="en-GB" altLang="en-US" sz="2000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GB" altLang="en-US" sz="2000" dirty="0">
                <a:solidFill>
                  <a:schemeClr val="tx1"/>
                </a:solidFill>
              </a:rPr>
              <a:t>TS-0003, TS-0004, TS-0008, TS-0009, TS-0010, TS-0022,TS-0022,TS-0030 are ready for </a:t>
            </a:r>
            <a:r>
              <a:rPr lang="en-GB" altLang="en-US" sz="2000" dirty="0" err="1">
                <a:solidFill>
                  <a:schemeClr val="tx1"/>
                </a:solidFill>
              </a:rPr>
              <a:t>editHelp</a:t>
            </a:r>
            <a:endParaRPr lang="en-GB" altLang="en-US" sz="20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Rel-5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None/>
            </a:pPr>
            <a:endParaRPr lang="en-GB" altLang="en-US" sz="700" dirty="0">
              <a:solidFill>
                <a:schemeClr val="tx1"/>
              </a:solidFill>
            </a:endParaRPr>
          </a:p>
          <a:p>
            <a:r>
              <a:rPr lang="en-GB" altLang="en-US" sz="2400" dirty="0"/>
              <a:t>1 CRs agreed for </a:t>
            </a:r>
            <a:r>
              <a:rPr lang="en-GB" altLang="en-US" sz="2400" dirty="0" err="1"/>
              <a:t>Rel</a:t>
            </a:r>
            <a:r>
              <a:rPr lang="en-GB" altLang="en-US" sz="2400" dirty="0"/>
              <a:t> 5.</a:t>
            </a:r>
          </a:p>
          <a:p>
            <a:r>
              <a:rPr lang="en-GB" altLang="en-US" sz="2400" dirty="0"/>
              <a:t>TS-0001 5.0.0 R5 Baseline is Agreed (created from TS-0001 4.17.0 version)</a:t>
            </a:r>
          </a:p>
          <a:p>
            <a:r>
              <a:rPr lang="en-GB" altLang="en-US" sz="2400" dirty="0"/>
              <a:t>TS-0001 R5 CRs will be merged in 5.1.0</a:t>
            </a:r>
          </a:p>
          <a:p>
            <a:r>
              <a:rPr lang="en-GB" altLang="en-US" sz="2400" dirty="0"/>
              <a:t>TS-0001 R5 Agreed CRs are added in CR Pack</a:t>
            </a:r>
          </a:p>
          <a:p>
            <a:r>
              <a:rPr lang="en-GB" altLang="en-US" sz="2400" dirty="0"/>
              <a:t>For other TSs- TS-0004, TS-0022</a:t>
            </a:r>
          </a:p>
          <a:p>
            <a:pPr lvl="1"/>
            <a:r>
              <a:rPr lang="en-GB" altLang="en-US" sz="1800" dirty="0"/>
              <a:t>Will be added to a CR pack when the new versions of the TSs are started.</a:t>
            </a:r>
          </a:p>
          <a:p>
            <a:pPr marL="457200" lvl="1" indent="0">
              <a:buNone/>
            </a:pPr>
            <a:endParaRPr lang="en-GB" altLang="en-US" sz="1800" dirty="0"/>
          </a:p>
          <a:p>
            <a:pPr marL="457200" lvl="1" indent="0">
              <a:buNone/>
            </a:pP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589982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2"/>
              </a:rPr>
              <a:t>TP-2022-0122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8</a:t>
            </a:r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3"/>
              </a:rPr>
              <a:t>TP-2022-0123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3</a:t>
            </a:r>
          </a:p>
          <a:p>
            <a:r>
              <a:rPr lang="en-US" altLang="en-US" sz="2400" dirty="0"/>
              <a:t>TS-0022 – </a:t>
            </a:r>
            <a:r>
              <a:rPr lang="en-GB" sz="2400" dirty="0">
                <a:hlinkClick r:id="rId3"/>
              </a:rPr>
              <a:t>TP-2022-0123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TS-0026 – </a:t>
            </a:r>
            <a:r>
              <a:rPr lang="en-GB" sz="2400" dirty="0">
                <a:hlinkClick r:id="rId3"/>
              </a:rPr>
              <a:t>TP-2022-0123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TS-0033 – </a:t>
            </a:r>
            <a:r>
              <a:rPr lang="en-GB" sz="2400" dirty="0">
                <a:hlinkClick r:id="rId3"/>
              </a:rPr>
              <a:t>TP-2022-0123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GB" altLang="en-US" sz="1800" dirty="0"/>
          </a:p>
          <a:p>
            <a:pPr marL="0" indent="0"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7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112263"/>
              </p:ext>
            </p:extLst>
          </p:nvPr>
        </p:nvGraphicFramePr>
        <p:xfrm>
          <a:off x="1295400" y="1712166"/>
          <a:ext cx="6400800" cy="34358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12-Dec-2022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19-Dec-2022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7481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57.3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9-Jan-2023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16-Jan-2023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3719099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25-Jan-2023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3659558"/>
                  </a:ext>
                </a:extLst>
              </a:tr>
              <a:tr h="4908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SDS 57.6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Mon 6-Feb-2023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8586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393F81-263F-624A-94A6-2FDEB736FD5E}"/>
              </a:ext>
            </a:extLst>
          </p:cNvPr>
          <p:cNvSpPr txBox="1"/>
          <p:nvPr/>
        </p:nvSpPr>
        <p:spPr>
          <a:xfrm>
            <a:off x="2514600" y="5105400"/>
            <a:ext cx="2972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Dates subject to confirmation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921</Words>
  <Application>Microsoft Office PowerPoint</Application>
  <PresentationFormat>On-screen Show (4:3)</PresentationFormat>
  <Paragraphs>336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Office Theme</vt:lpstr>
      <vt:lpstr>SDS Status Report to TP57</vt:lpstr>
      <vt:lpstr>Summary</vt:lpstr>
      <vt:lpstr>SDS WI Status </vt:lpstr>
      <vt:lpstr>Rel-4 Progress</vt:lpstr>
      <vt:lpstr>Rel-5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Poornima Shandilya R01</cp:lastModifiedBy>
  <cp:revision>653</cp:revision>
  <dcterms:created xsi:type="dcterms:W3CDTF">2012-09-11T22:52:11Z</dcterms:created>
  <dcterms:modified xsi:type="dcterms:W3CDTF">2022-12-02T02:00:55Z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