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9" r:id="rId2"/>
    <p:sldId id="275" r:id="rId3"/>
    <p:sldId id="277" r:id="rId4"/>
    <p:sldId id="281" r:id="rId5"/>
    <p:sldId id="284" r:id="rId6"/>
    <p:sldId id="285" r:id="rId7"/>
    <p:sldId id="286" r:id="rId8"/>
    <p:sldId id="287" r:id="rId9"/>
    <p:sldId id="288" r:id="rId10"/>
    <p:sldId id="289" r:id="rId11"/>
    <p:sldId id="282" r:id="rId12"/>
    <p:sldId id="27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Myriad Pro" panose="020B0503030403020204" charset="0"/>
      <p:regular r:id="rId19"/>
      <p:bold r:id="rId20"/>
      <p:italic r:id="rId21"/>
      <p:boldItalic r:id="rId22"/>
    </p:embeddedFont>
    <p:embeddedFont>
      <p:font typeface="Myriad Pro Light" panose="020B040303040302020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67" d="100"/>
          <a:sy n="67" d="100"/>
        </p:scale>
        <p:origin x="604" y="32"/>
      </p:cViewPr>
      <p:guideLst/>
    </p:cSldViewPr>
  </p:slideViewPr>
  <p:notesTextViewPr>
    <p:cViewPr>
      <p:scale>
        <a:sx n="1" d="1"/>
        <a:sy n="1" d="1"/>
      </p:scale>
      <p:origin x="0" y="0"/>
    </p:cViewPr>
  </p:notesTextViewPr>
  <p:sorterViewPr>
    <p:cViewPr>
      <p:scale>
        <a:sx n="100" d="100"/>
        <a:sy n="100" d="100"/>
      </p:scale>
      <p:origin x="0" y="-2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09-12-2022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12/9/2022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12/9/2022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12/9/2022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12/9/2022</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12/9/2022</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Metaverse IoT and its use cases </a:t>
            </a:r>
          </a:p>
        </p:txBody>
      </p:sp>
      <p:sp>
        <p:nvSpPr>
          <p:cNvPr id="3" name="Text Placeholder 2"/>
          <p:cNvSpPr>
            <a:spLocks noGrp="1"/>
          </p:cNvSpPr>
          <p:nvPr>
            <p:ph type="subTitle" idx="1"/>
          </p:nvPr>
        </p:nvSpPr>
        <p:spPr>
          <a:xfrm>
            <a:off x="1524000" y="4352306"/>
            <a:ext cx="9144000" cy="2323131"/>
          </a:xfrm>
        </p:spPr>
        <p:txBody>
          <a:bodyPr/>
          <a:lstStyle/>
          <a:p>
            <a:r>
              <a:rPr lang="en-US" b="1" dirty="0"/>
              <a:t>2022-11-29</a:t>
            </a:r>
          </a:p>
          <a:p>
            <a:endParaRPr lang="en-US" b="1" dirty="0"/>
          </a:p>
          <a:p>
            <a:r>
              <a:rPr lang="en-US" b="1" dirty="0"/>
              <a:t>Andrew Min-</a:t>
            </a:r>
            <a:r>
              <a:rPr lang="en-US" b="1" dirty="0" err="1"/>
              <a:t>gyu</a:t>
            </a:r>
            <a:r>
              <a:rPr lang="en-US" b="1" dirty="0"/>
              <a:t> Han, </a:t>
            </a:r>
            <a:r>
              <a:rPr lang="en-US" b="1" dirty="0" err="1"/>
              <a:t>Hansung</a:t>
            </a:r>
            <a:r>
              <a:rPr lang="en-US" b="1" dirty="0"/>
              <a:t> University</a:t>
            </a:r>
          </a:p>
          <a:p>
            <a:r>
              <a:rPr lang="en-US" b="1" dirty="0"/>
              <a:t>(</a:t>
            </a:r>
            <a:r>
              <a:rPr lang="en-US" b="1" dirty="0" err="1"/>
              <a:t>andyhan@hansung.ac.kr</a:t>
            </a:r>
            <a:r>
              <a:rPr lang="en-US" b="1" dirty="0"/>
              <a:t>)</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1</a:t>
            </a:fld>
            <a:endParaRPr lang="en-US"/>
          </a:p>
        </p:txBody>
      </p:sp>
    </p:spTree>
    <p:extLst>
      <p:ext uri="{BB962C8B-B14F-4D97-AF65-F5344CB8AC3E}">
        <p14:creationId xmlns:p14="http://schemas.microsoft.com/office/powerpoint/2010/main" val="207185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05348D7-5B19-4CA9-8377-D7965DC5B2C2}"/>
              </a:ext>
            </a:extLst>
          </p:cNvPr>
          <p:cNvSpPr>
            <a:spLocks noGrp="1"/>
          </p:cNvSpPr>
          <p:nvPr>
            <p:ph type="title"/>
          </p:nvPr>
        </p:nvSpPr>
        <p:spPr>
          <a:xfrm>
            <a:off x="334696" y="0"/>
            <a:ext cx="10220093" cy="1173570"/>
          </a:xfrm>
        </p:spPr>
        <p:txBody>
          <a:bodyPr>
            <a:normAutofit fontScale="90000"/>
          </a:bodyPr>
          <a:lstStyle/>
          <a:p>
            <a:r>
              <a:rPr lang="en-GB" altLang="ko-KR" dirty="0"/>
              <a:t>Metaverse for Critical HealthCare Services</a:t>
            </a:r>
            <a:endParaRPr lang="ko-KR" altLang="en-US" dirty="0"/>
          </a:p>
        </p:txBody>
      </p:sp>
      <p:sp>
        <p:nvSpPr>
          <p:cNvPr id="3" name="내용 개체 틀 2">
            <a:extLst>
              <a:ext uri="{FF2B5EF4-FFF2-40B4-BE49-F238E27FC236}">
                <a16:creationId xmlns:a16="http://schemas.microsoft.com/office/drawing/2014/main" id="{8F546C70-619F-4102-9ED7-8EDEFF430A4D}"/>
              </a:ext>
            </a:extLst>
          </p:cNvPr>
          <p:cNvSpPr>
            <a:spLocks noGrp="1"/>
          </p:cNvSpPr>
          <p:nvPr>
            <p:ph idx="1"/>
          </p:nvPr>
        </p:nvSpPr>
        <p:spPr>
          <a:xfrm>
            <a:off x="334696" y="1493919"/>
            <a:ext cx="5687282" cy="4351338"/>
          </a:xfrm>
        </p:spPr>
        <p:txBody>
          <a:bodyPr/>
          <a:lstStyle/>
          <a:p>
            <a:r>
              <a:rPr lang="en-GB" altLang="ko-KR" b="1" dirty="0"/>
              <a:t>Metaverse for Critical HealthCare Services</a:t>
            </a:r>
          </a:p>
          <a:p>
            <a:r>
              <a:rPr lang="en-GB" altLang="ko-KR" b="1" dirty="0"/>
              <a:t>Metaverse-Surgeries</a:t>
            </a:r>
          </a:p>
          <a:p>
            <a:r>
              <a:rPr lang="en-GB" altLang="ko-KR" b="1" dirty="0"/>
              <a:t>Metaverse-Physician Consultation</a:t>
            </a:r>
          </a:p>
          <a:p>
            <a:r>
              <a:rPr lang="en-GB" altLang="ko-KR" b="1" dirty="0"/>
              <a:t>Metaverse-Body scan and vitals. </a:t>
            </a:r>
            <a:endParaRPr lang="ko-KR" altLang="en-US" dirty="0"/>
          </a:p>
        </p:txBody>
      </p:sp>
      <p:pic>
        <p:nvPicPr>
          <p:cNvPr id="4" name="Picture 42">
            <a:extLst>
              <a:ext uri="{FF2B5EF4-FFF2-40B4-BE49-F238E27FC236}">
                <a16:creationId xmlns:a16="http://schemas.microsoft.com/office/drawing/2014/main" id="{0D95913B-172E-42E3-8259-A9B27D571B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70023" y="1368983"/>
            <a:ext cx="6122035" cy="4601210"/>
          </a:xfrm>
          <a:prstGeom prst="rect">
            <a:avLst/>
          </a:prstGeom>
          <a:noFill/>
          <a:ln>
            <a:noFill/>
          </a:ln>
        </p:spPr>
      </p:pic>
    </p:spTree>
    <p:extLst>
      <p:ext uri="{BB962C8B-B14F-4D97-AF65-F5344CB8AC3E}">
        <p14:creationId xmlns:p14="http://schemas.microsoft.com/office/powerpoint/2010/main" val="319836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oneM2M </a:t>
            </a:r>
            <a:r>
              <a:rPr lang="en-US" altLang="ko-KR" dirty="0" err="1"/>
              <a:t>MetaIoT</a:t>
            </a:r>
            <a:endParaRPr lang="ko-KR" altLang="en-US" dirty="0"/>
          </a:p>
        </p:txBody>
      </p:sp>
      <p:sp>
        <p:nvSpPr>
          <p:cNvPr id="3" name="내용 개체 틀 2"/>
          <p:cNvSpPr>
            <a:spLocks noGrp="1"/>
          </p:cNvSpPr>
          <p:nvPr>
            <p:ph idx="1"/>
          </p:nvPr>
        </p:nvSpPr>
        <p:spPr>
          <a:xfrm>
            <a:off x="334696" y="1493919"/>
            <a:ext cx="11431734" cy="4846496"/>
          </a:xfrm>
        </p:spPr>
        <p:txBody>
          <a:bodyPr>
            <a:normAutofit/>
          </a:bodyPr>
          <a:lstStyle/>
          <a:p>
            <a:r>
              <a:rPr lang="en-US" altLang="ko-KR" dirty="0"/>
              <a:t>WI-0110: Enablement of </a:t>
            </a:r>
            <a:r>
              <a:rPr lang="en-US" altLang="ko-KR" dirty="0" err="1"/>
              <a:t>IoT</a:t>
            </a:r>
            <a:r>
              <a:rPr lang="en-US" altLang="ko-KR" dirty="0"/>
              <a:t> in the metaverse (</a:t>
            </a:r>
            <a:r>
              <a:rPr lang="en-US" altLang="ko-KR" dirty="0" err="1"/>
              <a:t>MetaIoT</a:t>
            </a:r>
            <a:r>
              <a:rPr lang="en-US" altLang="ko-KR" dirty="0"/>
              <a:t>)</a:t>
            </a:r>
          </a:p>
          <a:p>
            <a:r>
              <a:rPr lang="en-US" altLang="ko-KR" dirty="0"/>
              <a:t>Objective:</a:t>
            </a:r>
          </a:p>
          <a:p>
            <a:pPr lvl="1"/>
            <a:r>
              <a:rPr lang="en-US" altLang="ko-KR" dirty="0"/>
              <a:t>Definition of “</a:t>
            </a:r>
            <a:r>
              <a:rPr lang="en-US" altLang="ko-KR" dirty="0" err="1"/>
              <a:t>IoT</a:t>
            </a:r>
            <a:r>
              <a:rPr lang="en-US" altLang="ko-KR" dirty="0"/>
              <a:t> in the metaverse” in the context of oneM2M</a:t>
            </a:r>
          </a:p>
          <a:p>
            <a:pPr lvl="1"/>
            <a:r>
              <a:rPr lang="en-US" altLang="ko-KR" dirty="0"/>
              <a:t>Use cases to show clearly that the metaverse services based on </a:t>
            </a:r>
            <a:r>
              <a:rPr lang="en-US" altLang="ko-KR" dirty="0" err="1"/>
              <a:t>IoT</a:t>
            </a:r>
            <a:endParaRPr lang="en-US" altLang="ko-KR" dirty="0"/>
          </a:p>
          <a:p>
            <a:pPr lvl="2"/>
            <a:r>
              <a:rPr lang="en-US" altLang="ko-KR" dirty="0"/>
              <a:t>Potential Common Service Functions that enable metaverse services based on </a:t>
            </a:r>
            <a:r>
              <a:rPr lang="en-US" altLang="ko-KR" dirty="0" err="1"/>
              <a:t>IoT</a:t>
            </a:r>
            <a:endParaRPr lang="en-US" altLang="ko-KR" dirty="0"/>
          </a:p>
          <a:p>
            <a:pPr lvl="2"/>
            <a:r>
              <a:rPr lang="en-US" altLang="ko-KR" dirty="0"/>
              <a:t>Interworking with considering the status of other SDOs</a:t>
            </a:r>
          </a:p>
          <a:p>
            <a:pPr lvl="2"/>
            <a:r>
              <a:rPr lang="en-US" altLang="ko-KR" dirty="0"/>
              <a:t>Information Model of metaverse devices</a:t>
            </a:r>
          </a:p>
          <a:p>
            <a:pPr lvl="2"/>
            <a:r>
              <a:rPr lang="en-US" altLang="ko-KR" dirty="0"/>
              <a:t>Cooperation with other SDOs, forums, etc., e.g. ETSI ARF, Metaverse Standards Forum</a:t>
            </a:r>
          </a:p>
          <a:p>
            <a:r>
              <a:rPr lang="en-US" altLang="ko-KR" dirty="0"/>
              <a:t>Rapporteurs:</a:t>
            </a:r>
          </a:p>
          <a:p>
            <a:pPr lvl="1"/>
            <a:r>
              <a:rPr lang="en-US" altLang="ko-KR" dirty="0"/>
              <a:t>Andrew Min-gyu Han (Hansung University)</a:t>
            </a:r>
          </a:p>
          <a:p>
            <a:pPr lvl="1"/>
            <a:r>
              <a:rPr lang="en-US" altLang="ko-KR" dirty="0"/>
              <a:t>Shane He (Nokia FR)</a:t>
            </a:r>
          </a:p>
          <a:p>
            <a:pPr lvl="1"/>
            <a:endParaRPr lang="ko-KR" altLang="en-US" dirty="0"/>
          </a:p>
        </p:txBody>
      </p:sp>
    </p:spTree>
    <p:extLst>
      <p:ext uri="{BB962C8B-B14F-4D97-AF65-F5344CB8AC3E}">
        <p14:creationId xmlns:p14="http://schemas.microsoft.com/office/powerpoint/2010/main" val="201782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DECF571-992C-4B17-8D41-96799392E91C}"/>
              </a:ext>
            </a:extLst>
          </p:cNvPr>
          <p:cNvSpPr>
            <a:spLocks noGrp="1"/>
          </p:cNvSpPr>
          <p:nvPr>
            <p:ph type="title"/>
          </p:nvPr>
        </p:nvSpPr>
        <p:spPr>
          <a:xfrm>
            <a:off x="4302826" y="3034146"/>
            <a:ext cx="3586348" cy="1173570"/>
          </a:xfrm>
        </p:spPr>
        <p:txBody>
          <a:bodyPr>
            <a:noAutofit/>
          </a:bodyPr>
          <a:lstStyle/>
          <a:p>
            <a:r>
              <a:rPr lang="en-US" altLang="ko-KR" sz="7200" dirty="0"/>
              <a:t>Thanks!</a:t>
            </a:r>
            <a:endParaRPr lang="ko-KR" altLang="en-US" sz="7200" dirty="0"/>
          </a:p>
        </p:txBody>
      </p:sp>
    </p:spTree>
    <p:extLst>
      <p:ext uri="{BB962C8B-B14F-4D97-AF65-F5344CB8AC3E}">
        <p14:creationId xmlns:p14="http://schemas.microsoft.com/office/powerpoint/2010/main" val="61296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Why oneM2M and Metaverse?</a:t>
            </a:r>
          </a:p>
        </p:txBody>
      </p:sp>
      <p:sp>
        <p:nvSpPr>
          <p:cNvPr id="3" name="Content Placeholder 2"/>
          <p:cNvSpPr>
            <a:spLocks noGrp="1"/>
          </p:cNvSpPr>
          <p:nvPr>
            <p:ph idx="1"/>
          </p:nvPr>
        </p:nvSpPr>
        <p:spPr>
          <a:xfrm>
            <a:off x="334696" y="1493918"/>
            <a:ext cx="8896767" cy="4900943"/>
          </a:xfrm>
        </p:spPr>
        <p:txBody>
          <a:bodyPr>
            <a:normAutofit/>
          </a:bodyPr>
          <a:lstStyle/>
          <a:p>
            <a:r>
              <a:rPr lang="en-US" dirty="0"/>
              <a:t>Current Metaverse services are focusing contents. It looks like the early stage of internet.</a:t>
            </a:r>
          </a:p>
          <a:p>
            <a:r>
              <a:rPr lang="en-US" dirty="0"/>
              <a:t>As the internet has been extended to Internet of Things, the Metaverse will expand its scope to </a:t>
            </a:r>
            <a:r>
              <a:rPr lang="en-US" dirty="0" err="1"/>
              <a:t>O2O</a:t>
            </a:r>
            <a:r>
              <a:rPr lang="en-US" dirty="0"/>
              <a:t>. It means oneM2M could be the connecting</a:t>
            </a:r>
            <a:r>
              <a:rPr lang="fr-FR" dirty="0"/>
              <a:t> point between the Metaverse services and the real world.</a:t>
            </a:r>
          </a:p>
          <a:p>
            <a:r>
              <a:rPr lang="fr-FR" dirty="0"/>
              <a:t>oneM2M adopts its new features of IoT now, e.g. AIoT. Metaverse is good keyword as an additional new features.</a:t>
            </a:r>
          </a:p>
          <a:p>
            <a:r>
              <a:rPr lang="fr-FR" dirty="0"/>
              <a:t>Metaverse IoT is the one of key features of oneM2M Rel-5.</a:t>
            </a:r>
            <a:endParaRPr lang="en-US" dirty="0"/>
          </a:p>
        </p:txBody>
      </p:sp>
      <p:sp>
        <p:nvSpPr>
          <p:cNvPr id="7" name="Slide Number Placeholder 6"/>
          <p:cNvSpPr>
            <a:spLocks noGrp="1"/>
          </p:cNvSpPr>
          <p:nvPr>
            <p:ph type="sldNum" sz="quarter" idx="12"/>
          </p:nvPr>
        </p:nvSpPr>
        <p:spPr/>
        <p:txBody>
          <a:bodyPr/>
          <a:lstStyle/>
          <a:p>
            <a:fld id="{CF81B550-7CF2-4283-9092-C0AEF1549117}" type="slidenum">
              <a:rPr lang="en-US" smtClean="0"/>
              <a:t>2</a:t>
            </a:fld>
            <a:endParaRPr lang="en-US"/>
          </a:p>
        </p:txBody>
      </p:sp>
      <p:pic>
        <p:nvPicPr>
          <p:cNvPr id="1026" name="Picture 2" descr="The Relation between Metaverse and IoT By: Mohamed Arab, Connectivity and  IOT thoughts | RPMANetworks">
            <a:extLst>
              <a:ext uri="{FF2B5EF4-FFF2-40B4-BE49-F238E27FC236}">
                <a16:creationId xmlns:a16="http://schemas.microsoft.com/office/drawing/2014/main" id="{8ADAE33C-5352-4686-9135-868C406839E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810"/>
          <a:stretch/>
        </p:blipFill>
        <p:spPr bwMode="auto">
          <a:xfrm>
            <a:off x="9344022" y="4191990"/>
            <a:ext cx="2466975" cy="1845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ucci to hold metaverse exhibition at Naver's Zepeto">
            <a:extLst>
              <a:ext uri="{FF2B5EF4-FFF2-40B4-BE49-F238E27FC236}">
                <a16:creationId xmlns:a16="http://schemas.microsoft.com/office/drawing/2014/main" id="{A9EA55F2-54D0-4B10-8E0B-026EBFDE2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023" y="2221243"/>
            <a:ext cx="24669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0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3GPP Metaverse 5G</a:t>
            </a:r>
            <a:endParaRPr lang="ko-KR" altLang="en-US" dirty="0"/>
          </a:p>
        </p:txBody>
      </p:sp>
      <p:sp>
        <p:nvSpPr>
          <p:cNvPr id="3" name="내용 개체 틀 2"/>
          <p:cNvSpPr>
            <a:spLocks noGrp="1"/>
          </p:cNvSpPr>
          <p:nvPr>
            <p:ph idx="1"/>
          </p:nvPr>
        </p:nvSpPr>
        <p:spPr>
          <a:xfrm>
            <a:off x="334696" y="1493919"/>
            <a:ext cx="11504796" cy="4755806"/>
          </a:xfrm>
        </p:spPr>
        <p:txBody>
          <a:bodyPr>
            <a:normAutofit fontScale="62500" lnSpcReduction="20000"/>
          </a:bodyPr>
          <a:lstStyle/>
          <a:p>
            <a:pPr>
              <a:lnSpc>
                <a:spcPct val="120000"/>
              </a:lnSpc>
            </a:pPr>
            <a:r>
              <a:rPr lang="en-US" altLang="ko-KR" dirty="0"/>
              <a:t>WI: Study on Localized Mobile Metaverse Services (FS_Metaverse)</a:t>
            </a:r>
          </a:p>
          <a:p>
            <a:pPr>
              <a:lnSpc>
                <a:spcPct val="120000"/>
              </a:lnSpc>
            </a:pPr>
            <a:r>
              <a:rPr lang="en-US" altLang="ko-KR" dirty="0"/>
              <a:t>Objective:</a:t>
            </a:r>
          </a:p>
          <a:p>
            <a:pPr lvl="1">
              <a:lnSpc>
                <a:spcPct val="120000"/>
              </a:lnSpc>
            </a:pPr>
            <a:r>
              <a:rPr lang="en-US" altLang="ko-KR" dirty="0"/>
              <a:t>Support of interactive XR media shared among multiple users in a single location, including:</a:t>
            </a:r>
          </a:p>
          <a:p>
            <a:pPr lvl="2">
              <a:lnSpc>
                <a:spcPct val="120000"/>
              </a:lnSpc>
            </a:pPr>
            <a:r>
              <a:rPr lang="en-US" altLang="ko-KR" dirty="0"/>
              <a:t>performance (KPI) aspects; e.g. latency, throughput, connection density</a:t>
            </a:r>
          </a:p>
          <a:p>
            <a:pPr lvl="2">
              <a:lnSpc>
                <a:spcPct val="120000"/>
              </a:lnSpc>
            </a:pPr>
            <a:r>
              <a:rPr lang="en-US" altLang="ko-KR" dirty="0"/>
              <a:t>efficiency and scalability aspects, for large numbers of users in a single location.</a:t>
            </a:r>
          </a:p>
          <a:p>
            <a:pPr lvl="1">
              <a:lnSpc>
                <a:spcPct val="120000"/>
              </a:lnSpc>
            </a:pPr>
            <a:r>
              <a:rPr lang="en-US" altLang="ko-KR" dirty="0"/>
              <a:t>Identification of users and other digital representations of entities interacting within the metaverse service.</a:t>
            </a:r>
          </a:p>
          <a:p>
            <a:pPr lvl="1">
              <a:lnSpc>
                <a:spcPct val="120000"/>
              </a:lnSpc>
            </a:pPr>
            <a:r>
              <a:rPr lang="en-US" altLang="ko-KR" dirty="0"/>
              <a:t>Acquisition, use and exposure of local (physical and digital) information to enable metaverse services, including:</a:t>
            </a:r>
          </a:p>
          <a:p>
            <a:pPr lvl="2">
              <a:lnSpc>
                <a:spcPct val="120000"/>
              </a:lnSpc>
            </a:pPr>
            <a:r>
              <a:rPr lang="en-US" altLang="ko-KR" dirty="0"/>
              <a:t>acquiring local spatial/environmental information and user/UE(s) information (including viewing angle, position and direction);</a:t>
            </a:r>
          </a:p>
          <a:p>
            <a:pPr lvl="2">
              <a:lnSpc>
                <a:spcPct val="120000"/>
              </a:lnSpc>
            </a:pPr>
            <a:r>
              <a:rPr lang="en-US" altLang="ko-KR" dirty="0"/>
              <a:t>Exposing local acquired spatial, environmental and user/UE information to 3rd parties to enable metaverse services.</a:t>
            </a:r>
          </a:p>
          <a:p>
            <a:pPr lvl="1">
              <a:lnSpc>
                <a:spcPct val="120000"/>
              </a:lnSpc>
            </a:pPr>
            <a:r>
              <a:rPr lang="en-US" altLang="ko-KR" dirty="0"/>
              <a:t>Other aspects, such as privacy, charging, public safety and security requirements.</a:t>
            </a:r>
          </a:p>
          <a:p>
            <a:pPr>
              <a:lnSpc>
                <a:spcPct val="120000"/>
              </a:lnSpc>
            </a:pPr>
            <a:r>
              <a:rPr lang="en-US" altLang="ko-KR" dirty="0"/>
              <a:t>Rapporteur: Erik Guttman (Samsung)</a:t>
            </a:r>
          </a:p>
          <a:p>
            <a:pPr>
              <a:lnSpc>
                <a:spcPct val="120000"/>
              </a:lnSpc>
            </a:pPr>
            <a:r>
              <a:rPr lang="en-US" altLang="ko-KR" dirty="0"/>
              <a:t>Supporting Members: AT&amp;T, Charter Communications, China Mobile, China Telecom, China Unicom, Convida Wireless, Dish Network, Ericsson, ETRI, FirstNet, Futurewei, Hansung University, Huawei, Intel, InterDigital, Kyonggi University, KDDI, KPN, KT Corp, Lenovo, LG Uplus, Motorola Mobility, OPPO, Orange, Qualcomm, Samsung, Sony, SK Telecom, Tencent, TNO, Verizon UK Ltd., vivo, Xiaomi, ZTE (34)</a:t>
            </a:r>
          </a:p>
          <a:p>
            <a:pPr>
              <a:lnSpc>
                <a:spcPct val="120000"/>
              </a:lnSpc>
            </a:pPr>
            <a:endParaRPr lang="en-US" altLang="ko-KR" dirty="0"/>
          </a:p>
          <a:p>
            <a:pPr lvl="1">
              <a:lnSpc>
                <a:spcPct val="120000"/>
              </a:lnSpc>
            </a:pPr>
            <a:endParaRPr lang="ko-KR" altLang="en-US" dirty="0"/>
          </a:p>
        </p:txBody>
      </p:sp>
    </p:spTree>
    <p:extLst>
      <p:ext uri="{BB962C8B-B14F-4D97-AF65-F5344CB8AC3E}">
        <p14:creationId xmlns:p14="http://schemas.microsoft.com/office/powerpoint/2010/main" val="119525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3GPP Metaverse 5G</a:t>
            </a:r>
            <a:endParaRPr lang="ko-KR" altLang="en-US" dirty="0"/>
          </a:p>
        </p:txBody>
      </p:sp>
      <p:sp>
        <p:nvSpPr>
          <p:cNvPr id="3" name="내용 개체 틀 2"/>
          <p:cNvSpPr>
            <a:spLocks noGrp="1"/>
          </p:cNvSpPr>
          <p:nvPr>
            <p:ph idx="1"/>
          </p:nvPr>
        </p:nvSpPr>
        <p:spPr>
          <a:xfrm>
            <a:off x="334695" y="1493919"/>
            <a:ext cx="11472991" cy="4716050"/>
          </a:xfrm>
        </p:spPr>
        <p:txBody>
          <a:bodyPr>
            <a:normAutofit/>
          </a:bodyPr>
          <a:lstStyle/>
          <a:p>
            <a:r>
              <a:rPr lang="en-US" altLang="ko-KR" dirty="0"/>
              <a:t>Doc: TR 22.856</a:t>
            </a:r>
          </a:p>
          <a:p>
            <a:r>
              <a:rPr lang="en-US" altLang="ko-KR" dirty="0"/>
              <a:t>Use Cases:</a:t>
            </a:r>
          </a:p>
          <a:p>
            <a:pPr lvl="1"/>
            <a:r>
              <a:rPr lang="en-US" altLang="ko-KR" dirty="0"/>
              <a:t>Localized Mobile Metaverse Service Use Case</a:t>
            </a:r>
          </a:p>
          <a:p>
            <a:pPr lvl="1"/>
            <a:r>
              <a:rPr lang="en-US" altLang="ko-KR" dirty="0"/>
              <a:t>Mobile Metaverse for 5G-enabled Traffic Flow Simulation and Situational Awareness</a:t>
            </a:r>
          </a:p>
          <a:p>
            <a:pPr lvl="1"/>
            <a:r>
              <a:rPr lang="en-US" altLang="ko-KR" dirty="0"/>
              <a:t>Spatial Anchor Enabler Use Case</a:t>
            </a:r>
          </a:p>
          <a:p>
            <a:pPr lvl="1"/>
            <a:r>
              <a:rPr lang="en-US" altLang="ko-KR" dirty="0"/>
              <a:t>Spatial Mapping and Localization Service Enabler Use Case</a:t>
            </a:r>
          </a:p>
          <a:p>
            <a:pPr lvl="1"/>
            <a:r>
              <a:rPr lang="en-US" altLang="ko-KR" dirty="0"/>
              <a:t>Mobile Metaverse for Immersive Gaming and Live Shows</a:t>
            </a:r>
          </a:p>
          <a:p>
            <a:pPr lvl="1"/>
            <a:r>
              <a:rPr lang="en-US" altLang="ko-KR" dirty="0"/>
              <a:t>AR Enabled Immersive Experience</a:t>
            </a:r>
          </a:p>
          <a:p>
            <a:pPr lvl="1"/>
            <a:r>
              <a:rPr lang="en-US" altLang="ko-KR" dirty="0"/>
              <a:t>Supporting multi-service coordination in one metaverse</a:t>
            </a:r>
          </a:p>
          <a:p>
            <a:pPr lvl="1"/>
            <a:r>
              <a:rPr lang="en-US" altLang="ko-KR" dirty="0"/>
              <a:t>Synchronized predictive avatars</a:t>
            </a:r>
          </a:p>
          <a:p>
            <a:pPr lvl="1"/>
            <a:r>
              <a:rPr lang="en-GB" altLang="ko-KR" dirty="0"/>
              <a:t>Use case on  Metaverse for Critical HealthCare Services</a:t>
            </a:r>
            <a:endParaRPr lang="ko-KR" altLang="en-US" dirty="0"/>
          </a:p>
        </p:txBody>
      </p:sp>
    </p:spTree>
    <p:extLst>
      <p:ext uri="{BB962C8B-B14F-4D97-AF65-F5344CB8AC3E}">
        <p14:creationId xmlns:p14="http://schemas.microsoft.com/office/powerpoint/2010/main" val="274965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FE66363-97A2-4A3A-836D-6A743A8298DF}"/>
              </a:ext>
            </a:extLst>
          </p:cNvPr>
          <p:cNvSpPr>
            <a:spLocks noGrp="1"/>
          </p:cNvSpPr>
          <p:nvPr>
            <p:ph type="title"/>
          </p:nvPr>
        </p:nvSpPr>
        <p:spPr>
          <a:xfrm>
            <a:off x="334696" y="0"/>
            <a:ext cx="10376847" cy="1173570"/>
          </a:xfrm>
        </p:spPr>
        <p:txBody>
          <a:bodyPr>
            <a:normAutofit fontScale="90000"/>
          </a:bodyPr>
          <a:lstStyle/>
          <a:p>
            <a:r>
              <a:rPr lang="en-US" altLang="ko-KR" dirty="0"/>
              <a:t>Localized Mobile Metaverse Service Use Case</a:t>
            </a:r>
            <a:endParaRPr lang="ko-KR" altLang="en-US" dirty="0"/>
          </a:p>
        </p:txBody>
      </p:sp>
      <p:sp>
        <p:nvSpPr>
          <p:cNvPr id="3" name="내용 개체 틀 2">
            <a:extLst>
              <a:ext uri="{FF2B5EF4-FFF2-40B4-BE49-F238E27FC236}">
                <a16:creationId xmlns:a16="http://schemas.microsoft.com/office/drawing/2014/main" id="{413B997C-915B-4F46-AC3A-E7605342955D}"/>
              </a:ext>
            </a:extLst>
          </p:cNvPr>
          <p:cNvSpPr>
            <a:spLocks noGrp="1"/>
          </p:cNvSpPr>
          <p:nvPr>
            <p:ph idx="1"/>
          </p:nvPr>
        </p:nvSpPr>
        <p:spPr>
          <a:xfrm>
            <a:off x="334696" y="1493919"/>
            <a:ext cx="7568333" cy="4351338"/>
          </a:xfrm>
        </p:spPr>
        <p:txBody>
          <a:bodyPr/>
          <a:lstStyle/>
          <a:p>
            <a:r>
              <a:rPr lang="en-US" altLang="ko-KR" dirty="0"/>
              <a:t>Spatially</a:t>
            </a:r>
            <a:r>
              <a:rPr lang="ko-KR" altLang="en-US" dirty="0"/>
              <a:t> </a:t>
            </a:r>
            <a:r>
              <a:rPr lang="en-US" altLang="ko-KR" dirty="0"/>
              <a:t>defined</a:t>
            </a:r>
            <a:r>
              <a:rPr lang="ko-KR" altLang="en-US" dirty="0"/>
              <a:t> </a:t>
            </a:r>
            <a:r>
              <a:rPr lang="en-US" altLang="ko-KR" dirty="0"/>
              <a:t>access</a:t>
            </a:r>
            <a:r>
              <a:rPr lang="ko-KR" altLang="en-US" dirty="0"/>
              <a:t> </a:t>
            </a:r>
            <a:r>
              <a:rPr lang="en-US" altLang="ko-KR" dirty="0"/>
              <a:t>points</a:t>
            </a:r>
          </a:p>
          <a:p>
            <a:r>
              <a:rPr lang="en-US" altLang="ko-KR" dirty="0"/>
              <a:t>The application [service] associated with 'shopping' has stored a shopping list. When a local 'shopping service access point' has been identified, the shopping application queries the service provider directly. If there is success, the result is displayed. Here: "Blue Lotion you want ¥2000."</a:t>
            </a:r>
            <a:endParaRPr lang="ko-KR" altLang="en-US" dirty="0"/>
          </a:p>
        </p:txBody>
      </p:sp>
      <p:pic>
        <p:nvPicPr>
          <p:cNvPr id="4" name="Picture 10">
            <a:extLst>
              <a:ext uri="{FF2B5EF4-FFF2-40B4-BE49-F238E27FC236}">
                <a16:creationId xmlns:a16="http://schemas.microsoft.com/office/drawing/2014/main" id="{1D7407A0-A3FC-43FF-807A-F1512FBCF43F}"/>
              </a:ext>
            </a:extLst>
          </p:cNvPr>
          <p:cNvPicPr/>
          <p:nvPr/>
        </p:nvPicPr>
        <p:blipFill>
          <a:blip r:embed="rId2">
            <a:extLst>
              <a:ext uri="{28A0092B-C50C-407E-A947-70E740481C1C}">
                <a14:useLocalDpi xmlns:a14="http://schemas.microsoft.com/office/drawing/2010/main" val="0"/>
              </a:ext>
            </a:extLst>
          </a:blip>
          <a:stretch>
            <a:fillRect/>
          </a:stretch>
        </p:blipFill>
        <p:spPr>
          <a:xfrm>
            <a:off x="8361821" y="1493919"/>
            <a:ext cx="3355561" cy="2175669"/>
          </a:xfrm>
          <a:prstGeom prst="rect">
            <a:avLst/>
          </a:prstGeom>
        </p:spPr>
      </p:pic>
      <p:pic>
        <p:nvPicPr>
          <p:cNvPr id="5" name="Picture 11">
            <a:extLst>
              <a:ext uri="{FF2B5EF4-FFF2-40B4-BE49-F238E27FC236}">
                <a16:creationId xmlns:a16="http://schemas.microsoft.com/office/drawing/2014/main" id="{849AEAF6-242F-4514-86A2-D9443129588E}"/>
              </a:ext>
            </a:extLst>
          </p:cNvPr>
          <p:cNvPicPr/>
          <p:nvPr/>
        </p:nvPicPr>
        <p:blipFill>
          <a:blip r:embed="rId3">
            <a:extLst>
              <a:ext uri="{28A0092B-C50C-407E-A947-70E740481C1C}">
                <a14:useLocalDpi xmlns:a14="http://schemas.microsoft.com/office/drawing/2010/main" val="0"/>
              </a:ext>
            </a:extLst>
          </a:blip>
          <a:stretch>
            <a:fillRect/>
          </a:stretch>
        </p:blipFill>
        <p:spPr>
          <a:xfrm>
            <a:off x="8361821" y="3989937"/>
            <a:ext cx="3355561" cy="2153412"/>
          </a:xfrm>
          <a:prstGeom prst="rect">
            <a:avLst/>
          </a:prstGeom>
        </p:spPr>
      </p:pic>
    </p:spTree>
    <p:extLst>
      <p:ext uri="{BB962C8B-B14F-4D97-AF65-F5344CB8AC3E}">
        <p14:creationId xmlns:p14="http://schemas.microsoft.com/office/powerpoint/2010/main" val="378276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FE66363-97A2-4A3A-836D-6A743A8298DF}"/>
              </a:ext>
            </a:extLst>
          </p:cNvPr>
          <p:cNvSpPr>
            <a:spLocks noGrp="1"/>
          </p:cNvSpPr>
          <p:nvPr>
            <p:ph type="title"/>
          </p:nvPr>
        </p:nvSpPr>
        <p:spPr>
          <a:xfrm>
            <a:off x="334696" y="0"/>
            <a:ext cx="10376847" cy="1173570"/>
          </a:xfrm>
        </p:spPr>
        <p:txBody>
          <a:bodyPr>
            <a:normAutofit fontScale="90000"/>
          </a:bodyPr>
          <a:lstStyle/>
          <a:p>
            <a:r>
              <a:rPr lang="en-US" altLang="ko-KR" dirty="0"/>
              <a:t>Mobile Metaverse for </a:t>
            </a:r>
            <a:r>
              <a:rPr lang="en-US" altLang="ko-KR" dirty="0" err="1"/>
              <a:t>5G</a:t>
            </a:r>
            <a:r>
              <a:rPr lang="en-US" altLang="ko-KR" dirty="0"/>
              <a:t>-enabled Traffic Flow Simulation and Situational Awareness</a:t>
            </a:r>
            <a:endParaRPr lang="ko-KR" altLang="en-US" dirty="0"/>
          </a:p>
        </p:txBody>
      </p:sp>
      <p:sp>
        <p:nvSpPr>
          <p:cNvPr id="3" name="내용 개체 틀 2">
            <a:extLst>
              <a:ext uri="{FF2B5EF4-FFF2-40B4-BE49-F238E27FC236}">
                <a16:creationId xmlns:a16="http://schemas.microsoft.com/office/drawing/2014/main" id="{413B997C-915B-4F46-AC3A-E7605342955D}"/>
              </a:ext>
            </a:extLst>
          </p:cNvPr>
          <p:cNvSpPr>
            <a:spLocks noGrp="1"/>
          </p:cNvSpPr>
          <p:nvPr>
            <p:ph idx="1"/>
          </p:nvPr>
        </p:nvSpPr>
        <p:spPr>
          <a:xfrm>
            <a:off x="334695" y="1493919"/>
            <a:ext cx="11604755" cy="4351338"/>
          </a:xfrm>
        </p:spPr>
        <p:txBody>
          <a:bodyPr/>
          <a:lstStyle/>
          <a:p>
            <a:r>
              <a:rPr lang="en-US" altLang="ko-KR" dirty="0"/>
              <a:t>There are virtual objects which actually represent the physical objects including vehicle, road and also pedestrians.  This is the basis to enable smart transport applications like traffic flow simulation and situational awareness.</a:t>
            </a:r>
            <a:endParaRPr lang="ko-KR" altLang="en-US" dirty="0"/>
          </a:p>
        </p:txBody>
      </p:sp>
      <p:pic>
        <p:nvPicPr>
          <p:cNvPr id="4" name="Picture 13" descr="公路上的汽车&#10;&#10;描述已自动生成">
            <a:extLst>
              <a:ext uri="{FF2B5EF4-FFF2-40B4-BE49-F238E27FC236}">
                <a16:creationId xmlns:a16="http://schemas.microsoft.com/office/drawing/2014/main" id="{C0A58F97-AFC1-4D3C-ACAA-0ADE224729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71927" y="2983621"/>
            <a:ext cx="6130290" cy="3181985"/>
          </a:xfrm>
          <a:prstGeom prst="rect">
            <a:avLst/>
          </a:prstGeom>
          <a:noFill/>
          <a:ln>
            <a:noFill/>
          </a:ln>
        </p:spPr>
      </p:pic>
    </p:spTree>
    <p:extLst>
      <p:ext uri="{BB962C8B-B14F-4D97-AF65-F5344CB8AC3E}">
        <p14:creationId xmlns:p14="http://schemas.microsoft.com/office/powerpoint/2010/main" val="343205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A457A86-4419-47FB-825A-324844794B27}"/>
              </a:ext>
            </a:extLst>
          </p:cNvPr>
          <p:cNvSpPr>
            <a:spLocks noGrp="1"/>
          </p:cNvSpPr>
          <p:nvPr>
            <p:ph type="title"/>
          </p:nvPr>
        </p:nvSpPr>
        <p:spPr>
          <a:xfrm>
            <a:off x="334696" y="0"/>
            <a:ext cx="10376847" cy="1173570"/>
          </a:xfrm>
        </p:spPr>
        <p:txBody>
          <a:bodyPr>
            <a:normAutofit fontScale="90000"/>
          </a:bodyPr>
          <a:lstStyle/>
          <a:p>
            <a:r>
              <a:rPr lang="en-US" altLang="ko-KR" dirty="0"/>
              <a:t>Collaborative and concurrent engineering in product design using metaverse services </a:t>
            </a:r>
            <a:endParaRPr lang="ko-KR" altLang="en-US" dirty="0"/>
          </a:p>
        </p:txBody>
      </p:sp>
      <p:sp>
        <p:nvSpPr>
          <p:cNvPr id="3" name="내용 개체 틀 2">
            <a:extLst>
              <a:ext uri="{FF2B5EF4-FFF2-40B4-BE49-F238E27FC236}">
                <a16:creationId xmlns:a16="http://schemas.microsoft.com/office/drawing/2014/main" id="{A4BEBBC7-15BD-4261-9915-8D8B30438EB1}"/>
              </a:ext>
            </a:extLst>
          </p:cNvPr>
          <p:cNvSpPr>
            <a:spLocks noGrp="1"/>
          </p:cNvSpPr>
          <p:nvPr>
            <p:ph idx="1"/>
          </p:nvPr>
        </p:nvSpPr>
        <p:spPr/>
        <p:txBody>
          <a:bodyPr/>
          <a:lstStyle/>
          <a:p>
            <a:r>
              <a:rPr lang="en-US" altLang="ko-KR" dirty="0"/>
              <a:t>The range of technologies include reality theatres, power walls, holographic workbenches, individual immersive systems, head mounted displays, tactile sensing interfaces, haptic feedback devices, multi-sensational devices, speech interfaces, and mixed reality systems </a:t>
            </a:r>
            <a:endParaRPr lang="ko-KR" altLang="en-US" dirty="0"/>
          </a:p>
        </p:txBody>
      </p:sp>
      <p:pic>
        <p:nvPicPr>
          <p:cNvPr id="1026" name="Picture 2" descr="Collaborative Augmented Reality">
            <a:extLst>
              <a:ext uri="{FF2B5EF4-FFF2-40B4-BE49-F238E27FC236}">
                <a16:creationId xmlns:a16="http://schemas.microsoft.com/office/drawing/2014/main" id="{3BD92EAF-BE4F-425D-AC0A-65C650871A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213" y="4016648"/>
            <a:ext cx="4141787"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DB6E05A6-9E0A-4B92-B73A-CFD18CF2B6CD" descr="DB6E05A6-9E0A-4B92-B73A-CFD18CF2B6CD">
            <a:extLst>
              <a:ext uri="{FF2B5EF4-FFF2-40B4-BE49-F238E27FC236}">
                <a16:creationId xmlns:a16="http://schemas.microsoft.com/office/drawing/2014/main" id="{83470E00-21FC-40FB-B97F-E04D51A75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673" y="4028431"/>
            <a:ext cx="3670664" cy="233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47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DECE74D-1386-482A-BACA-EECB642D5999}"/>
              </a:ext>
            </a:extLst>
          </p:cNvPr>
          <p:cNvSpPr>
            <a:spLocks noGrp="1"/>
          </p:cNvSpPr>
          <p:nvPr>
            <p:ph type="title"/>
          </p:nvPr>
        </p:nvSpPr>
        <p:spPr/>
        <p:txBody>
          <a:bodyPr>
            <a:normAutofit fontScale="90000"/>
          </a:bodyPr>
          <a:lstStyle/>
          <a:p>
            <a:r>
              <a:rPr lang="en-US" altLang="ko-KR" dirty="0"/>
              <a:t>Spatial Anchor Enabler Use Case</a:t>
            </a:r>
            <a:endParaRPr lang="ko-KR" altLang="en-US" dirty="0"/>
          </a:p>
        </p:txBody>
      </p:sp>
      <p:sp>
        <p:nvSpPr>
          <p:cNvPr id="3" name="내용 개체 틀 2">
            <a:extLst>
              <a:ext uri="{FF2B5EF4-FFF2-40B4-BE49-F238E27FC236}">
                <a16:creationId xmlns:a16="http://schemas.microsoft.com/office/drawing/2014/main" id="{8A4B1597-C4AB-4678-93E3-F5E12BAEDFB8}"/>
              </a:ext>
            </a:extLst>
          </p:cNvPr>
          <p:cNvSpPr>
            <a:spLocks noGrp="1"/>
          </p:cNvSpPr>
          <p:nvPr>
            <p:ph idx="1"/>
          </p:nvPr>
        </p:nvSpPr>
        <p:spPr>
          <a:xfrm>
            <a:off x="334696" y="1493919"/>
            <a:ext cx="8430481" cy="4351338"/>
          </a:xfrm>
        </p:spPr>
        <p:txBody>
          <a:bodyPr/>
          <a:lstStyle/>
          <a:p>
            <a:r>
              <a:rPr lang="en-US" altLang="ko-KR" dirty="0"/>
              <a:t>The 'spatial anchor producer' determines what to share and its location, and any constraints (e.g. who to share the spatial anchor with) and additional information, most importantly the 'resource' associated with the anchor (e.g. AR media, service to access, etc.).</a:t>
            </a:r>
          </a:p>
          <a:p>
            <a:r>
              <a:rPr lang="en-GB" altLang="ko-KR" dirty="0"/>
              <a:t>The 'spatial anchor consumer' is able to recognize anchors associated with locations, and use the spatial anchor to obtain the associated information.</a:t>
            </a:r>
            <a:endParaRPr lang="ko-KR" altLang="ko-KR" dirty="0"/>
          </a:p>
          <a:p>
            <a:endParaRPr lang="ko-KR" altLang="en-US" dirty="0"/>
          </a:p>
        </p:txBody>
      </p:sp>
      <p:pic>
        <p:nvPicPr>
          <p:cNvPr id="5" name="Picture 8">
            <a:extLst>
              <a:ext uri="{FF2B5EF4-FFF2-40B4-BE49-F238E27FC236}">
                <a16:creationId xmlns:a16="http://schemas.microsoft.com/office/drawing/2014/main" id="{5ABDFF82-B3B9-4BDC-BF8D-78B57D2AEEA5}"/>
              </a:ext>
            </a:extLst>
          </p:cNvPr>
          <p:cNvPicPr/>
          <p:nvPr/>
        </p:nvPicPr>
        <p:blipFill>
          <a:blip r:embed="rId2">
            <a:extLst>
              <a:ext uri="{28A0092B-C50C-407E-A947-70E740481C1C}">
                <a14:useLocalDpi xmlns:a14="http://schemas.microsoft.com/office/drawing/2010/main" val="0"/>
              </a:ext>
            </a:extLst>
          </a:blip>
          <a:stretch>
            <a:fillRect/>
          </a:stretch>
        </p:blipFill>
        <p:spPr>
          <a:xfrm>
            <a:off x="9055463" y="1784590"/>
            <a:ext cx="2519680" cy="3769995"/>
          </a:xfrm>
          <a:prstGeom prst="rect">
            <a:avLst/>
          </a:prstGeom>
        </p:spPr>
      </p:pic>
    </p:spTree>
    <p:extLst>
      <p:ext uri="{BB962C8B-B14F-4D97-AF65-F5344CB8AC3E}">
        <p14:creationId xmlns:p14="http://schemas.microsoft.com/office/powerpoint/2010/main" val="15699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64C54E1-77A7-47A0-8322-CC841AFE75DE}"/>
              </a:ext>
            </a:extLst>
          </p:cNvPr>
          <p:cNvSpPr>
            <a:spLocks noGrp="1"/>
          </p:cNvSpPr>
          <p:nvPr>
            <p:ph type="title"/>
          </p:nvPr>
        </p:nvSpPr>
        <p:spPr>
          <a:xfrm>
            <a:off x="334696" y="0"/>
            <a:ext cx="10389910" cy="1173570"/>
          </a:xfrm>
        </p:spPr>
        <p:txBody>
          <a:bodyPr>
            <a:normAutofit fontScale="90000"/>
          </a:bodyPr>
          <a:lstStyle/>
          <a:p>
            <a:r>
              <a:rPr lang="en-US" altLang="ko-KR" dirty="0"/>
              <a:t>Mobile Metaverse for Immersive Gaming and Live Shows</a:t>
            </a:r>
            <a:endParaRPr lang="ko-KR" altLang="en-US" dirty="0"/>
          </a:p>
        </p:txBody>
      </p:sp>
      <p:sp>
        <p:nvSpPr>
          <p:cNvPr id="3" name="내용 개체 틀 2">
            <a:extLst>
              <a:ext uri="{FF2B5EF4-FFF2-40B4-BE49-F238E27FC236}">
                <a16:creationId xmlns:a16="http://schemas.microsoft.com/office/drawing/2014/main" id="{9B513D64-C411-49EC-837F-185D7478D885}"/>
              </a:ext>
            </a:extLst>
          </p:cNvPr>
          <p:cNvSpPr>
            <a:spLocks noGrp="1"/>
          </p:cNvSpPr>
          <p:nvPr>
            <p:ph idx="1"/>
          </p:nvPr>
        </p:nvSpPr>
        <p:spPr>
          <a:xfrm>
            <a:off x="334696" y="1379202"/>
            <a:ext cx="11552504" cy="4351338"/>
          </a:xfrm>
        </p:spPr>
        <p:txBody>
          <a:bodyPr/>
          <a:lstStyle/>
          <a:p>
            <a:r>
              <a:rPr lang="en-US" altLang="ko-KR" dirty="0"/>
              <a:t>When the players are playing the basketball game, they may achieve an immersive experience with their avatars, and the avatars can interact with each other, whether the players are in proximity or non-proximity. Meanwhile, other players in the metaverse can join in this digital world as spectators to watch the live show. </a:t>
            </a:r>
            <a:endParaRPr lang="ko-KR" altLang="en-US" dirty="0"/>
          </a:p>
        </p:txBody>
      </p:sp>
      <p:pic>
        <p:nvPicPr>
          <p:cNvPr id="4" name="Picture 15">
            <a:extLst>
              <a:ext uri="{FF2B5EF4-FFF2-40B4-BE49-F238E27FC236}">
                <a16:creationId xmlns:a16="http://schemas.microsoft.com/office/drawing/2014/main" id="{A983B293-D6D0-4108-8B26-061E1E7B40A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273" y="3669588"/>
            <a:ext cx="6021977" cy="2743198"/>
          </a:xfrm>
          <a:prstGeom prst="rect">
            <a:avLst/>
          </a:prstGeom>
          <a:noFill/>
          <a:ln>
            <a:noFill/>
          </a:ln>
        </p:spPr>
      </p:pic>
      <p:grpSp>
        <p:nvGrpSpPr>
          <p:cNvPr id="6" name="画布 2">
            <a:extLst>
              <a:ext uri="{FF2B5EF4-FFF2-40B4-BE49-F238E27FC236}">
                <a16:creationId xmlns:a16="http://schemas.microsoft.com/office/drawing/2014/main" id="{5C14C095-AB4E-4EF6-837B-735739991AEA}"/>
              </a:ext>
            </a:extLst>
          </p:cNvPr>
          <p:cNvGrpSpPr/>
          <p:nvPr/>
        </p:nvGrpSpPr>
        <p:grpSpPr>
          <a:xfrm>
            <a:off x="6361610" y="3669589"/>
            <a:ext cx="5830390" cy="2743198"/>
            <a:chOff x="0" y="0"/>
            <a:chExt cx="5486400" cy="2622550"/>
          </a:xfrm>
        </p:grpSpPr>
        <p:sp>
          <p:nvSpPr>
            <p:cNvPr id="7" name="직사각형 6">
              <a:extLst>
                <a:ext uri="{FF2B5EF4-FFF2-40B4-BE49-F238E27FC236}">
                  <a16:creationId xmlns:a16="http://schemas.microsoft.com/office/drawing/2014/main" id="{6BF49E20-8039-4595-8C8F-A1D05D486384}"/>
                </a:ext>
              </a:extLst>
            </p:cNvPr>
            <p:cNvSpPr/>
            <p:nvPr/>
          </p:nvSpPr>
          <p:spPr>
            <a:xfrm>
              <a:off x="0" y="0"/>
              <a:ext cx="5486400" cy="2622550"/>
            </a:xfrm>
            <a:prstGeom prst="rect">
              <a:avLst/>
            </a:prstGeom>
          </p:spPr>
        </p:sp>
        <p:pic>
          <p:nvPicPr>
            <p:cNvPr id="8" name="图片 3">
              <a:extLst>
                <a:ext uri="{FF2B5EF4-FFF2-40B4-BE49-F238E27FC236}">
                  <a16:creationId xmlns:a16="http://schemas.microsoft.com/office/drawing/2014/main" id="{E1EA41AF-D414-4FEB-BB12-D4C5F9E9B00A}"/>
                </a:ext>
              </a:extLst>
            </p:cNvPr>
            <p:cNvPicPr>
              <a:picLocks noChangeAspect="1"/>
            </p:cNvPicPr>
            <p:nvPr/>
          </p:nvPicPr>
          <p:blipFill rotWithShape="1">
            <a:blip r:embed="rId3"/>
            <a:srcRect l="25199" t="22619" r="23611" b="24008"/>
            <a:stretch/>
          </p:blipFill>
          <p:spPr>
            <a:xfrm>
              <a:off x="2381250" y="869950"/>
              <a:ext cx="828286" cy="863600"/>
            </a:xfrm>
            <a:prstGeom prst="rect">
              <a:avLst/>
            </a:prstGeom>
          </p:spPr>
        </p:pic>
        <p:pic>
          <p:nvPicPr>
            <p:cNvPr id="9" name="图片 4">
              <a:extLst>
                <a:ext uri="{FF2B5EF4-FFF2-40B4-BE49-F238E27FC236}">
                  <a16:creationId xmlns:a16="http://schemas.microsoft.com/office/drawing/2014/main" id="{C0DC6A3E-F57D-4535-A43C-B6970FF910DA}"/>
                </a:ext>
              </a:extLst>
            </p:cNvPr>
            <p:cNvPicPr>
              <a:picLocks noChangeAspect="1"/>
            </p:cNvPicPr>
            <p:nvPr/>
          </p:nvPicPr>
          <p:blipFill rotWithShape="1">
            <a:blip r:embed="rId4"/>
            <a:srcRect l="16902" t="6547" r="50482" b="68056"/>
            <a:stretch/>
          </p:blipFill>
          <p:spPr>
            <a:xfrm>
              <a:off x="1298922" y="139700"/>
              <a:ext cx="968028" cy="501650"/>
            </a:xfrm>
            <a:prstGeom prst="rect">
              <a:avLst/>
            </a:prstGeom>
          </p:spPr>
        </p:pic>
        <p:pic>
          <p:nvPicPr>
            <p:cNvPr id="10" name="图片 5">
              <a:extLst>
                <a:ext uri="{FF2B5EF4-FFF2-40B4-BE49-F238E27FC236}">
                  <a16:creationId xmlns:a16="http://schemas.microsoft.com/office/drawing/2014/main" id="{BFE98106-9608-47FA-AF72-3B6668A65CD0}"/>
                </a:ext>
              </a:extLst>
            </p:cNvPr>
            <p:cNvPicPr>
              <a:picLocks noChangeAspect="1"/>
            </p:cNvPicPr>
            <p:nvPr/>
          </p:nvPicPr>
          <p:blipFill rotWithShape="1">
            <a:blip r:embed="rId4"/>
            <a:srcRect l="51366" t="7738" r="16678" b="70239"/>
            <a:stretch/>
          </p:blipFill>
          <p:spPr>
            <a:xfrm>
              <a:off x="3881712" y="1156492"/>
              <a:ext cx="933449" cy="428152"/>
            </a:xfrm>
            <a:prstGeom prst="rect">
              <a:avLst/>
            </a:prstGeom>
          </p:spPr>
        </p:pic>
        <p:pic>
          <p:nvPicPr>
            <p:cNvPr id="11" name="图片 6">
              <a:extLst>
                <a:ext uri="{FF2B5EF4-FFF2-40B4-BE49-F238E27FC236}">
                  <a16:creationId xmlns:a16="http://schemas.microsoft.com/office/drawing/2014/main" id="{9971C290-969B-4378-A683-2CC25E39C501}"/>
                </a:ext>
              </a:extLst>
            </p:cNvPr>
            <p:cNvPicPr>
              <a:picLocks noChangeAspect="1"/>
            </p:cNvPicPr>
            <p:nvPr/>
          </p:nvPicPr>
          <p:blipFill rotWithShape="1">
            <a:blip r:embed="rId4"/>
            <a:srcRect l="17562" t="37103" r="51538" b="38889"/>
            <a:stretch/>
          </p:blipFill>
          <p:spPr>
            <a:xfrm>
              <a:off x="1381521" y="2038350"/>
              <a:ext cx="847329" cy="438149"/>
            </a:xfrm>
            <a:prstGeom prst="rect">
              <a:avLst/>
            </a:prstGeom>
          </p:spPr>
        </p:pic>
        <p:pic>
          <p:nvPicPr>
            <p:cNvPr id="12" name="图片 7">
              <a:extLst>
                <a:ext uri="{FF2B5EF4-FFF2-40B4-BE49-F238E27FC236}">
                  <a16:creationId xmlns:a16="http://schemas.microsoft.com/office/drawing/2014/main" id="{346CD1A1-A04F-4086-8FB5-EE163433740A}"/>
                </a:ext>
              </a:extLst>
            </p:cNvPr>
            <p:cNvPicPr>
              <a:picLocks noChangeAspect="1"/>
            </p:cNvPicPr>
            <p:nvPr/>
          </p:nvPicPr>
          <p:blipFill rotWithShape="1">
            <a:blip r:embed="rId5"/>
            <a:srcRect l="53770" t="47817" r="25595" b="36905"/>
            <a:stretch/>
          </p:blipFill>
          <p:spPr>
            <a:xfrm>
              <a:off x="3209536" y="222250"/>
              <a:ext cx="720436" cy="533400"/>
            </a:xfrm>
            <a:prstGeom prst="rect">
              <a:avLst/>
            </a:prstGeom>
          </p:spPr>
        </p:pic>
        <p:pic>
          <p:nvPicPr>
            <p:cNvPr id="13" name="图片 8">
              <a:extLst>
                <a:ext uri="{FF2B5EF4-FFF2-40B4-BE49-F238E27FC236}">
                  <a16:creationId xmlns:a16="http://schemas.microsoft.com/office/drawing/2014/main" id="{52A4D33F-8799-4E66-9C08-61D6C5869907}"/>
                </a:ext>
              </a:extLst>
            </p:cNvPr>
            <p:cNvPicPr>
              <a:picLocks noChangeAspect="1"/>
            </p:cNvPicPr>
            <p:nvPr/>
          </p:nvPicPr>
          <p:blipFill rotWithShape="1">
            <a:blip r:embed="rId6"/>
            <a:srcRect t="12500" r="52500"/>
            <a:stretch/>
          </p:blipFill>
          <p:spPr>
            <a:xfrm>
              <a:off x="867033" y="1085850"/>
              <a:ext cx="514488" cy="568644"/>
            </a:xfrm>
            <a:prstGeom prst="rect">
              <a:avLst/>
            </a:prstGeom>
          </p:spPr>
        </p:pic>
        <p:pic>
          <p:nvPicPr>
            <p:cNvPr id="14" name="图片 9">
              <a:extLst>
                <a:ext uri="{FF2B5EF4-FFF2-40B4-BE49-F238E27FC236}">
                  <a16:creationId xmlns:a16="http://schemas.microsoft.com/office/drawing/2014/main" id="{007B7264-1E49-4CDF-B73D-3F96AC470AD6}"/>
                </a:ext>
              </a:extLst>
            </p:cNvPr>
            <p:cNvPicPr>
              <a:picLocks noChangeAspect="1"/>
            </p:cNvPicPr>
            <p:nvPr/>
          </p:nvPicPr>
          <p:blipFill rotWithShape="1">
            <a:blip r:embed="rId7"/>
            <a:srcRect l="20833" t="21825" r="20634" b="38889"/>
            <a:stretch/>
          </p:blipFill>
          <p:spPr>
            <a:xfrm>
              <a:off x="3422650" y="2085655"/>
              <a:ext cx="615509" cy="413121"/>
            </a:xfrm>
            <a:prstGeom prst="rect">
              <a:avLst/>
            </a:prstGeom>
          </p:spPr>
        </p:pic>
        <p:cxnSp>
          <p:nvCxnSpPr>
            <p:cNvPr id="15" name="直接连接符 10">
              <a:extLst>
                <a:ext uri="{FF2B5EF4-FFF2-40B4-BE49-F238E27FC236}">
                  <a16:creationId xmlns:a16="http://schemas.microsoft.com/office/drawing/2014/main" id="{A0B12201-9102-43A3-BFEF-5223A6783BDC}"/>
                </a:ext>
              </a:extLst>
            </p:cNvPr>
            <p:cNvCxnSpPr/>
            <p:nvPr/>
          </p:nvCxnSpPr>
          <p:spPr>
            <a:xfrm>
              <a:off x="2266950" y="390525"/>
              <a:ext cx="857250" cy="0"/>
            </a:xfrm>
            <a:prstGeom prst="line">
              <a:avLst/>
            </a:prstGeom>
          </p:spPr>
          <p:style>
            <a:lnRef idx="1">
              <a:schemeClr val="dk1"/>
            </a:lnRef>
            <a:fillRef idx="0">
              <a:schemeClr val="dk1"/>
            </a:fillRef>
            <a:effectRef idx="0">
              <a:schemeClr val="dk1"/>
            </a:effectRef>
            <a:fontRef idx="minor">
              <a:schemeClr val="tx1"/>
            </a:fontRef>
          </p:style>
        </p:cxnSp>
        <p:cxnSp>
          <p:nvCxnSpPr>
            <p:cNvPr id="16" name="直接连接符 11">
              <a:extLst>
                <a:ext uri="{FF2B5EF4-FFF2-40B4-BE49-F238E27FC236}">
                  <a16:creationId xmlns:a16="http://schemas.microsoft.com/office/drawing/2014/main" id="{93493E90-60C0-4DBC-A6AD-B8CD72DEB173}"/>
                </a:ext>
              </a:extLst>
            </p:cNvPr>
            <p:cNvCxnSpPr/>
            <p:nvPr/>
          </p:nvCxnSpPr>
          <p:spPr>
            <a:xfrm flipH="1">
              <a:off x="1174750" y="698500"/>
              <a:ext cx="285750" cy="387350"/>
            </a:xfrm>
            <a:prstGeom prst="line">
              <a:avLst/>
            </a:prstGeom>
          </p:spPr>
          <p:style>
            <a:lnRef idx="1">
              <a:schemeClr val="dk1"/>
            </a:lnRef>
            <a:fillRef idx="0">
              <a:schemeClr val="dk1"/>
            </a:fillRef>
            <a:effectRef idx="0">
              <a:schemeClr val="dk1"/>
            </a:effectRef>
            <a:fontRef idx="minor">
              <a:schemeClr val="tx1"/>
            </a:fontRef>
          </p:style>
        </p:cxnSp>
        <p:cxnSp>
          <p:nvCxnSpPr>
            <p:cNvPr id="17" name="直接连接符 12">
              <a:extLst>
                <a:ext uri="{FF2B5EF4-FFF2-40B4-BE49-F238E27FC236}">
                  <a16:creationId xmlns:a16="http://schemas.microsoft.com/office/drawing/2014/main" id="{9121BC1B-A3EC-4122-8E6F-88D88E1DA503}"/>
                </a:ext>
              </a:extLst>
            </p:cNvPr>
            <p:cNvCxnSpPr/>
            <p:nvPr/>
          </p:nvCxnSpPr>
          <p:spPr>
            <a:xfrm>
              <a:off x="1174750" y="1584644"/>
              <a:ext cx="285750" cy="374011"/>
            </a:xfrm>
            <a:prstGeom prst="line">
              <a:avLst/>
            </a:prstGeom>
          </p:spPr>
          <p:style>
            <a:lnRef idx="1">
              <a:schemeClr val="dk1"/>
            </a:lnRef>
            <a:fillRef idx="0">
              <a:schemeClr val="dk1"/>
            </a:fillRef>
            <a:effectRef idx="0">
              <a:schemeClr val="dk1"/>
            </a:effectRef>
            <a:fontRef idx="minor">
              <a:schemeClr val="tx1"/>
            </a:fontRef>
          </p:style>
        </p:cxnSp>
        <p:cxnSp>
          <p:nvCxnSpPr>
            <p:cNvPr id="18" name="直接连接符 13">
              <a:extLst>
                <a:ext uri="{FF2B5EF4-FFF2-40B4-BE49-F238E27FC236}">
                  <a16:creationId xmlns:a16="http://schemas.microsoft.com/office/drawing/2014/main" id="{3FC9BEAA-60FE-4726-8206-95141F75ED42}"/>
                </a:ext>
              </a:extLst>
            </p:cNvPr>
            <p:cNvCxnSpPr/>
            <p:nvPr/>
          </p:nvCxnSpPr>
          <p:spPr>
            <a:xfrm>
              <a:off x="2381250" y="2235200"/>
              <a:ext cx="828286" cy="0"/>
            </a:xfrm>
            <a:prstGeom prst="line">
              <a:avLst/>
            </a:prstGeom>
          </p:spPr>
          <p:style>
            <a:lnRef idx="1">
              <a:schemeClr val="dk1"/>
            </a:lnRef>
            <a:fillRef idx="0">
              <a:schemeClr val="dk1"/>
            </a:fillRef>
            <a:effectRef idx="0">
              <a:schemeClr val="dk1"/>
            </a:effectRef>
            <a:fontRef idx="minor">
              <a:schemeClr val="tx1"/>
            </a:fontRef>
          </p:style>
        </p:cxnSp>
        <p:cxnSp>
          <p:nvCxnSpPr>
            <p:cNvPr id="19" name="直接连接符 14">
              <a:extLst>
                <a:ext uri="{FF2B5EF4-FFF2-40B4-BE49-F238E27FC236}">
                  <a16:creationId xmlns:a16="http://schemas.microsoft.com/office/drawing/2014/main" id="{443EB5BE-E8BB-4F9B-B0F3-A80D9DEFFFC1}"/>
                </a:ext>
              </a:extLst>
            </p:cNvPr>
            <p:cNvCxnSpPr/>
            <p:nvPr/>
          </p:nvCxnSpPr>
          <p:spPr>
            <a:xfrm flipH="1">
              <a:off x="4140200" y="1695450"/>
              <a:ext cx="114300" cy="263205"/>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15">
              <a:extLst>
                <a:ext uri="{FF2B5EF4-FFF2-40B4-BE49-F238E27FC236}">
                  <a16:creationId xmlns:a16="http://schemas.microsoft.com/office/drawing/2014/main" id="{5EBF8A2B-580F-4106-9C33-3028C1345965}"/>
                </a:ext>
              </a:extLst>
            </p:cNvPr>
            <p:cNvCxnSpPr/>
            <p:nvPr/>
          </p:nvCxnSpPr>
          <p:spPr>
            <a:xfrm>
              <a:off x="3929972" y="698500"/>
              <a:ext cx="292778" cy="317500"/>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16">
              <a:extLst>
                <a:ext uri="{FF2B5EF4-FFF2-40B4-BE49-F238E27FC236}">
                  <a16:creationId xmlns:a16="http://schemas.microsoft.com/office/drawing/2014/main" id="{64BBDEBD-FFC9-4CA2-9D7B-5C3415317802}"/>
                </a:ext>
              </a:extLst>
            </p:cNvPr>
            <p:cNvCxnSpPr/>
            <p:nvPr/>
          </p:nvCxnSpPr>
          <p:spPr>
            <a:xfrm>
              <a:off x="2089150" y="641350"/>
              <a:ext cx="292100" cy="330200"/>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17">
              <a:extLst>
                <a:ext uri="{FF2B5EF4-FFF2-40B4-BE49-F238E27FC236}">
                  <a16:creationId xmlns:a16="http://schemas.microsoft.com/office/drawing/2014/main" id="{25705AAF-E9AE-42DD-94AA-7D7242A0A11D}"/>
                </a:ext>
              </a:extLst>
            </p:cNvPr>
            <p:cNvCxnSpPr/>
            <p:nvPr/>
          </p:nvCxnSpPr>
          <p:spPr>
            <a:xfrm flipH="1">
              <a:off x="2089150" y="1654494"/>
              <a:ext cx="292100" cy="275906"/>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18">
              <a:extLst>
                <a:ext uri="{FF2B5EF4-FFF2-40B4-BE49-F238E27FC236}">
                  <a16:creationId xmlns:a16="http://schemas.microsoft.com/office/drawing/2014/main" id="{924912C8-E058-45C5-86F8-309841D34248}"/>
                </a:ext>
              </a:extLst>
            </p:cNvPr>
            <p:cNvCxnSpPr/>
            <p:nvPr/>
          </p:nvCxnSpPr>
          <p:spPr>
            <a:xfrm>
              <a:off x="1631950" y="1377950"/>
              <a:ext cx="679450" cy="0"/>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19">
              <a:extLst>
                <a:ext uri="{FF2B5EF4-FFF2-40B4-BE49-F238E27FC236}">
                  <a16:creationId xmlns:a16="http://schemas.microsoft.com/office/drawing/2014/main" id="{87DB6F0E-0E6D-41C3-8FC0-601B632E1A89}"/>
                </a:ext>
              </a:extLst>
            </p:cNvPr>
            <p:cNvCxnSpPr/>
            <p:nvPr/>
          </p:nvCxnSpPr>
          <p:spPr>
            <a:xfrm flipH="1">
              <a:off x="3124200" y="641350"/>
              <a:ext cx="298450" cy="374650"/>
            </a:xfrm>
            <a:prstGeom prst="line">
              <a:avLst/>
            </a:prstGeom>
          </p:spPr>
          <p:style>
            <a:lnRef idx="1">
              <a:schemeClr val="dk1"/>
            </a:lnRef>
            <a:fillRef idx="0">
              <a:schemeClr val="dk1"/>
            </a:fillRef>
            <a:effectRef idx="0">
              <a:schemeClr val="dk1"/>
            </a:effectRef>
            <a:fontRef idx="minor">
              <a:schemeClr val="tx1"/>
            </a:fontRef>
          </p:style>
        </p:cxnSp>
        <p:cxnSp>
          <p:nvCxnSpPr>
            <p:cNvPr id="25" name="直接连接符 20">
              <a:extLst>
                <a:ext uri="{FF2B5EF4-FFF2-40B4-BE49-F238E27FC236}">
                  <a16:creationId xmlns:a16="http://schemas.microsoft.com/office/drawing/2014/main" id="{D732A7C4-2CCA-4867-92A1-077910AB48C1}"/>
                </a:ext>
              </a:extLst>
            </p:cNvPr>
            <p:cNvCxnSpPr/>
            <p:nvPr/>
          </p:nvCxnSpPr>
          <p:spPr>
            <a:xfrm>
              <a:off x="3314112" y="1377950"/>
              <a:ext cx="451438" cy="0"/>
            </a:xfrm>
            <a:prstGeom prst="line">
              <a:avLst/>
            </a:prstGeom>
          </p:spPr>
          <p:style>
            <a:lnRef idx="1">
              <a:schemeClr val="dk1"/>
            </a:lnRef>
            <a:fillRef idx="0">
              <a:schemeClr val="dk1"/>
            </a:fillRef>
            <a:effectRef idx="0">
              <a:schemeClr val="dk1"/>
            </a:effectRef>
            <a:fontRef idx="minor">
              <a:schemeClr val="tx1"/>
            </a:fontRef>
          </p:style>
        </p:cxnSp>
        <p:cxnSp>
          <p:nvCxnSpPr>
            <p:cNvPr id="26" name="直接连接符 21">
              <a:extLst>
                <a:ext uri="{FF2B5EF4-FFF2-40B4-BE49-F238E27FC236}">
                  <a16:creationId xmlns:a16="http://schemas.microsoft.com/office/drawing/2014/main" id="{67348F8A-F3ED-4E06-88DE-933D7808147B}"/>
                </a:ext>
              </a:extLst>
            </p:cNvPr>
            <p:cNvCxnSpPr/>
            <p:nvPr/>
          </p:nvCxnSpPr>
          <p:spPr>
            <a:xfrm>
              <a:off x="3189898" y="1679255"/>
              <a:ext cx="260350" cy="285750"/>
            </a:xfrm>
            <a:prstGeom prst="line">
              <a:avLst/>
            </a:prstGeom>
          </p:spPr>
          <p:style>
            <a:lnRef idx="1">
              <a:schemeClr val="dk1"/>
            </a:lnRef>
            <a:fillRef idx="0">
              <a:schemeClr val="dk1"/>
            </a:fillRef>
            <a:effectRef idx="0">
              <a:schemeClr val="dk1"/>
            </a:effectRef>
            <a:fontRef idx="minor">
              <a:schemeClr val="tx1"/>
            </a:fontRef>
          </p:style>
        </p:cxnSp>
        <p:sp>
          <p:nvSpPr>
            <p:cNvPr id="27" name="文本框 22">
              <a:extLst>
                <a:ext uri="{FF2B5EF4-FFF2-40B4-BE49-F238E27FC236}">
                  <a16:creationId xmlns:a16="http://schemas.microsoft.com/office/drawing/2014/main" id="{8E9F1B22-7A95-46B5-B720-D5A88ABC182F}"/>
                </a:ext>
              </a:extLst>
            </p:cNvPr>
            <p:cNvSpPr txBox="1"/>
            <p:nvPr/>
          </p:nvSpPr>
          <p:spPr>
            <a:xfrm>
              <a:off x="2415976" y="1654494"/>
              <a:ext cx="898136"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900"/>
                </a:spcAft>
              </a:pPr>
              <a:r>
                <a:rPr lang="en-GB" sz="1000" dirty="0">
                  <a:effectLst/>
                  <a:latin typeface="Times New Roman" panose="02020603050405020304" pitchFamily="18" charset="0"/>
                  <a:ea typeface="SimSun" panose="02010600030101010101" pitchFamily="2" charset="-122"/>
                </a:rPr>
                <a:t>metaverse</a:t>
              </a:r>
              <a:endParaRPr lang="ko-KR" sz="1000" dirty="0">
                <a:effectLst/>
                <a:latin typeface="Times New Roman" panose="02020603050405020304" pitchFamily="18" charset="0"/>
                <a:ea typeface="SimSun" panose="02010600030101010101" pitchFamily="2" charset="-122"/>
              </a:endParaRPr>
            </a:p>
          </p:txBody>
        </p:sp>
      </p:grpSp>
    </p:spTree>
    <p:extLst>
      <p:ext uri="{BB962C8B-B14F-4D97-AF65-F5344CB8AC3E}">
        <p14:creationId xmlns:p14="http://schemas.microsoft.com/office/powerpoint/2010/main" val="3268919032"/>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872</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Times New Roman</vt:lpstr>
      <vt:lpstr>Myriad Pro</vt:lpstr>
      <vt:lpstr>Arial</vt:lpstr>
      <vt:lpstr>Myriad Pro Light</vt:lpstr>
      <vt:lpstr>Office Theme</vt:lpstr>
      <vt:lpstr>Metaverse IoT and its use cases </vt:lpstr>
      <vt:lpstr>Why oneM2M and Metaverse?</vt:lpstr>
      <vt:lpstr>3GPP Metaverse 5G</vt:lpstr>
      <vt:lpstr>3GPP Metaverse 5G</vt:lpstr>
      <vt:lpstr>Localized Mobile Metaverse Service Use Case</vt:lpstr>
      <vt:lpstr>Mobile Metaverse for 5G-enabled Traffic Flow Simulation and Situational Awareness</vt:lpstr>
      <vt:lpstr>Collaborative and concurrent engineering in product design using metaverse services </vt:lpstr>
      <vt:lpstr>Spatial Anchor Enabler Use Case</vt:lpstr>
      <vt:lpstr>Mobile Metaverse for Immersive Gaming and Live Shows</vt:lpstr>
      <vt:lpstr>Metaverse for Critical HealthCare Services</vt:lpstr>
      <vt:lpstr>oneM2M MetaIoT</vt:lpstr>
      <vt:lpstr>Thanks!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Karen Hughes</cp:lastModifiedBy>
  <cp:revision>54</cp:revision>
  <dcterms:created xsi:type="dcterms:W3CDTF">2017-09-21T15:46:31Z</dcterms:created>
  <dcterms:modified xsi:type="dcterms:W3CDTF">2022-12-09T15:00:43Z</dcterms:modified>
</cp:coreProperties>
</file>