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739" r:id="rId2"/>
    <p:sldMasterId id="2147483661" r:id="rId3"/>
  </p:sldMasterIdLst>
  <p:notesMasterIdLst>
    <p:notesMasterId r:id="rId36"/>
  </p:notesMasterIdLst>
  <p:sldIdLst>
    <p:sldId id="275" r:id="rId4"/>
    <p:sldId id="276" r:id="rId5"/>
    <p:sldId id="309" r:id="rId6"/>
    <p:sldId id="297" r:id="rId7"/>
    <p:sldId id="298" r:id="rId8"/>
    <p:sldId id="316" r:id="rId9"/>
    <p:sldId id="280" r:id="rId10"/>
    <p:sldId id="288" r:id="rId11"/>
    <p:sldId id="281" r:id="rId12"/>
    <p:sldId id="282" r:id="rId13"/>
    <p:sldId id="285" r:id="rId14"/>
    <p:sldId id="308" r:id="rId15"/>
    <p:sldId id="286" r:id="rId16"/>
    <p:sldId id="306" r:id="rId17"/>
    <p:sldId id="299" r:id="rId18"/>
    <p:sldId id="287" r:id="rId19"/>
    <p:sldId id="307" r:id="rId20"/>
    <p:sldId id="289" r:id="rId21"/>
    <p:sldId id="312" r:id="rId22"/>
    <p:sldId id="283" r:id="rId23"/>
    <p:sldId id="315" r:id="rId24"/>
    <p:sldId id="304" r:id="rId25"/>
    <p:sldId id="305" r:id="rId26"/>
    <p:sldId id="291" r:id="rId27"/>
    <p:sldId id="292" r:id="rId28"/>
    <p:sldId id="293" r:id="rId29"/>
    <p:sldId id="294" r:id="rId30"/>
    <p:sldId id="318" r:id="rId31"/>
    <p:sldId id="296" r:id="rId32"/>
    <p:sldId id="319" r:id="rId33"/>
    <p:sldId id="320" r:id="rId34"/>
    <p:sldId id="321" r:id="rId35"/>
  </p:sldIdLst>
  <p:sldSz cx="12192000" cy="6858000"/>
  <p:notesSz cx="6858000" cy="9144000"/>
  <p:embeddedFontLst>
    <p:embeddedFont>
      <p:font typeface="Calibri" panose="020F0502020204030204" pitchFamily="34" charset="0"/>
      <p:regular r:id="rId37"/>
      <p:bold r:id="rId38"/>
      <p:italic r:id="rId39"/>
      <p:boldItalic r:id="rId40"/>
    </p:embeddedFont>
    <p:embeddedFont>
      <p:font typeface="Calibri Light" panose="020F0302020204030204" pitchFamily="34" charset="0"/>
      <p:regular r:id="rId41"/>
      <p:italic r:id="rId42"/>
    </p:embeddedFont>
    <p:embeddedFont>
      <p:font typeface="Myriad Pro" panose="020B0503030403020204" charset="0"/>
      <p:regular r:id="rId43"/>
      <p:bold r:id="rId44"/>
      <p:italic r:id="rId45"/>
      <p:boldItalic r:id="rId46"/>
    </p:embeddedFont>
    <p:embeddedFont>
      <p:font typeface="Myriad Pro Light" panose="020B0403030403020204" charset="0"/>
      <p:regular r:id="rId47"/>
      <p:bold r:id="rId48"/>
      <p:italic r:id="rId49"/>
      <p:boldItalic r:id="rId50"/>
    </p:embeddedFont>
    <p:embeddedFont>
      <p:font typeface="Tele-GroteskNor" pitchFamily="2" charset="0"/>
      <p:regular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60" autoAdjust="0"/>
    <p:restoredTop sz="94660"/>
  </p:normalViewPr>
  <p:slideViewPr>
    <p:cSldViewPr snapToGrid="0">
      <p:cViewPr varScale="1">
        <p:scale>
          <a:sx n="103" d="100"/>
          <a:sy n="103" d="100"/>
        </p:scale>
        <p:origin x="126" y="336"/>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3.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8.fntdata"/><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5.xml"/><Relationship Id="rId51" Type="http://schemas.openxmlformats.org/officeDocument/2006/relationships/font" Target="fonts/font15.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7.xml"/><Relationship Id="rId41" Type="http://schemas.openxmlformats.org/officeDocument/2006/relationships/font" Target="fonts/font5.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49"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16-02-2023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‹Nr.›</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BAC5F33-9A43-4E24-B6A0-E861521AB47F}" type="slidenum">
              <a:rPr lang="en-US" smtClean="0"/>
              <a:t>1</a:t>
            </a:fld>
            <a:endParaRPr lang="en-US"/>
          </a:p>
        </p:txBody>
      </p:sp>
    </p:spTree>
    <p:extLst>
      <p:ext uri="{BB962C8B-B14F-4D97-AF65-F5344CB8AC3E}">
        <p14:creationId xmlns:p14="http://schemas.microsoft.com/office/powerpoint/2010/main" val="3360352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EAF446A-1872-4C2E-8EC5-4684696A86B8}" type="slidenum">
              <a:rPr lang="en-US" smtClean="0"/>
              <a:t>2</a:t>
            </a:fld>
            <a:endParaRPr lang="en-US"/>
          </a:p>
        </p:txBody>
      </p:sp>
    </p:spTree>
    <p:extLst>
      <p:ext uri="{BB962C8B-B14F-4D97-AF65-F5344CB8AC3E}">
        <p14:creationId xmlns:p14="http://schemas.microsoft.com/office/powerpoint/2010/main" val="3984656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EAF446A-1872-4C2E-8EC5-4684696A86B8}" type="slidenum">
              <a:rPr lang="en-US" smtClean="0"/>
              <a:t>7</a:t>
            </a:fld>
            <a:endParaRPr lang="en-US"/>
          </a:p>
        </p:txBody>
      </p:sp>
    </p:spTree>
    <p:extLst>
      <p:ext uri="{BB962C8B-B14F-4D97-AF65-F5344CB8AC3E}">
        <p14:creationId xmlns:p14="http://schemas.microsoft.com/office/powerpoint/2010/main" val="2424144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A9EA60F4-66CC-4911-AF3C-563E2420F841}" type="slidenum">
              <a:rPr lang="de-DE" smtClean="0"/>
              <a:t>28</a:t>
            </a:fld>
            <a:endParaRPr lang="de-DE"/>
          </a:p>
        </p:txBody>
      </p:sp>
    </p:spTree>
    <p:extLst>
      <p:ext uri="{BB962C8B-B14F-4D97-AF65-F5344CB8AC3E}">
        <p14:creationId xmlns:p14="http://schemas.microsoft.com/office/powerpoint/2010/main" val="1439869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2/16/2023</a:t>
            </a:fld>
            <a:endParaRPr lang="en-US" dirty="0">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‹Nr.›</a:t>
            </a:fld>
            <a:endParaRPr lang="en-US" dirty="0">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59780" y="1233866"/>
            <a:ext cx="11296184" cy="2387600"/>
          </a:xfrm>
        </p:spPr>
        <p:txBody>
          <a:bodyPr anchor="b">
            <a:normAutofit/>
          </a:bodyPr>
          <a:lstStyle>
            <a:lvl1pPr algn="l">
              <a:defRPr sz="4800" b="1" i="0">
                <a:solidFill>
                  <a:schemeClr val="tx1"/>
                </a:solidFill>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3" name="Subtitle 2"/>
          <p:cNvSpPr>
            <a:spLocks noGrp="1"/>
          </p:cNvSpPr>
          <p:nvPr>
            <p:ph type="subTitle" idx="1" hasCustomPrompt="1"/>
          </p:nvPr>
        </p:nvSpPr>
        <p:spPr>
          <a:xfrm>
            <a:off x="659780" y="3837899"/>
            <a:ext cx="9144000" cy="1655762"/>
          </a:xfrm>
        </p:spPr>
        <p:txBody>
          <a:bodyPr/>
          <a:lstStyle>
            <a:lvl1pPr marL="0" indent="0" algn="l">
              <a:buNone/>
              <a:defRPr sz="2400" b="0" i="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2/16/2023</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‹Nr.›</a:t>
            </a:fld>
            <a:endParaRPr lang="en-US" dirty="0">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2/16/2023</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2/16/2023</a:t>
            </a:fld>
            <a:endParaRPr lang="en-US" dirty="0">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7" name="Slide Number Placeholder 6"/>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W - Blank Slide">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459095" y="86003"/>
            <a:ext cx="11440584" cy="865220"/>
          </a:xfrm>
          <a:prstGeom prst="rect">
            <a:avLst/>
          </a:prstGeom>
          <a:noFill/>
          <a:ln>
            <a:noFill/>
          </a:ln>
          <a:extLst>
            <a:ext uri="{FAA26D3D-D897-4be2-8F04-BA451C77F1D7}"/>
          </a:extLst>
        </p:spPr>
        <p:txBody>
          <a:bodyPr vert="horz" wrap="square" lIns="91440" tIns="45720" rIns="91440" bIns="45720" numCol="1" anchor="b" anchorCtr="0" compatLnSpc="1">
            <a:prstTxWarp prst="textNoShape">
              <a:avLst/>
            </a:prstTxWarp>
          </a:bodyPr>
          <a:lstStyle>
            <a:lvl1pPr>
              <a:lnSpc>
                <a:spcPct val="100000"/>
              </a:lnSpc>
              <a:defRPr>
                <a:latin typeface="Calibri Light" panose="020F0302020204030204" pitchFamily="34" charset="0"/>
              </a:defRPr>
            </a:lvl1pPr>
          </a:lstStyle>
          <a:p>
            <a:pPr lvl="0"/>
            <a:r>
              <a:rPr lang="fr-FR" dirty="0"/>
              <a:t>Modifiez le style du titre</a:t>
            </a:r>
            <a:endParaRPr lang="en-US" dirty="0"/>
          </a:p>
        </p:txBody>
      </p:sp>
    </p:spTree>
    <p:extLst>
      <p:ext uri="{BB962C8B-B14F-4D97-AF65-F5344CB8AC3E}">
        <p14:creationId xmlns:p14="http://schemas.microsoft.com/office/powerpoint/2010/main" val="264933618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59780" y="1233866"/>
            <a:ext cx="11296184" cy="2387600"/>
          </a:xfrm>
        </p:spPr>
        <p:txBody>
          <a:bodyPr anchor="b">
            <a:normAutofit/>
          </a:bodyPr>
          <a:lstStyle>
            <a:lvl1pPr algn="l">
              <a:defRPr sz="4800" b="1" i="0">
                <a:solidFill>
                  <a:schemeClr val="tx1"/>
                </a:solidFill>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3" name="Subtitle 2"/>
          <p:cNvSpPr>
            <a:spLocks noGrp="1"/>
          </p:cNvSpPr>
          <p:nvPr>
            <p:ph type="subTitle" idx="1" hasCustomPrompt="1"/>
          </p:nvPr>
        </p:nvSpPr>
        <p:spPr>
          <a:xfrm>
            <a:off x="659780" y="3837899"/>
            <a:ext cx="9144000" cy="1655762"/>
          </a:xfrm>
        </p:spPr>
        <p:txBody>
          <a:bodyPr/>
          <a:lstStyle>
            <a:lvl1pPr marL="0" indent="0" algn="l">
              <a:buNone/>
              <a:defRPr sz="2400" b="0" i="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7940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2/16/2023</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‹Nr.›</a:t>
            </a:fld>
            <a:endParaRPr lang="en-US" dirty="0">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‹Nr.›</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92129"/>
            <a:ext cx="928459" cy="369332"/>
          </a:xfrm>
          <a:prstGeom prst="rect">
            <a:avLst/>
          </a:prstGeom>
          <a:noFill/>
        </p:spPr>
        <p:txBody>
          <a:bodyPr wrap="none" rtlCol="0">
            <a:spAutoFit/>
          </a:bodyPr>
          <a:lstStyle/>
          <a:p>
            <a:r>
              <a:rPr lang="en-US" sz="900" dirty="0">
                <a:solidFill>
                  <a:schemeClr val="bg1">
                    <a:lumMod val="75000"/>
                  </a:schemeClr>
                </a:solidFill>
                <a:latin typeface="Myriad Pro Light" panose="020B0603030403020204" pitchFamily="34" charset="0"/>
              </a:rPr>
              <a:t>© 2021oneM2M</a:t>
            </a:r>
          </a:p>
          <a:p>
            <a:endParaRPr lang="en-US" sz="900" dirty="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740" r:id="rId3"/>
    <p:sldLayoutId id="2147483650" r:id="rId4"/>
    <p:sldLayoutId id="2147483651" r:id="rId5"/>
    <p:sldLayoutId id="2147483652" r:id="rId6"/>
    <p:sldLayoutId id="2147483741" r:id="rId7"/>
  </p:sldLayoutIdLst>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‹Nr.›</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92129"/>
            <a:ext cx="1023037" cy="369332"/>
          </a:xfrm>
          <a:prstGeom prst="rect">
            <a:avLst/>
          </a:prstGeom>
          <a:noFill/>
        </p:spPr>
        <p:txBody>
          <a:bodyPr wrap="none" rtlCol="0">
            <a:spAutoFit/>
          </a:bodyPr>
          <a:lstStyle/>
          <a:p>
            <a:r>
              <a:rPr lang="en-US" sz="900" dirty="0">
                <a:solidFill>
                  <a:schemeClr val="bg1">
                    <a:lumMod val="75000"/>
                  </a:schemeClr>
                </a:solidFill>
                <a:latin typeface="Myriad Pro Light" panose="020B0603030403020204" pitchFamily="34" charset="0"/>
              </a:rPr>
              <a:t>© 2022 oneM2M</a:t>
            </a:r>
          </a:p>
          <a:p>
            <a:endParaRPr lang="en-US" sz="900" dirty="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654" r:id="rId3"/>
  </p:sldLayoutIdLst>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 name="CustomShape 1"/>
          <p:cNvSpPr/>
          <p:nvPr/>
        </p:nvSpPr>
        <p:spPr>
          <a:xfrm>
            <a:off x="0" y="1155240"/>
            <a:ext cx="12191040" cy="17280"/>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p:style>
      </p:sp>
      <p:pic>
        <p:nvPicPr>
          <p:cNvPr id="46" name="Picture 7"/>
          <p:cNvPicPr/>
          <p:nvPr/>
        </p:nvPicPr>
        <p:blipFill>
          <a:blip r:embed="rId3"/>
          <a:stretch/>
        </p:blipFill>
        <p:spPr>
          <a:xfrm>
            <a:off x="10748160" y="105840"/>
            <a:ext cx="1324800" cy="902880"/>
          </a:xfrm>
          <a:prstGeom prst="rect">
            <a:avLst/>
          </a:prstGeom>
          <a:ln w="0">
            <a:noFill/>
          </a:ln>
        </p:spPr>
      </p:pic>
      <p:sp>
        <p:nvSpPr>
          <p:cNvPr id="47" name="CustomShape 2"/>
          <p:cNvSpPr/>
          <p:nvPr/>
        </p:nvSpPr>
        <p:spPr>
          <a:xfrm>
            <a:off x="0" y="6497640"/>
            <a:ext cx="12191040" cy="17280"/>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p:style>
      </p:sp>
      <p:sp>
        <p:nvSpPr>
          <p:cNvPr id="48" name="CustomShape 3"/>
          <p:cNvSpPr/>
          <p:nvPr/>
        </p:nvSpPr>
        <p:spPr>
          <a:xfrm>
            <a:off x="5508000" y="6591960"/>
            <a:ext cx="949532" cy="367878"/>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900" b="0" strike="noStrike" spc="-1" dirty="0">
                <a:solidFill>
                  <a:srgbClr val="BFBFBF"/>
                </a:solidFill>
                <a:latin typeface="Myriad Pro Light"/>
                <a:ea typeface="DejaVu Sans"/>
              </a:rPr>
              <a:t>© 2022 oneM2M</a:t>
            </a:r>
            <a:endParaRPr lang="en-US" sz="900" b="0" strike="noStrike" spc="-1" dirty="0">
              <a:latin typeface="Arial"/>
            </a:endParaRPr>
          </a:p>
          <a:p>
            <a:pPr>
              <a:lnSpc>
                <a:spcPct val="100000"/>
              </a:lnSpc>
            </a:pPr>
            <a:endParaRPr lang="en-US" sz="900" b="0" strike="noStrike" spc="-1" dirty="0">
              <a:latin typeface="Arial"/>
            </a:endParaRPr>
          </a:p>
        </p:txBody>
      </p:sp>
      <p:sp>
        <p:nvSpPr>
          <p:cNvPr id="49" name="PlaceHolder 4"/>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50"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0.png"/><Relationship Id="rId18" Type="http://schemas.openxmlformats.org/officeDocument/2006/relationships/hyperlink" Target="https://www.onem2m.org/" TargetMode="External"/><Relationship Id="rId3" Type="http://schemas.openxmlformats.org/officeDocument/2006/relationships/hyperlink" Target="https://twitter.com/oneM2M" TargetMode="External"/><Relationship Id="rId7" Type="http://schemas.openxmlformats.org/officeDocument/2006/relationships/image" Target="../media/image6.png"/><Relationship Id="rId12" Type="http://schemas.openxmlformats.org/officeDocument/2006/relationships/hyperlink" Target="https://github.com/oneM2M-Tutorials" TargetMode="External"/><Relationship Id="rId17" Type="http://schemas.openxmlformats.org/officeDocument/2006/relationships/image" Target="../media/image13.svg"/><Relationship Id="rId2" Type="http://schemas.openxmlformats.org/officeDocument/2006/relationships/notesSlide" Target="../notesSlides/notesSlide1.xml"/><Relationship Id="rId16" Type="http://schemas.openxmlformats.org/officeDocument/2006/relationships/image" Target="../media/image12.png"/><Relationship Id="rId20" Type="http://schemas.openxmlformats.org/officeDocument/2006/relationships/image" Target="../media/image15.svg"/><Relationship Id="rId1" Type="http://schemas.openxmlformats.org/officeDocument/2006/relationships/slideLayout" Target="../slideLayouts/slideLayout1.xml"/><Relationship Id="rId6" Type="http://schemas.openxmlformats.org/officeDocument/2006/relationships/hyperlink" Target="https://www.youtube.com/c/Onem2mOrg" TargetMode="External"/><Relationship Id="rId11" Type="http://schemas.openxmlformats.org/officeDocument/2006/relationships/image" Target="../media/image9.svg"/><Relationship Id="rId5" Type="http://schemas.openxmlformats.org/officeDocument/2006/relationships/image" Target="../media/image5.svg"/><Relationship Id="rId15" Type="http://schemas.openxmlformats.org/officeDocument/2006/relationships/hyperlink" Target="https://wiki.onem2m.org/index.php?title=Main_Page" TargetMode="External"/><Relationship Id="rId10" Type="http://schemas.openxmlformats.org/officeDocument/2006/relationships/image" Target="../media/image8.png"/><Relationship Id="rId19"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hyperlink" Target="https://www.linkedin.com/company/onem2m/" TargetMode="External"/><Relationship Id="rId14"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hyperlink" Target="http://member.onem2m.org/Static_pages/Others/Rules_Pages/oneM2M_Partnership_Agreement-V3_0.doc" TargetMode="External"/><Relationship Id="rId2" Type="http://schemas.openxmlformats.org/officeDocument/2006/relationships/hyperlink" Target="http://onem2m.org/about-onem2m/intellectual-property-rights"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hyperlink" Target="http://member.onem2m.org/Static_pages/Templates/oneM2M-Template-Agenda.doc"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hyperlink" Target="http://member.onem2m.org/Application/documentapp/downloadimmediate/?docId=11996" TargetMode="External"/><Relationship Id="rId2" Type="http://schemas.openxmlformats.org/officeDocument/2006/relationships/hyperlink" Target="http://member.onem2m.org/Static_pages/Others/Rules_Pages/oneM2M_Partnership_Agreement-V2_0.doc" TargetMode="External"/><Relationship Id="rId1" Type="http://schemas.openxmlformats.org/officeDocument/2006/relationships/slideLayout" Target="../slideLayouts/slideLayout4.xml"/><Relationship Id="rId6" Type="http://schemas.openxmlformats.org/officeDocument/2006/relationships/hyperlink" Target="http://member.onem2m.org/Static_pages/Others/Rules_Pages/oneM2M-Drafting-Rules-V1%202%202.doc" TargetMode="External"/><Relationship Id="rId11" Type="http://schemas.openxmlformats.org/officeDocument/2006/relationships/image" Target="../media/image37.png"/><Relationship Id="rId5" Type="http://schemas.openxmlformats.org/officeDocument/2006/relationships/hyperlink" Target="https://member.onem2m.org/Application/documentapp/downloadLatestRevision/?docId=31354" TargetMode="External"/><Relationship Id="rId10" Type="http://schemas.openxmlformats.org/officeDocument/2006/relationships/hyperlink" Target="http://member.onem2m.org/Application/documentApp/documentinfo/?documentId=16519&amp;fromList=Y" TargetMode="External"/><Relationship Id="rId4" Type="http://schemas.openxmlformats.org/officeDocument/2006/relationships/hyperlink" Target="http://member.onem2m.org/Static_pages/Others/Rules_Pages/oneM2M_Partnership_Agreement-V3_0.doc" TargetMode="External"/><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member.onem2m.org/Application/documentapp/downloadLatestRevision/?docId=3491" TargetMode="External"/><Relationship Id="rId1" Type="http://schemas.openxmlformats.org/officeDocument/2006/relationships/slideLayout" Target="../slideLayouts/slideLayout4.xml"/><Relationship Id="rId4" Type="http://schemas.openxmlformats.org/officeDocument/2006/relationships/hyperlink" Target="http://member.onem2m.org/Static_pages/Others/Rules_Pages/ADM-0004-Method_of_work-V1_4_1.doc"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member.onem2m.org/WebSite/homepage.aspx" TargetMode="External"/><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onem2m.org/about-onem2m/intellectual-property-rights"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member.onem2m.org/Application/documentApp/documentinfo/?documentId=28244&amp;fromList=Y"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8.jpe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hyperlink" Target="https://www.onem2m.org/iot-news/815-new-onem2m-white-paper-on-sustainable-iot-features" TargetMode="External"/><Relationship Id="rId5" Type="http://schemas.openxmlformats.org/officeDocument/2006/relationships/image" Target="../media/image47.sv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onem2m.org/using-onem2m/developers"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hyperlink" Target="https://onem2m.org/" TargetMode="External"/><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hyperlink" Target="http://member.onem2m.org/Static_pages/Others/Rules_Pages/oneM2M_Partnership_Agreement-V3_0.doc" TargetMode="External"/><Relationship Id="rId2" Type="http://schemas.openxmlformats.org/officeDocument/2006/relationships/image" Target="../media/image16.emf"/><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5.JP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3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hyperlink" Target="https://www.youtube.com/playlist?list=PLDd4EJmw5gUnA_d1RgYnxrOrYeYuHdH5u" TargetMode="External"/><Relationship Id="rId7" Type="http://schemas.openxmlformats.org/officeDocument/2006/relationships/image" Target="../media/image50.png"/><Relationship Id="rId2" Type="http://schemas.openxmlformats.org/officeDocument/2006/relationships/hyperlink" Target="https://wiki.onem2m.org/index.php?title=OneM2M_Jupyter_Notebooks" TargetMode="External"/><Relationship Id="rId1" Type="http://schemas.openxmlformats.org/officeDocument/2006/relationships/slideLayout" Target="../slideLayouts/slideLayout11.xml"/><Relationship Id="rId6" Type="http://schemas.openxmlformats.org/officeDocument/2006/relationships/hyperlink" Target="https://mybinder.org/v2/gh/oneM2M/onem2m-jupyter-notebooks/master?urlpath=lab/tree/__START__.ipynb" TargetMode="External"/><Relationship Id="rId5" Type="http://schemas.openxmlformats.org/officeDocument/2006/relationships/hyperlink" Target="https://github.com/oneM2M/onem2m-jupyter-notebooks/discussions" TargetMode="External"/><Relationship Id="rId4" Type="http://schemas.openxmlformats.org/officeDocument/2006/relationships/hyperlink" Target="https://github.com/oneM2M/onem2m-jupyter-notebooks" TargetMode="External"/><Relationship Id="rId9"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hyperlink" Target="https://onem2m.org/news-events/newsmenu/onem2m-in-the-news" TargetMode="External"/><Relationship Id="rId2" Type="http://schemas.openxmlformats.org/officeDocument/2006/relationships/hyperlink" Target="https://onem2m.org/insights/executive-viewpoints" TargetMode="External"/><Relationship Id="rId1" Type="http://schemas.openxmlformats.org/officeDocument/2006/relationships/slideLayout" Target="../slideLayouts/slideLayout9.xml"/><Relationship Id="rId4" Type="http://schemas.openxmlformats.org/officeDocument/2006/relationships/hyperlink" Target="https://onem2m.org/technical/published-drafts"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linkedin.com/company/onem2m/" TargetMode="External"/><Relationship Id="rId13" Type="http://schemas.openxmlformats.org/officeDocument/2006/relationships/image" Target="../media/image11.svg"/><Relationship Id="rId1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7.svg"/><Relationship Id="rId12" Type="http://schemas.openxmlformats.org/officeDocument/2006/relationships/image" Target="../media/image10.png"/><Relationship Id="rId17" Type="http://schemas.openxmlformats.org/officeDocument/2006/relationships/hyperlink" Target="https://www.onem2m.org/" TargetMode="External"/><Relationship Id="rId2" Type="http://schemas.openxmlformats.org/officeDocument/2006/relationships/hyperlink" Target="https://twitter.com/oneM2M" TargetMode="External"/><Relationship Id="rId16" Type="http://schemas.openxmlformats.org/officeDocument/2006/relationships/image" Target="../media/image13.svg"/><Relationship Id="rId1" Type="http://schemas.openxmlformats.org/officeDocument/2006/relationships/slideLayout" Target="../slideLayouts/slideLayout8.xml"/><Relationship Id="rId6" Type="http://schemas.openxmlformats.org/officeDocument/2006/relationships/image" Target="../media/image6.png"/><Relationship Id="rId11" Type="http://schemas.openxmlformats.org/officeDocument/2006/relationships/hyperlink" Target="https://github.com/oneM2M-Tutorials" TargetMode="External"/><Relationship Id="rId5" Type="http://schemas.openxmlformats.org/officeDocument/2006/relationships/hyperlink" Target="https://www.youtube.com/c/Onem2mOrg" TargetMode="External"/><Relationship Id="rId15" Type="http://schemas.openxmlformats.org/officeDocument/2006/relationships/image" Target="../media/image12.png"/><Relationship Id="rId10" Type="http://schemas.openxmlformats.org/officeDocument/2006/relationships/image" Target="../media/image9.svg"/><Relationship Id="rId19" Type="http://schemas.openxmlformats.org/officeDocument/2006/relationships/image" Target="../media/image15.svg"/><Relationship Id="rId4" Type="http://schemas.openxmlformats.org/officeDocument/2006/relationships/image" Target="../media/image5.svg"/><Relationship Id="rId9" Type="http://schemas.openxmlformats.org/officeDocument/2006/relationships/image" Target="../media/image8.png"/><Relationship Id="rId14" Type="http://schemas.openxmlformats.org/officeDocument/2006/relationships/hyperlink" Target="https://wiki.onem2m.org/index.php?title=Main_Page"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member.onem2m.org/Static_pages/Others/Rules_Pages/oneM2M_Partnership_Agreement-V3_0.doc"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hyperlink" Target="https://twitter.com/oneM2M" TargetMode="External"/><Relationship Id="rId13" Type="http://schemas.openxmlformats.org/officeDocument/2006/relationships/image" Target="../media/image7.svg"/><Relationship Id="rId18" Type="http://schemas.openxmlformats.org/officeDocument/2006/relationships/image" Target="../media/image10.png"/><Relationship Id="rId3" Type="http://schemas.openxmlformats.org/officeDocument/2006/relationships/hyperlink" Target="http://onem2m.org/" TargetMode="External"/><Relationship Id="rId21" Type="http://schemas.openxmlformats.org/officeDocument/2006/relationships/image" Target="../media/image12.png"/><Relationship Id="rId7" Type="http://schemas.openxmlformats.org/officeDocument/2006/relationships/image" Target="../media/image28.png"/><Relationship Id="rId12" Type="http://schemas.openxmlformats.org/officeDocument/2006/relationships/image" Target="../media/image6.png"/><Relationship Id="rId17" Type="http://schemas.openxmlformats.org/officeDocument/2006/relationships/hyperlink" Target="https://github.com/oneM2M-Tutorials" TargetMode="External"/><Relationship Id="rId25" Type="http://schemas.openxmlformats.org/officeDocument/2006/relationships/image" Target="../media/image15.svg"/><Relationship Id="rId2" Type="http://schemas.openxmlformats.org/officeDocument/2006/relationships/notesSlide" Target="../notesSlides/notesSlide3.xml"/><Relationship Id="rId16" Type="http://schemas.openxmlformats.org/officeDocument/2006/relationships/image" Target="../media/image9.svg"/><Relationship Id="rId20" Type="http://schemas.openxmlformats.org/officeDocument/2006/relationships/hyperlink" Target="https://wiki.onem2m.org/index.php?title=Main_Page" TargetMode="External"/><Relationship Id="rId1" Type="http://schemas.openxmlformats.org/officeDocument/2006/relationships/slideLayout" Target="../slideLayouts/slideLayout4.xml"/><Relationship Id="rId6" Type="http://schemas.openxmlformats.org/officeDocument/2006/relationships/image" Target="../media/image27.png"/><Relationship Id="rId11" Type="http://schemas.openxmlformats.org/officeDocument/2006/relationships/hyperlink" Target="https://www.youtube.com/c/Onem2mOrg" TargetMode="External"/><Relationship Id="rId24" Type="http://schemas.openxmlformats.org/officeDocument/2006/relationships/image" Target="../media/image14.png"/><Relationship Id="rId5" Type="http://schemas.openxmlformats.org/officeDocument/2006/relationships/image" Target="../media/image26.GIF"/><Relationship Id="rId15" Type="http://schemas.openxmlformats.org/officeDocument/2006/relationships/image" Target="../media/image8.png"/><Relationship Id="rId23" Type="http://schemas.openxmlformats.org/officeDocument/2006/relationships/hyperlink" Target="https://www.onem2m.org/" TargetMode="External"/><Relationship Id="rId10" Type="http://schemas.openxmlformats.org/officeDocument/2006/relationships/image" Target="../media/image5.svg"/><Relationship Id="rId19" Type="http://schemas.openxmlformats.org/officeDocument/2006/relationships/image" Target="../media/image11.svg"/><Relationship Id="rId4" Type="http://schemas.openxmlformats.org/officeDocument/2006/relationships/hyperlink" Target="http://member.onem2m.org/WebSite/homepage.aspx" TargetMode="External"/><Relationship Id="rId9" Type="http://schemas.openxmlformats.org/officeDocument/2006/relationships/image" Target="../media/image4.png"/><Relationship Id="rId14" Type="http://schemas.openxmlformats.org/officeDocument/2006/relationships/hyperlink" Target="https://www.linkedin.com/company/onem2m/" TargetMode="External"/><Relationship Id="rId22"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hyperlink" Target="http://member.onem2m.org/WebSite/homepage.aspx" TargetMode="External"/><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hyperlink" Target="https://member.onem2m.org/website/Procs.aspx" TargetMode="Externa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Welcome to oneM2M</a:t>
            </a:r>
          </a:p>
        </p:txBody>
      </p:sp>
      <p:sp>
        <p:nvSpPr>
          <p:cNvPr id="3" name="Text Placeholder 2"/>
          <p:cNvSpPr>
            <a:spLocks noGrp="1"/>
          </p:cNvSpPr>
          <p:nvPr>
            <p:ph type="subTitle" idx="1"/>
          </p:nvPr>
        </p:nvSpPr>
        <p:spPr>
          <a:xfrm>
            <a:off x="1524000" y="4823729"/>
            <a:ext cx="9144000" cy="1655762"/>
          </a:xfrm>
        </p:spPr>
        <p:txBody>
          <a:bodyPr/>
          <a:lstStyle/>
          <a:p>
            <a:r>
              <a:rPr lang="en-US" dirty="0"/>
              <a:t>Roland Hechwartner, TP Chair </a:t>
            </a:r>
          </a:p>
          <a:p>
            <a:r>
              <a:rPr lang="en-US" dirty="0"/>
              <a:t>Karen Hughes, ETSI</a:t>
            </a:r>
          </a:p>
          <a:p>
            <a:r>
              <a:rPr lang="en-US" dirty="0"/>
              <a:t>2022-11-17</a:t>
            </a:r>
          </a:p>
        </p:txBody>
      </p:sp>
      <p:sp>
        <p:nvSpPr>
          <p:cNvPr id="4" name="Textfeld 3">
            <a:extLst>
              <a:ext uri="{FF2B5EF4-FFF2-40B4-BE49-F238E27FC236}">
                <a16:creationId xmlns:a16="http://schemas.microsoft.com/office/drawing/2014/main" id="{12F27E70-516E-4A01-9798-6AF1C63A38D8}"/>
              </a:ext>
            </a:extLst>
          </p:cNvPr>
          <p:cNvSpPr txBox="1"/>
          <p:nvPr/>
        </p:nvSpPr>
        <p:spPr>
          <a:xfrm>
            <a:off x="3435848" y="3628864"/>
            <a:ext cx="5302670" cy="369332"/>
          </a:xfrm>
          <a:prstGeom prst="rect">
            <a:avLst/>
          </a:prstGeom>
          <a:noFill/>
        </p:spPr>
        <p:txBody>
          <a:bodyPr wrap="none" rtlCol="0">
            <a:spAutoFit/>
          </a:bodyPr>
          <a:lstStyle/>
          <a:p>
            <a:r>
              <a:rPr lang="en-US"/>
              <a:t>TP-2022-0104-oneM2M </a:t>
            </a:r>
            <a:r>
              <a:rPr lang="en-US" dirty="0"/>
              <a:t>Introduction to New Members</a:t>
            </a:r>
          </a:p>
        </p:txBody>
      </p:sp>
      <p:pic>
        <p:nvPicPr>
          <p:cNvPr id="5" name="Graphic 2">
            <a:hlinkClick r:id="rId3"/>
            <a:extLst>
              <a:ext uri="{FF2B5EF4-FFF2-40B4-BE49-F238E27FC236}">
                <a16:creationId xmlns:a16="http://schemas.microsoft.com/office/drawing/2014/main" id="{D31E8FD0-0B5D-4C91-AB59-DFFD06869A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93545" y="6360805"/>
            <a:ext cx="314632" cy="314632"/>
          </a:xfrm>
          <a:prstGeom prst="rect">
            <a:avLst/>
          </a:prstGeom>
        </p:spPr>
      </p:pic>
      <p:pic>
        <p:nvPicPr>
          <p:cNvPr id="6" name="Graphic 6">
            <a:hlinkClick r:id="rId6"/>
            <a:extLst>
              <a:ext uri="{FF2B5EF4-FFF2-40B4-BE49-F238E27FC236}">
                <a16:creationId xmlns:a16="http://schemas.microsoft.com/office/drawing/2014/main" id="{60407491-2336-44B1-A03C-506501EE028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24712" y="6360448"/>
            <a:ext cx="314632" cy="314632"/>
          </a:xfrm>
          <a:prstGeom prst="rect">
            <a:avLst/>
          </a:prstGeom>
        </p:spPr>
      </p:pic>
      <p:pic>
        <p:nvPicPr>
          <p:cNvPr id="7" name="Graphic 8">
            <a:hlinkClick r:id="rId9"/>
            <a:extLst>
              <a:ext uri="{FF2B5EF4-FFF2-40B4-BE49-F238E27FC236}">
                <a16:creationId xmlns:a16="http://schemas.microsoft.com/office/drawing/2014/main" id="{0C61B551-2C15-4589-9371-4E66CC3910C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11938" y="6366067"/>
            <a:ext cx="309013" cy="309013"/>
          </a:xfrm>
          <a:prstGeom prst="rect">
            <a:avLst/>
          </a:prstGeom>
        </p:spPr>
      </p:pic>
      <p:pic>
        <p:nvPicPr>
          <p:cNvPr id="8" name="Graphic 10">
            <a:hlinkClick r:id="rId12"/>
            <a:extLst>
              <a:ext uri="{FF2B5EF4-FFF2-40B4-BE49-F238E27FC236}">
                <a16:creationId xmlns:a16="http://schemas.microsoft.com/office/drawing/2014/main" id="{FC008F05-60FE-4A57-BB93-D1714A32C00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543105" y="6360448"/>
            <a:ext cx="314632" cy="314632"/>
          </a:xfrm>
          <a:prstGeom prst="rect">
            <a:avLst/>
          </a:prstGeom>
        </p:spPr>
      </p:pic>
      <p:pic>
        <p:nvPicPr>
          <p:cNvPr id="9" name="Graphic 12">
            <a:hlinkClick r:id="rId15"/>
            <a:extLst>
              <a:ext uri="{FF2B5EF4-FFF2-40B4-BE49-F238E27FC236}">
                <a16:creationId xmlns:a16="http://schemas.microsoft.com/office/drawing/2014/main" id="{1CA865EE-2680-40B4-8B86-0EA9D7DCECE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961498" y="6360805"/>
            <a:ext cx="314632" cy="314632"/>
          </a:xfrm>
          <a:prstGeom prst="rect">
            <a:avLst/>
          </a:prstGeom>
        </p:spPr>
      </p:pic>
      <p:pic>
        <p:nvPicPr>
          <p:cNvPr id="10" name="Graphic 5">
            <a:hlinkClick r:id="rId18"/>
            <a:extLst>
              <a:ext uri="{FF2B5EF4-FFF2-40B4-BE49-F238E27FC236}">
                <a16:creationId xmlns:a16="http://schemas.microsoft.com/office/drawing/2014/main" id="{AB9213B8-83EA-4A4F-BE92-B7FECCB7B958}"/>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876559" y="6360983"/>
            <a:ext cx="313200" cy="313200"/>
          </a:xfrm>
          <a:prstGeom prst="rect">
            <a:avLst/>
          </a:prstGeom>
        </p:spPr>
      </p:pic>
    </p:spTree>
    <p:extLst>
      <p:ext uri="{BB962C8B-B14F-4D97-AF65-F5344CB8AC3E}">
        <p14:creationId xmlns:p14="http://schemas.microsoft.com/office/powerpoint/2010/main" val="3362141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Partnership Characteristics</a:t>
            </a:r>
          </a:p>
        </p:txBody>
      </p:sp>
      <p:sp>
        <p:nvSpPr>
          <p:cNvPr id="3" name="Inhaltsplatzhalter 2"/>
          <p:cNvSpPr>
            <a:spLocks noGrp="1"/>
          </p:cNvSpPr>
          <p:nvPr>
            <p:ph idx="1"/>
          </p:nvPr>
        </p:nvSpPr>
        <p:spPr>
          <a:xfrm>
            <a:off x="590309" y="1600200"/>
            <a:ext cx="11107319" cy="4114800"/>
          </a:xfrm>
        </p:spPr>
        <p:txBody>
          <a:bodyPr>
            <a:noAutofit/>
          </a:bodyPr>
          <a:lstStyle/>
          <a:p>
            <a:pPr>
              <a:spcBef>
                <a:spcPts val="2400"/>
              </a:spcBef>
            </a:pPr>
            <a:r>
              <a:rPr lang="en-US" dirty="0">
                <a:latin typeface="Myriad Pro"/>
              </a:rPr>
              <a:t>Openness </a:t>
            </a:r>
            <a:r>
              <a:rPr lang="en-US" sz="2000" dirty="0">
                <a:latin typeface="Myriad Pro"/>
              </a:rPr>
              <a:t>- opportunity for broad and equitable participation</a:t>
            </a:r>
          </a:p>
          <a:p>
            <a:pPr>
              <a:spcBef>
                <a:spcPts val="2400"/>
              </a:spcBef>
            </a:pPr>
            <a:r>
              <a:rPr lang="en-US" dirty="0">
                <a:latin typeface="Myriad Pro"/>
              </a:rPr>
              <a:t>Consensus-based decision making process </a:t>
            </a:r>
            <a:r>
              <a:rPr lang="en-US" sz="2000" dirty="0">
                <a:latin typeface="Myriad Pro"/>
              </a:rPr>
              <a:t>- General agreement, characterized by the absence of sustained opposition. “consensus” does not imply “unanimity”</a:t>
            </a:r>
          </a:p>
          <a:p>
            <a:pPr>
              <a:spcBef>
                <a:spcPts val="2400"/>
              </a:spcBef>
            </a:pPr>
            <a:r>
              <a:rPr lang="en-US" dirty="0">
                <a:latin typeface="Myriad Pro"/>
              </a:rPr>
              <a:t>Fast approval processes </a:t>
            </a:r>
            <a:r>
              <a:rPr lang="en-US" sz="2000" dirty="0">
                <a:latin typeface="Myriad Pro"/>
              </a:rPr>
              <a:t>to reduce production time for Technical Specifications and Technical Reports from conception to approval</a:t>
            </a:r>
            <a:endParaRPr lang="en-US" dirty="0">
              <a:latin typeface="Myriad Pro"/>
            </a:endParaRPr>
          </a:p>
          <a:p>
            <a:pPr>
              <a:spcBef>
                <a:spcPts val="2400"/>
              </a:spcBef>
            </a:pPr>
            <a:r>
              <a:rPr lang="en-US" dirty="0">
                <a:latin typeface="Myriad Pro"/>
              </a:rPr>
              <a:t>Modern (electronic) working methods </a:t>
            </a:r>
          </a:p>
          <a:p>
            <a:pPr>
              <a:spcBef>
                <a:spcPts val="2400"/>
              </a:spcBef>
            </a:pPr>
            <a:r>
              <a:rPr lang="en-US" dirty="0">
                <a:latin typeface="Myriad Pro"/>
              </a:rPr>
              <a:t>Contribution Driven</a:t>
            </a:r>
          </a:p>
          <a:p>
            <a:pPr>
              <a:spcBef>
                <a:spcPts val="2400"/>
              </a:spcBef>
            </a:pPr>
            <a:r>
              <a:rPr lang="en-US" dirty="0">
                <a:latin typeface="Myriad Pro"/>
              </a:rPr>
              <a:t>FRAND </a:t>
            </a:r>
            <a:r>
              <a:rPr lang="en-US" sz="2000" dirty="0">
                <a:latin typeface="Myriad Pro"/>
              </a:rPr>
              <a:t>Fair, Reasonable, and Non-Discriminatory – based </a:t>
            </a:r>
            <a:r>
              <a:rPr lang="en-US" dirty="0">
                <a:latin typeface="Myriad Pro"/>
              </a:rPr>
              <a:t>IPR Policies</a:t>
            </a:r>
          </a:p>
        </p:txBody>
      </p:sp>
      <p:sp>
        <p:nvSpPr>
          <p:cNvPr id="6" name="Foliennummernplatzhalter 5"/>
          <p:cNvSpPr>
            <a:spLocks noGrp="1"/>
          </p:cNvSpPr>
          <p:nvPr>
            <p:ph type="sldNum" sz="quarter" idx="12"/>
          </p:nvPr>
        </p:nvSpPr>
        <p:spPr/>
        <p:txBody>
          <a:bodyPr/>
          <a:lstStyle/>
          <a:p>
            <a:fld id="{163F5A94-8458-4F17-AD3C-1A083E20221D}" type="slidenum">
              <a:rPr lang="en-US" smtClean="0"/>
              <a:t>10</a:t>
            </a:fld>
            <a:endParaRPr lang="en-US"/>
          </a:p>
        </p:txBody>
      </p:sp>
      <p:sp>
        <p:nvSpPr>
          <p:cNvPr id="7" name="Textfeld 6"/>
          <p:cNvSpPr txBox="1"/>
          <p:nvPr/>
        </p:nvSpPr>
        <p:spPr>
          <a:xfrm>
            <a:off x="8884135" y="6123543"/>
            <a:ext cx="3209533" cy="369332"/>
          </a:xfrm>
          <a:prstGeom prst="rect">
            <a:avLst/>
          </a:prstGeom>
          <a:noFill/>
        </p:spPr>
        <p:txBody>
          <a:bodyPr wrap="none" rtlCol="0">
            <a:spAutoFit/>
          </a:bodyPr>
          <a:lstStyle/>
          <a:p>
            <a:r>
              <a:rPr lang="en-US" sz="900" dirty="0">
                <a:hlinkClick r:id="rId2"/>
              </a:rPr>
              <a:t>http://onem2m.org/about-onem2m/intellectual-property-rights</a:t>
            </a:r>
            <a:endParaRPr lang="en-US" sz="900" dirty="0"/>
          </a:p>
          <a:p>
            <a:r>
              <a:rPr lang="en-US" sz="900" dirty="0"/>
              <a:t>Source: </a:t>
            </a:r>
            <a:r>
              <a:rPr lang="en-US" sz="900" dirty="0">
                <a:hlinkClick r:id="rId3"/>
              </a:rPr>
              <a:t>Partnership Agreement V3.0</a:t>
            </a:r>
            <a:endParaRPr lang="en-US" sz="900" dirty="0"/>
          </a:p>
        </p:txBody>
      </p:sp>
    </p:spTree>
    <p:extLst>
      <p:ext uri="{BB962C8B-B14F-4D97-AF65-F5344CB8AC3E}">
        <p14:creationId xmlns:p14="http://schemas.microsoft.com/office/powerpoint/2010/main" val="3030371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Meetings</a:t>
            </a:r>
          </a:p>
        </p:txBody>
      </p:sp>
      <p:sp>
        <p:nvSpPr>
          <p:cNvPr id="3" name="Inhaltsplatzhalter 2"/>
          <p:cNvSpPr>
            <a:spLocks noGrp="1"/>
          </p:cNvSpPr>
          <p:nvPr>
            <p:ph idx="1"/>
          </p:nvPr>
        </p:nvSpPr>
        <p:spPr>
          <a:xfrm>
            <a:off x="778307" y="1282211"/>
            <a:ext cx="9596673" cy="5121302"/>
          </a:xfrm>
        </p:spPr>
        <p:txBody>
          <a:bodyPr>
            <a:noAutofit/>
          </a:bodyPr>
          <a:lstStyle/>
          <a:p>
            <a:pPr>
              <a:spcBef>
                <a:spcPts val="1200"/>
              </a:spcBef>
            </a:pPr>
            <a:r>
              <a:rPr lang="en-US" sz="2400" dirty="0">
                <a:latin typeface="Myriad Pro"/>
              </a:rPr>
              <a:t>Meetings – are decision making </a:t>
            </a:r>
            <a:r>
              <a:rPr lang="en-US" sz="1800" dirty="0">
                <a:latin typeface="Myriad Pro"/>
              </a:rPr>
              <a:t>(unless otherwise stated e.g. </a:t>
            </a:r>
            <a:r>
              <a:rPr lang="en-US" sz="1800" dirty="0" err="1">
                <a:latin typeface="Myriad Pro"/>
              </a:rPr>
              <a:t>adHoc</a:t>
            </a:r>
            <a:r>
              <a:rPr lang="en-US" sz="1800" dirty="0">
                <a:latin typeface="Myriad Pro"/>
              </a:rPr>
              <a:t> sessions) </a:t>
            </a:r>
            <a:endParaRPr lang="en-US" sz="2400" dirty="0">
              <a:latin typeface="Myriad Pro"/>
            </a:endParaRPr>
          </a:p>
          <a:p>
            <a:pPr lvl="1">
              <a:spcBef>
                <a:spcPts val="0"/>
              </a:spcBef>
            </a:pPr>
            <a:r>
              <a:rPr lang="en-US" sz="1800" dirty="0">
                <a:latin typeface="Myriad Pro"/>
              </a:rPr>
              <a:t>Progress the work</a:t>
            </a:r>
          </a:p>
          <a:p>
            <a:pPr lvl="1">
              <a:spcBef>
                <a:spcPts val="0"/>
              </a:spcBef>
            </a:pPr>
            <a:r>
              <a:rPr lang="en-US" sz="1800" dirty="0">
                <a:latin typeface="Myriad Pro"/>
              </a:rPr>
              <a:t>All meetings are created on the portal in advance</a:t>
            </a:r>
          </a:p>
          <a:p>
            <a:pPr lvl="2">
              <a:spcBef>
                <a:spcPts val="0"/>
              </a:spcBef>
            </a:pPr>
            <a:r>
              <a:rPr lang="en-US" sz="1400" dirty="0">
                <a:latin typeface="Myriad Pro"/>
              </a:rPr>
              <a:t>Meeting registration via the portal allows to register, de-register, re-register</a:t>
            </a:r>
          </a:p>
          <a:p>
            <a:pPr lvl="1">
              <a:spcBef>
                <a:spcPts val="0"/>
              </a:spcBef>
            </a:pPr>
            <a:r>
              <a:rPr lang="en-US" sz="1800" dirty="0">
                <a:latin typeface="Myriad Pro"/>
              </a:rPr>
              <a:t>Contributions to be submitted seven calendar days in advance</a:t>
            </a:r>
          </a:p>
          <a:p>
            <a:pPr lvl="2">
              <a:spcBef>
                <a:spcPts val="0"/>
              </a:spcBef>
            </a:pPr>
            <a:r>
              <a:rPr lang="en-US" sz="1400" dirty="0">
                <a:latin typeface="Myriad Pro"/>
              </a:rPr>
              <a:t>Late contributions can be considered with the consensus of the group</a:t>
            </a:r>
          </a:p>
          <a:p>
            <a:pPr lvl="1">
              <a:spcBef>
                <a:spcPts val="0"/>
              </a:spcBef>
            </a:pPr>
            <a:r>
              <a:rPr lang="en-US" sz="1800" dirty="0">
                <a:latin typeface="Myriad Pro"/>
              </a:rPr>
              <a:t>Naming convention - </a:t>
            </a:r>
            <a:r>
              <a:rPr lang="en-US" sz="1400" dirty="0">
                <a:latin typeface="Myriad Pro"/>
              </a:rPr>
              <a:t>Technical Plenary meetings are numbered up as far as TP52 (Dec 2021)</a:t>
            </a:r>
          </a:p>
          <a:p>
            <a:pPr lvl="2">
              <a:spcBef>
                <a:spcPts val="0"/>
              </a:spcBef>
            </a:pPr>
            <a:r>
              <a:rPr lang="en-US" sz="1400" dirty="0">
                <a:latin typeface="Myriad Pro"/>
              </a:rPr>
              <a:t>Interim meetings should be numbered according to the TP meeting that they follow   </a:t>
            </a:r>
            <a:r>
              <a:rPr lang="en-US" sz="1000" dirty="0" err="1">
                <a:latin typeface="Myriad Pro"/>
              </a:rPr>
              <a:t>eg.</a:t>
            </a:r>
            <a:r>
              <a:rPr lang="en-US" sz="1000" dirty="0">
                <a:latin typeface="Myriad Pro"/>
              </a:rPr>
              <a:t> SDS 49.1</a:t>
            </a:r>
          </a:p>
          <a:p>
            <a:pPr>
              <a:spcBef>
                <a:spcPts val="1200"/>
              </a:spcBef>
            </a:pPr>
            <a:r>
              <a:rPr lang="en-US" sz="2400" dirty="0">
                <a:latin typeface="Myriad Pro"/>
              </a:rPr>
              <a:t>Physical Meeting</a:t>
            </a:r>
          </a:p>
          <a:p>
            <a:pPr lvl="1">
              <a:spcBef>
                <a:spcPts val="0"/>
              </a:spcBef>
            </a:pPr>
            <a:r>
              <a:rPr lang="en-US" sz="1800" dirty="0">
                <a:latin typeface="Myriad Pro"/>
              </a:rPr>
              <a:t>Face to face meeting  (in 2023 four f2f-meetings are planned)</a:t>
            </a:r>
          </a:p>
          <a:p>
            <a:pPr lvl="1">
              <a:spcBef>
                <a:spcPts val="0"/>
              </a:spcBef>
            </a:pPr>
            <a:r>
              <a:rPr lang="en-US" sz="1800" dirty="0">
                <a:latin typeface="Myriad Pro"/>
              </a:rPr>
              <a:t>Face to face meetings are organized as hybrid meetings – allowing remote participations</a:t>
            </a:r>
          </a:p>
          <a:p>
            <a:pPr lvl="1">
              <a:spcBef>
                <a:spcPts val="0"/>
              </a:spcBef>
            </a:pPr>
            <a:r>
              <a:rPr lang="en-US" sz="1800" dirty="0">
                <a:latin typeface="Myriad Pro"/>
              </a:rPr>
              <a:t>invitation must be sent at least </a:t>
            </a:r>
            <a:r>
              <a:rPr lang="en-US" sz="1800" b="1" dirty="0">
                <a:latin typeface="Myriad Pro"/>
              </a:rPr>
              <a:t>30 days in advance </a:t>
            </a:r>
            <a:r>
              <a:rPr lang="en-US" sz="1800" dirty="0">
                <a:latin typeface="Myriad Pro"/>
              </a:rPr>
              <a:t>of the start</a:t>
            </a:r>
          </a:p>
          <a:p>
            <a:pPr lvl="2">
              <a:spcBef>
                <a:spcPts val="0"/>
              </a:spcBef>
            </a:pPr>
            <a:r>
              <a:rPr lang="en-US" sz="1400" dirty="0">
                <a:latin typeface="Myriad Pro"/>
              </a:rPr>
              <a:t>Current practice: two meeting cycles in advance</a:t>
            </a:r>
          </a:p>
          <a:p>
            <a:pPr lvl="2">
              <a:spcBef>
                <a:spcPts val="0"/>
              </a:spcBef>
            </a:pPr>
            <a:r>
              <a:rPr lang="en-US" sz="1400" dirty="0">
                <a:latin typeface="Myriad Pro"/>
              </a:rPr>
              <a:t>Are created on the portal using local (meeting) time</a:t>
            </a:r>
            <a:endParaRPr lang="en-US" sz="1600" dirty="0">
              <a:latin typeface="Myriad Pro"/>
            </a:endParaRPr>
          </a:p>
          <a:p>
            <a:pPr>
              <a:spcBef>
                <a:spcPts val="1200"/>
              </a:spcBef>
            </a:pPr>
            <a:r>
              <a:rPr lang="en-US" sz="2400" dirty="0">
                <a:latin typeface="Myriad Pro"/>
              </a:rPr>
              <a:t>Virtual Meeting</a:t>
            </a:r>
          </a:p>
          <a:p>
            <a:pPr lvl="1">
              <a:spcBef>
                <a:spcPts val="0"/>
              </a:spcBef>
            </a:pPr>
            <a:r>
              <a:rPr lang="en-US" sz="1800" dirty="0">
                <a:latin typeface="Myriad Pro"/>
              </a:rPr>
              <a:t>Web-meetings / conference calls</a:t>
            </a:r>
          </a:p>
          <a:p>
            <a:pPr lvl="1">
              <a:spcBef>
                <a:spcPts val="0"/>
              </a:spcBef>
            </a:pPr>
            <a:r>
              <a:rPr lang="en-US" sz="1800" dirty="0">
                <a:latin typeface="Myriad Pro"/>
              </a:rPr>
              <a:t>GoToMeeting is used for virtual meetings</a:t>
            </a:r>
          </a:p>
          <a:p>
            <a:pPr lvl="2">
              <a:spcBef>
                <a:spcPts val="0"/>
              </a:spcBef>
            </a:pPr>
            <a:r>
              <a:rPr lang="en-US" sz="1400" dirty="0">
                <a:latin typeface="Myriad Pro"/>
              </a:rPr>
              <a:t>require a software download, the first time you log-on to a meeting.</a:t>
            </a:r>
          </a:p>
          <a:p>
            <a:pPr lvl="1">
              <a:spcBef>
                <a:spcPts val="0"/>
              </a:spcBef>
            </a:pPr>
            <a:r>
              <a:rPr lang="en-US" sz="1800" dirty="0">
                <a:latin typeface="Myriad Pro"/>
              </a:rPr>
              <a:t>announced </a:t>
            </a:r>
            <a:r>
              <a:rPr lang="en-US" sz="1800" b="1" dirty="0">
                <a:latin typeface="Myriad Pro"/>
              </a:rPr>
              <a:t>14 days in advance</a:t>
            </a:r>
          </a:p>
          <a:p>
            <a:pPr lvl="2">
              <a:spcBef>
                <a:spcPts val="0"/>
              </a:spcBef>
            </a:pPr>
            <a:r>
              <a:rPr lang="en-US" sz="1400" dirty="0">
                <a:latin typeface="Myriad Pro"/>
              </a:rPr>
              <a:t>Are created on the portal using GMT</a:t>
            </a:r>
          </a:p>
        </p:txBody>
      </p:sp>
      <p:sp>
        <p:nvSpPr>
          <p:cNvPr id="4" name="Foliennummernplatzhalter 3"/>
          <p:cNvSpPr>
            <a:spLocks noGrp="1"/>
          </p:cNvSpPr>
          <p:nvPr>
            <p:ph type="sldNum" sz="quarter" idx="12"/>
          </p:nvPr>
        </p:nvSpPr>
        <p:spPr/>
        <p:txBody>
          <a:bodyPr/>
          <a:lstStyle/>
          <a:p>
            <a:fld id="{163F5A94-8458-4F17-AD3C-1A083E20221D}" type="slidenum">
              <a:rPr lang="en-US" smtClean="0"/>
              <a:t>11</a:t>
            </a:fld>
            <a:endParaRPr lang="en-US"/>
          </a:p>
        </p:txBody>
      </p:sp>
    </p:spTree>
    <p:extLst>
      <p:ext uri="{BB962C8B-B14F-4D97-AF65-F5344CB8AC3E}">
        <p14:creationId xmlns:p14="http://schemas.microsoft.com/office/powerpoint/2010/main" val="2602640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8044" y="1139920"/>
            <a:ext cx="7679584" cy="5387002"/>
          </a:xfrm>
          <a:ln w="38100">
            <a:solidFill>
              <a:srgbClr val="C00000"/>
            </a:solidFill>
          </a:ln>
        </p:spPr>
        <p:txBody>
          <a:bodyPr>
            <a:noAutofit/>
          </a:bodyPr>
          <a:lstStyle/>
          <a:p>
            <a:pPr marL="0" indent="0">
              <a:lnSpc>
                <a:spcPct val="100000"/>
              </a:lnSpc>
              <a:spcBef>
                <a:spcPts val="1200"/>
              </a:spcBef>
              <a:buNone/>
            </a:pPr>
            <a:r>
              <a:rPr lang="en-US" sz="1200" dirty="0"/>
              <a:t>Participation in, or attendance at, any activity of oneM2M, constitutes acceptance of and agreement to be bound by all provisions of </a:t>
            </a:r>
            <a:r>
              <a:rPr lang="en-US" sz="1200" b="1" dirty="0">
                <a:solidFill>
                  <a:srgbClr val="FF0000"/>
                </a:solidFill>
              </a:rPr>
              <a:t>IPR policy </a:t>
            </a:r>
            <a:r>
              <a:rPr lang="en-US" sz="1200" dirty="0"/>
              <a:t>of the </a:t>
            </a:r>
            <a:r>
              <a:rPr lang="en-US" sz="1200" b="1" dirty="0">
                <a:solidFill>
                  <a:srgbClr val="FF0000"/>
                </a:solidFill>
              </a:rPr>
              <a:t>admitting Partner Type 1 </a:t>
            </a:r>
            <a:r>
              <a:rPr lang="en-US" sz="1200" dirty="0"/>
              <a:t>and permission that all communications and statements, oral or written, or other information disclosed or presented, and any translation or derivative thereof, may without compensation, and to the extent such participant or attendee may </a:t>
            </a:r>
            <a:r>
              <a:rPr lang="en-US" sz="1200" b="1" dirty="0">
                <a:solidFill>
                  <a:srgbClr val="FF0000"/>
                </a:solidFill>
              </a:rPr>
              <a:t>legally and freely grant </a:t>
            </a:r>
            <a:r>
              <a:rPr lang="en-US" sz="1200" dirty="0"/>
              <a:t>such</a:t>
            </a:r>
            <a:r>
              <a:rPr lang="en-US" sz="1200" b="1" dirty="0">
                <a:solidFill>
                  <a:srgbClr val="FF0000"/>
                </a:solidFill>
              </a:rPr>
              <a:t> copyright rights</a:t>
            </a:r>
            <a:r>
              <a:rPr lang="en-US" sz="1200" dirty="0"/>
              <a:t>, be distributed, published, and posted on oneM2M’s web site, in whole or in part, on a non-exclusive basis by oneM2M or oneM2M Partners Type 1 or their licensees or assignees, or as oneM2M SC directs.</a:t>
            </a:r>
          </a:p>
          <a:p>
            <a:pPr marL="0" indent="0">
              <a:lnSpc>
                <a:spcPct val="100000"/>
              </a:lnSpc>
              <a:spcBef>
                <a:spcPts val="1200"/>
              </a:spcBef>
              <a:buNone/>
            </a:pPr>
            <a:r>
              <a:rPr lang="en-US" sz="1200" b="1" dirty="0"/>
              <a:t>oneM2M Procedure Notice: </a:t>
            </a:r>
            <a:br>
              <a:rPr lang="en-US" sz="1200" dirty="0"/>
            </a:br>
            <a:r>
              <a:rPr lang="en-US" sz="1200" dirty="0"/>
              <a:t>oneM2M activities must adhere to the oneM2M Partnership Agreement and Working Procedures, which are based on principles such as fairness, due process, openness and transparency.</a:t>
            </a:r>
          </a:p>
          <a:p>
            <a:pPr marL="0" indent="0">
              <a:lnSpc>
                <a:spcPct val="100000"/>
              </a:lnSpc>
              <a:spcBef>
                <a:spcPts val="1200"/>
              </a:spcBef>
              <a:buNone/>
            </a:pPr>
            <a:r>
              <a:rPr lang="en-US" sz="1200" b="1" dirty="0"/>
              <a:t>IPR Notices: </a:t>
            </a:r>
            <a:br>
              <a:rPr lang="en-US" sz="1200" b="1" dirty="0"/>
            </a:br>
            <a:r>
              <a:rPr lang="en-US" sz="1200" dirty="0"/>
              <a:t>Each oneM2M Partner Type 2 and oneM2M Member contributing to the technical work of oneM2M must grant a perpetual, worldwide, royalty-free, nonexclusive license: to incorporate material from contributions into oneM2M Technical Specifications and Technical Reports; and for the oneM2M Partners Type 1 to publish the contributed material in Technical Specifications and Technical Reports.  Care should be taken when making contributions containing third party material to ensure that the contributor has the right to grant the appropriate license for this material.</a:t>
            </a:r>
          </a:p>
          <a:p>
            <a:pPr marL="0" indent="0">
              <a:lnSpc>
                <a:spcPct val="100000"/>
              </a:lnSpc>
              <a:spcBef>
                <a:spcPts val="1200"/>
              </a:spcBef>
              <a:buNone/>
            </a:pPr>
            <a:r>
              <a:rPr lang="en-US" sz="1200" dirty="0"/>
              <a:t>Each oneM2M Member who engages in oneM2M activities through its membership in a Partner shall be required to comply with that Partner Type 1’s IPR policies, procedures and guidelines with respect to the availability of licenses for IPR(s) that are or may be essential to implement Technical Specifications and/or Technical Reports developed in oneM2M.</a:t>
            </a:r>
          </a:p>
          <a:p>
            <a:pPr marL="0" indent="0">
              <a:lnSpc>
                <a:spcPct val="100000"/>
              </a:lnSpc>
              <a:spcBef>
                <a:spcPts val="1200"/>
              </a:spcBef>
              <a:buNone/>
            </a:pPr>
            <a:r>
              <a:rPr lang="en-US" sz="1200" dirty="0"/>
              <a:t>oneM2M cannot ensure the accuracy or completeness of any disclosure, investigate the validity or existence of a patent, or determine whether a patent is essential to the use of a oneM2M Technical Specification or Technical Report. </a:t>
            </a:r>
          </a:p>
          <a:p>
            <a:pPr marL="0" indent="0">
              <a:lnSpc>
                <a:spcPct val="100000"/>
              </a:lnSpc>
              <a:spcBef>
                <a:spcPts val="1200"/>
              </a:spcBef>
              <a:buNone/>
            </a:pPr>
            <a:r>
              <a:rPr lang="en-US" sz="1200" b="1" dirty="0"/>
              <a:t>Antitrust Risk Notice: </a:t>
            </a:r>
            <a:br>
              <a:rPr lang="en-US" sz="1200" dirty="0"/>
            </a:br>
            <a:r>
              <a:rPr lang="en-US" sz="1200" dirty="0"/>
              <a:t>oneM2M participants should be sensitive to, and avoid discussions within oneM2M on, sensitive topics such as licensing terms, price, territories, specific contractual terms, etc.</a:t>
            </a:r>
          </a:p>
        </p:txBody>
      </p:sp>
      <p:sp>
        <p:nvSpPr>
          <p:cNvPr id="4" name="Foliennummernplatzhalter 3"/>
          <p:cNvSpPr>
            <a:spLocks noGrp="1"/>
          </p:cNvSpPr>
          <p:nvPr>
            <p:ph type="sldNum" sz="quarter" idx="12"/>
          </p:nvPr>
        </p:nvSpPr>
        <p:spPr/>
        <p:txBody>
          <a:bodyPr/>
          <a:lstStyle/>
          <a:p>
            <a:fld id="{163F5A94-8458-4F17-AD3C-1A083E20221D}" type="slidenum">
              <a:rPr lang="en-US" smtClean="0"/>
              <a:t>12</a:t>
            </a:fld>
            <a:endParaRPr lang="en-US"/>
          </a:p>
        </p:txBody>
      </p:sp>
      <p:sp>
        <p:nvSpPr>
          <p:cNvPr id="6" name="Titel 5"/>
          <p:cNvSpPr>
            <a:spLocks noGrp="1"/>
          </p:cNvSpPr>
          <p:nvPr>
            <p:ph type="title"/>
          </p:nvPr>
        </p:nvSpPr>
        <p:spPr/>
        <p:txBody>
          <a:bodyPr>
            <a:normAutofit fontScale="90000"/>
          </a:bodyPr>
          <a:lstStyle/>
          <a:p>
            <a:r>
              <a:rPr lang="en-US" dirty="0"/>
              <a:t>Meeting Agenda – legal notices</a:t>
            </a:r>
          </a:p>
        </p:txBody>
      </p:sp>
      <p:pic>
        <p:nvPicPr>
          <p:cNvPr id="7" name="Grafik 6">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6" y="1195102"/>
            <a:ext cx="3687465" cy="5305593"/>
          </a:xfrm>
          <a:prstGeom prst="rect">
            <a:avLst/>
          </a:prstGeom>
        </p:spPr>
      </p:pic>
      <p:cxnSp>
        <p:nvCxnSpPr>
          <p:cNvPr id="10" name="Gerader Verbinder 9"/>
          <p:cNvCxnSpPr/>
          <p:nvPr/>
        </p:nvCxnSpPr>
        <p:spPr>
          <a:xfrm flipV="1">
            <a:off x="3296093" y="1195100"/>
            <a:ext cx="721951" cy="250503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Gerader Verbinder 12"/>
          <p:cNvCxnSpPr>
            <a:cxnSpLocks/>
          </p:cNvCxnSpPr>
          <p:nvPr/>
        </p:nvCxnSpPr>
        <p:spPr>
          <a:xfrm>
            <a:off x="3296093" y="5840819"/>
            <a:ext cx="721951" cy="68140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Rechteck 13"/>
          <p:cNvSpPr/>
          <p:nvPr/>
        </p:nvSpPr>
        <p:spPr>
          <a:xfrm>
            <a:off x="418214" y="3700130"/>
            <a:ext cx="2877879" cy="21406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1045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04660">
            <a:off x="424399" y="1480965"/>
            <a:ext cx="1006679" cy="930256"/>
          </a:xfrm>
          <a:prstGeom prst="rect">
            <a:avLst/>
          </a:prstGeom>
        </p:spPr>
      </p:pic>
      <p:sp>
        <p:nvSpPr>
          <p:cNvPr id="2" name="Titel 1"/>
          <p:cNvSpPr>
            <a:spLocks noGrp="1"/>
          </p:cNvSpPr>
          <p:nvPr>
            <p:ph type="title"/>
          </p:nvPr>
        </p:nvSpPr>
        <p:spPr/>
        <p:txBody>
          <a:bodyPr>
            <a:normAutofit/>
          </a:bodyPr>
          <a:lstStyle/>
          <a:p>
            <a:r>
              <a:rPr lang="en-US" dirty="0"/>
              <a:t>Rules and Procedures (II)</a:t>
            </a:r>
          </a:p>
        </p:txBody>
      </p:sp>
      <p:sp>
        <p:nvSpPr>
          <p:cNvPr id="3" name="Inhaltsplatzhalter 2"/>
          <p:cNvSpPr>
            <a:spLocks noGrp="1"/>
          </p:cNvSpPr>
          <p:nvPr>
            <p:ph idx="1"/>
          </p:nvPr>
        </p:nvSpPr>
        <p:spPr>
          <a:xfrm>
            <a:off x="1634146" y="1283501"/>
            <a:ext cx="10316428" cy="4800600"/>
          </a:xfrm>
        </p:spPr>
        <p:txBody>
          <a:bodyPr>
            <a:noAutofit/>
          </a:bodyPr>
          <a:lstStyle/>
          <a:p>
            <a:r>
              <a:rPr lang="en-US" sz="2400" dirty="0">
                <a:latin typeface="Myriad Pro"/>
              </a:rPr>
              <a:t>Steering Committee – Methods and Processes Committee</a:t>
            </a:r>
          </a:p>
          <a:p>
            <a:pPr lvl="1"/>
            <a:r>
              <a:rPr lang="en-US" sz="2000" dirty="0">
                <a:latin typeface="Myriad Pro"/>
              </a:rPr>
              <a:t>oneM2M Partnership Agreement  </a:t>
            </a:r>
            <a:r>
              <a:rPr lang="en-US" sz="1200" dirty="0">
                <a:latin typeface="Myriad Pro"/>
                <a:hlinkClick r:id="rId4"/>
              </a:rPr>
              <a:t>ADM-0002-oneM2M Partnership Agreement V3.0</a:t>
            </a:r>
            <a:endParaRPr lang="en-US" sz="1400" dirty="0">
              <a:latin typeface="Myriad Pro"/>
            </a:endParaRPr>
          </a:p>
          <a:p>
            <a:pPr lvl="2"/>
            <a:r>
              <a:rPr lang="en-US" sz="1600" dirty="0">
                <a:latin typeface="Myriad Pro"/>
              </a:rPr>
              <a:t>Purpose, Scope, Objectives, Intellectual Property Rights and Copyright Ownership </a:t>
            </a:r>
          </a:p>
          <a:p>
            <a:pPr lvl="2"/>
            <a:r>
              <a:rPr lang="en-US" sz="1600" dirty="0">
                <a:latin typeface="Myriad Pro"/>
              </a:rPr>
              <a:t>undertakings and rights to participate in the collaboration </a:t>
            </a:r>
            <a:endParaRPr lang="en-US" sz="1800" dirty="0">
              <a:latin typeface="Myriad Pro"/>
            </a:endParaRPr>
          </a:p>
          <a:p>
            <a:pPr lvl="1"/>
            <a:r>
              <a:rPr lang="en-US" sz="2000" dirty="0">
                <a:latin typeface="Myriad Pro"/>
              </a:rPr>
              <a:t>Working Procedures 	</a:t>
            </a:r>
            <a:r>
              <a:rPr lang="en-US" sz="1400" dirty="0">
                <a:latin typeface="Myriad Pro"/>
                <a:hlinkClick r:id="rId5"/>
              </a:rPr>
              <a:t>ADM-0005-Working Procedures V8.0</a:t>
            </a:r>
            <a:endParaRPr lang="en-US" sz="1600" dirty="0">
              <a:latin typeface="Myriad Pro"/>
            </a:endParaRPr>
          </a:p>
          <a:p>
            <a:pPr lvl="2"/>
            <a:r>
              <a:rPr lang="en-US" sz="1600" dirty="0">
                <a:latin typeface="Myriad Pro"/>
              </a:rPr>
              <a:t>Structure, SC, TP, WGs, Work </a:t>
            </a:r>
            <a:r>
              <a:rPr lang="en-US" sz="1600" dirty="0" err="1">
                <a:latin typeface="Myriad Pro"/>
              </a:rPr>
              <a:t>Programme</a:t>
            </a:r>
            <a:r>
              <a:rPr lang="en-US" sz="1600" dirty="0">
                <a:latin typeface="Myriad Pro"/>
              </a:rPr>
              <a:t> and Technical Coordination, deliverables, external relations, guidance on meeting organization, </a:t>
            </a:r>
            <a:r>
              <a:rPr lang="en-US" sz="1600" b="1" dirty="0">
                <a:latin typeface="Myriad Pro"/>
              </a:rPr>
              <a:t>voting</a:t>
            </a:r>
            <a:r>
              <a:rPr lang="en-US" sz="1600" dirty="0">
                <a:latin typeface="Myriad Pro"/>
              </a:rPr>
              <a:t> …</a:t>
            </a:r>
          </a:p>
          <a:p>
            <a:pPr lvl="1"/>
            <a:r>
              <a:rPr lang="en-US" sz="2000" dirty="0">
                <a:latin typeface="Myriad Pro"/>
              </a:rPr>
              <a:t>oneM2M Drafting Rules </a:t>
            </a:r>
            <a:r>
              <a:rPr lang="en-US" sz="1400" dirty="0">
                <a:latin typeface="Myriad Pro"/>
                <a:hlinkClick r:id="rId6"/>
              </a:rPr>
              <a:t>ADM-0003-oneM2M Drafting Rules V1.0</a:t>
            </a:r>
            <a:endParaRPr lang="en-US" sz="1400" dirty="0">
              <a:latin typeface="Myriad Pro"/>
            </a:endParaRPr>
          </a:p>
          <a:p>
            <a:pPr lvl="2"/>
            <a:r>
              <a:rPr lang="en-US" sz="1600" dirty="0">
                <a:latin typeface="Myriad Pro"/>
              </a:rPr>
              <a:t>applicable to Technical Specifications and Technical Reports that are delivered to the Partners Type 1 for potential transposition</a:t>
            </a:r>
          </a:p>
          <a:p>
            <a:pPr lvl="2"/>
            <a:r>
              <a:rPr lang="en-US" sz="1600" dirty="0">
                <a:latin typeface="Myriad Pro"/>
              </a:rPr>
              <a:t>Use of normative language </a:t>
            </a:r>
            <a:r>
              <a:rPr lang="en-US" sz="1600" b="1" dirty="0">
                <a:latin typeface="Myriad Pro"/>
              </a:rPr>
              <a:t>Shall</a:t>
            </a:r>
            <a:r>
              <a:rPr lang="en-US" sz="1600" dirty="0">
                <a:latin typeface="Myriad Pro"/>
              </a:rPr>
              <a:t>, </a:t>
            </a:r>
            <a:r>
              <a:rPr lang="en-US" sz="1600" b="1" dirty="0">
                <a:latin typeface="Myriad Pro"/>
              </a:rPr>
              <a:t>May</a:t>
            </a:r>
            <a:r>
              <a:rPr lang="en-US" sz="1600" dirty="0">
                <a:latin typeface="Myriad Pro"/>
              </a:rPr>
              <a:t>, </a:t>
            </a:r>
            <a:r>
              <a:rPr lang="en-US" sz="1600" b="1" dirty="0">
                <a:latin typeface="Myriad Pro"/>
              </a:rPr>
              <a:t>Should</a:t>
            </a:r>
            <a:r>
              <a:rPr lang="en-US" sz="1600" dirty="0">
                <a:latin typeface="Myriad Pro"/>
              </a:rPr>
              <a:t> </a:t>
            </a:r>
          </a:p>
          <a:p>
            <a:endParaRPr lang="en-US" sz="2400" dirty="0">
              <a:latin typeface="Myriad Pro"/>
            </a:endParaRPr>
          </a:p>
          <a:p>
            <a:r>
              <a:rPr lang="en-US" sz="2400" dirty="0">
                <a:latin typeface="Myriad Pro"/>
              </a:rPr>
              <a:t>Technical Plenary – Method of Work Committee</a:t>
            </a:r>
          </a:p>
          <a:p>
            <a:pPr lvl="1"/>
            <a:r>
              <a:rPr lang="en-US" sz="2000" dirty="0">
                <a:latin typeface="Myriad Pro"/>
              </a:rPr>
              <a:t>Method of Work  </a:t>
            </a:r>
            <a:r>
              <a:rPr lang="en-US" sz="1400" dirty="0">
                <a:latin typeface="Myriad Pro"/>
              </a:rPr>
              <a:t>ADM-0004-Method of Work V1.4.1</a:t>
            </a:r>
            <a:endParaRPr lang="en-US" sz="1600" dirty="0">
              <a:latin typeface="Myriad Pro"/>
            </a:endParaRPr>
          </a:p>
          <a:p>
            <a:pPr lvl="2"/>
            <a:r>
              <a:rPr lang="en-US" sz="1600" dirty="0">
                <a:latin typeface="Myriad Pro"/>
              </a:rPr>
              <a:t>Handling Deliverables, Deliverables and Release Management, conducting a meeting, Work Items and CR through Releases: Guidelines, Test Event Requirements, Technical Forum on the oneM2M website, Meeting Guidelines, Annex A - Rapporteurs Checklist for Draft Deliverables</a:t>
            </a:r>
          </a:p>
        </p:txBody>
      </p:sp>
      <p:pic>
        <p:nvPicPr>
          <p:cNvPr id="6" name="Grafik 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2055" y="2201784"/>
            <a:ext cx="918756" cy="1313845"/>
          </a:xfrm>
          <a:prstGeom prst="rect">
            <a:avLst/>
          </a:prstGeom>
        </p:spPr>
      </p:pic>
      <p:pic>
        <p:nvPicPr>
          <p:cNvPr id="7" name="Grafik 6">
            <a:hlinkClick r:id="rId6"/>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484608">
            <a:off x="648023" y="3064985"/>
            <a:ext cx="948062" cy="1358489"/>
          </a:xfrm>
          <a:prstGeom prst="rect">
            <a:avLst/>
          </a:prstGeom>
        </p:spPr>
      </p:pic>
      <p:pic>
        <p:nvPicPr>
          <p:cNvPr id="8" name="Grafik 7">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9961" y="4910312"/>
            <a:ext cx="1024185" cy="1453515"/>
          </a:xfrm>
          <a:prstGeom prst="rect">
            <a:avLst/>
          </a:prstGeom>
        </p:spPr>
      </p:pic>
      <p:sp>
        <p:nvSpPr>
          <p:cNvPr id="9" name="Foliennummernplatzhalter 8"/>
          <p:cNvSpPr>
            <a:spLocks noGrp="1"/>
          </p:cNvSpPr>
          <p:nvPr>
            <p:ph type="sldNum" sz="quarter" idx="12"/>
          </p:nvPr>
        </p:nvSpPr>
        <p:spPr/>
        <p:txBody>
          <a:bodyPr/>
          <a:lstStyle/>
          <a:p>
            <a:fld id="{163F5A94-8458-4F17-AD3C-1A083E20221D}" type="slidenum">
              <a:rPr lang="en-US" smtClean="0"/>
              <a:t>13</a:t>
            </a:fld>
            <a:endParaRPr lang="en-US"/>
          </a:p>
        </p:txBody>
      </p:sp>
    </p:spTree>
    <p:extLst>
      <p:ext uri="{BB962C8B-B14F-4D97-AF65-F5344CB8AC3E}">
        <p14:creationId xmlns:p14="http://schemas.microsoft.com/office/powerpoint/2010/main" val="416372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576" y="1233761"/>
            <a:ext cx="3620616" cy="1408163"/>
          </a:xfrm>
          <a:prstGeom prst="rect">
            <a:avLst/>
          </a:prstGeom>
        </p:spPr>
      </p:pic>
      <p:sp>
        <p:nvSpPr>
          <p:cNvPr id="3" name="Inhaltsplatzhalter 2"/>
          <p:cNvSpPr>
            <a:spLocks noGrp="1"/>
          </p:cNvSpPr>
          <p:nvPr>
            <p:ph idx="1"/>
          </p:nvPr>
        </p:nvSpPr>
        <p:spPr>
          <a:xfrm>
            <a:off x="2232836" y="1694121"/>
            <a:ext cx="9711977" cy="4617247"/>
          </a:xfrm>
          <a:solidFill>
            <a:schemeClr val="bg1"/>
          </a:solidFill>
        </p:spPr>
        <p:txBody>
          <a:bodyPr>
            <a:noAutofit/>
          </a:bodyPr>
          <a:lstStyle/>
          <a:p>
            <a:pPr>
              <a:lnSpc>
                <a:spcPct val="100000"/>
              </a:lnSpc>
              <a:spcBef>
                <a:spcPts val="1200"/>
              </a:spcBef>
            </a:pPr>
            <a:r>
              <a:rPr lang="en-US" sz="2400" dirty="0">
                <a:latin typeface="Myriad Pro"/>
              </a:rPr>
              <a:t>Temporary documents</a:t>
            </a:r>
          </a:p>
          <a:p>
            <a:pPr lvl="1">
              <a:lnSpc>
                <a:spcPct val="100000"/>
              </a:lnSpc>
              <a:spcBef>
                <a:spcPts val="600"/>
              </a:spcBef>
            </a:pPr>
            <a:r>
              <a:rPr lang="en-US" sz="1800" dirty="0">
                <a:latin typeface="Myriad Pro"/>
              </a:rPr>
              <a:t>Agenda, Input Contribution, Invitation, Liaison Statement, Minutes, Status Report</a:t>
            </a:r>
          </a:p>
          <a:p>
            <a:pPr>
              <a:lnSpc>
                <a:spcPct val="100000"/>
              </a:lnSpc>
              <a:spcBef>
                <a:spcPts val="1200"/>
              </a:spcBef>
            </a:pPr>
            <a:r>
              <a:rPr lang="en-US" sz="2400" dirty="0">
                <a:latin typeface="Myriad Pro"/>
              </a:rPr>
              <a:t>Permanent documents</a:t>
            </a:r>
          </a:p>
          <a:p>
            <a:pPr lvl="1">
              <a:lnSpc>
                <a:spcPct val="100000"/>
              </a:lnSpc>
              <a:spcBef>
                <a:spcPts val="600"/>
              </a:spcBef>
            </a:pPr>
            <a:r>
              <a:rPr lang="en-US" sz="1800" dirty="0">
                <a:latin typeface="Myriad Pro"/>
              </a:rPr>
              <a:t>Work Items (WI), Technical Reports (TR), Technical Specifications (TS), </a:t>
            </a:r>
          </a:p>
          <a:p>
            <a:pPr lvl="1">
              <a:lnSpc>
                <a:spcPct val="100000"/>
              </a:lnSpc>
              <a:spcBef>
                <a:spcPts val="600"/>
              </a:spcBef>
            </a:pPr>
            <a:r>
              <a:rPr lang="en-US" sz="1800" dirty="0">
                <a:latin typeface="Myriad Pro"/>
              </a:rPr>
              <a:t>Administrative (ADM) </a:t>
            </a:r>
            <a:r>
              <a:rPr lang="en-US" sz="1600" dirty="0">
                <a:latin typeface="Myriad Pro"/>
              </a:rPr>
              <a:t>- the only permanent document which can be created in a Working Group</a:t>
            </a:r>
          </a:p>
          <a:p>
            <a:pPr>
              <a:lnSpc>
                <a:spcPct val="100000"/>
              </a:lnSpc>
              <a:spcBef>
                <a:spcPts val="1200"/>
              </a:spcBef>
            </a:pPr>
            <a:r>
              <a:rPr lang="en-US" sz="2400" dirty="0">
                <a:latin typeface="Myriad Pro"/>
              </a:rPr>
              <a:t>Change Requests (CR)</a:t>
            </a:r>
          </a:p>
          <a:p>
            <a:pPr lvl="1">
              <a:lnSpc>
                <a:spcPct val="100000"/>
              </a:lnSpc>
              <a:spcBef>
                <a:spcPts val="600"/>
              </a:spcBef>
            </a:pPr>
            <a:r>
              <a:rPr lang="en-US" sz="1800" dirty="0">
                <a:latin typeface="Myriad Pro"/>
              </a:rPr>
              <a:t>Contribution that suggests a change to an existing draft or published deliverable</a:t>
            </a:r>
          </a:p>
          <a:p>
            <a:pPr>
              <a:lnSpc>
                <a:spcPct val="100000"/>
              </a:lnSpc>
              <a:spcBef>
                <a:spcPts val="1200"/>
              </a:spcBef>
            </a:pPr>
            <a:r>
              <a:rPr lang="en-US" sz="2400" dirty="0">
                <a:latin typeface="Myriad Pro"/>
              </a:rPr>
              <a:t>Document Status</a:t>
            </a:r>
          </a:p>
          <a:p>
            <a:pPr lvl="1">
              <a:lnSpc>
                <a:spcPct val="100000"/>
              </a:lnSpc>
              <a:spcBef>
                <a:spcPts val="600"/>
              </a:spcBef>
            </a:pPr>
            <a:r>
              <a:rPr lang="en-US" sz="1800" dirty="0">
                <a:latin typeface="Myriad Pro"/>
              </a:rPr>
              <a:t>Draft, Noted, Withdrawn, Agreed, Approved </a:t>
            </a:r>
            <a:r>
              <a:rPr lang="en-US" sz="1600" dirty="0">
                <a:latin typeface="Myriad Pro"/>
              </a:rPr>
              <a:t>(the latter for permanent documents only)</a:t>
            </a:r>
            <a:endParaRPr lang="en-US" sz="1800" dirty="0">
              <a:latin typeface="Myriad Pro"/>
            </a:endParaRPr>
          </a:p>
          <a:p>
            <a:pPr lvl="2">
              <a:lnSpc>
                <a:spcPct val="100000"/>
              </a:lnSpc>
              <a:spcBef>
                <a:spcPts val="600"/>
              </a:spcBef>
            </a:pPr>
            <a:r>
              <a:rPr lang="en-US" sz="1600" dirty="0">
                <a:latin typeface="Myriad Pro"/>
              </a:rPr>
              <a:t>NOTE: Document dispositions are only updated by the Secretariat</a:t>
            </a:r>
          </a:p>
          <a:p>
            <a:pPr lvl="2">
              <a:lnSpc>
                <a:spcPct val="100000"/>
              </a:lnSpc>
              <a:spcBef>
                <a:spcPts val="600"/>
              </a:spcBef>
            </a:pPr>
            <a:r>
              <a:rPr lang="en-US" sz="1600" dirty="0">
                <a:latin typeface="Myriad Pro"/>
              </a:rPr>
              <a:t>Revisions</a:t>
            </a:r>
          </a:p>
        </p:txBody>
      </p:sp>
      <p:sp>
        <p:nvSpPr>
          <p:cNvPr id="4" name="Foliennummernplatzhalter 3"/>
          <p:cNvSpPr>
            <a:spLocks noGrp="1"/>
          </p:cNvSpPr>
          <p:nvPr>
            <p:ph type="sldNum" sz="quarter" idx="12"/>
          </p:nvPr>
        </p:nvSpPr>
        <p:spPr/>
        <p:txBody>
          <a:bodyPr/>
          <a:lstStyle/>
          <a:p>
            <a:fld id="{163F5A94-8458-4F17-AD3C-1A083E20221D}" type="slidenum">
              <a:rPr lang="en-US" smtClean="0"/>
              <a:t>14</a:t>
            </a:fld>
            <a:endParaRPr lang="en-US"/>
          </a:p>
        </p:txBody>
      </p:sp>
      <p:sp>
        <p:nvSpPr>
          <p:cNvPr id="7" name="Titel 6"/>
          <p:cNvSpPr>
            <a:spLocks noGrp="1"/>
          </p:cNvSpPr>
          <p:nvPr>
            <p:ph type="title"/>
          </p:nvPr>
        </p:nvSpPr>
        <p:spPr/>
        <p:txBody>
          <a:bodyPr>
            <a:normAutofit/>
          </a:bodyPr>
          <a:lstStyle/>
          <a:p>
            <a:r>
              <a:rPr lang="en-US" dirty="0"/>
              <a:t>Development of Deliverables</a:t>
            </a:r>
          </a:p>
        </p:txBody>
      </p:sp>
      <p:sp>
        <p:nvSpPr>
          <p:cNvPr id="2" name="Rechteck: abgerundete Ecken 1">
            <a:extLst>
              <a:ext uri="{FF2B5EF4-FFF2-40B4-BE49-F238E27FC236}">
                <a16:creationId xmlns:a16="http://schemas.microsoft.com/office/drawing/2014/main" id="{19B94348-5AC6-472C-BBF0-5A9D4E787DB7}"/>
              </a:ext>
            </a:extLst>
          </p:cNvPr>
          <p:cNvSpPr/>
          <p:nvPr/>
        </p:nvSpPr>
        <p:spPr>
          <a:xfrm>
            <a:off x="334696" y="3077725"/>
            <a:ext cx="1765657" cy="12533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err="1"/>
              <a:t>use</a:t>
            </a:r>
            <a:r>
              <a:rPr lang="de-AT" dirty="0"/>
              <a:t> </a:t>
            </a:r>
            <a:r>
              <a:rPr lang="de-AT" dirty="0" err="1"/>
              <a:t>Gitlab</a:t>
            </a:r>
            <a:r>
              <a:rPr lang="de-AT" dirty="0"/>
              <a:t> </a:t>
            </a:r>
            <a:r>
              <a:rPr lang="de-AT" dirty="0" err="1"/>
              <a:t>issue</a:t>
            </a:r>
            <a:r>
              <a:rPr lang="de-AT" dirty="0"/>
              <a:t> </a:t>
            </a:r>
            <a:r>
              <a:rPr lang="de-AT" dirty="0" err="1"/>
              <a:t>tracker</a:t>
            </a:r>
            <a:endParaRPr lang="en-US" dirty="0"/>
          </a:p>
        </p:txBody>
      </p:sp>
      <p:sp>
        <p:nvSpPr>
          <p:cNvPr id="5" name="Rechteck: abgerundete Ecken 4">
            <a:extLst>
              <a:ext uri="{FF2B5EF4-FFF2-40B4-BE49-F238E27FC236}">
                <a16:creationId xmlns:a16="http://schemas.microsoft.com/office/drawing/2014/main" id="{29806E52-49DC-BAF7-EAE0-5A42B91D93EB}"/>
              </a:ext>
            </a:extLst>
          </p:cNvPr>
          <p:cNvSpPr/>
          <p:nvPr/>
        </p:nvSpPr>
        <p:spPr>
          <a:xfrm>
            <a:off x="334696" y="4786605"/>
            <a:ext cx="1765657" cy="1138334"/>
          </a:xfrm>
          <a:custGeom>
            <a:avLst/>
            <a:gdLst>
              <a:gd name="connsiteX0" fmla="*/ 0 w 1765657"/>
              <a:gd name="connsiteY0" fmla="*/ 189726 h 1138334"/>
              <a:gd name="connsiteX1" fmla="*/ 189726 w 1765657"/>
              <a:gd name="connsiteY1" fmla="*/ 0 h 1138334"/>
              <a:gd name="connsiteX2" fmla="*/ 665656 w 1765657"/>
              <a:gd name="connsiteY2" fmla="*/ 0 h 1138334"/>
              <a:gd name="connsiteX3" fmla="*/ 1113863 w 1765657"/>
              <a:gd name="connsiteY3" fmla="*/ 0 h 1138334"/>
              <a:gd name="connsiteX4" fmla="*/ 1575931 w 1765657"/>
              <a:gd name="connsiteY4" fmla="*/ 0 h 1138334"/>
              <a:gd name="connsiteX5" fmla="*/ 1765657 w 1765657"/>
              <a:gd name="connsiteY5" fmla="*/ 189726 h 1138334"/>
              <a:gd name="connsiteX6" fmla="*/ 1765657 w 1765657"/>
              <a:gd name="connsiteY6" fmla="*/ 546401 h 1138334"/>
              <a:gd name="connsiteX7" fmla="*/ 1765657 w 1765657"/>
              <a:gd name="connsiteY7" fmla="*/ 948608 h 1138334"/>
              <a:gd name="connsiteX8" fmla="*/ 1575931 w 1765657"/>
              <a:gd name="connsiteY8" fmla="*/ 1138334 h 1138334"/>
              <a:gd name="connsiteX9" fmla="*/ 1100001 w 1765657"/>
              <a:gd name="connsiteY9" fmla="*/ 1138334 h 1138334"/>
              <a:gd name="connsiteX10" fmla="*/ 624070 w 1765657"/>
              <a:gd name="connsiteY10" fmla="*/ 1138334 h 1138334"/>
              <a:gd name="connsiteX11" fmla="*/ 189726 w 1765657"/>
              <a:gd name="connsiteY11" fmla="*/ 1138334 h 1138334"/>
              <a:gd name="connsiteX12" fmla="*/ 0 w 1765657"/>
              <a:gd name="connsiteY12" fmla="*/ 948608 h 1138334"/>
              <a:gd name="connsiteX13" fmla="*/ 0 w 1765657"/>
              <a:gd name="connsiteY13" fmla="*/ 561578 h 1138334"/>
              <a:gd name="connsiteX14" fmla="*/ 0 w 1765657"/>
              <a:gd name="connsiteY14" fmla="*/ 189726 h 113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65657" h="1138334" fill="none" extrusionOk="0">
                <a:moveTo>
                  <a:pt x="0" y="189726"/>
                </a:moveTo>
                <a:cubicBezTo>
                  <a:pt x="21860" y="81961"/>
                  <a:pt x="81809" y="869"/>
                  <a:pt x="189726" y="0"/>
                </a:cubicBezTo>
                <a:cubicBezTo>
                  <a:pt x="426229" y="-48801"/>
                  <a:pt x="503106" y="25333"/>
                  <a:pt x="665656" y="0"/>
                </a:cubicBezTo>
                <a:cubicBezTo>
                  <a:pt x="828206" y="-25333"/>
                  <a:pt x="905296" y="18388"/>
                  <a:pt x="1113863" y="0"/>
                </a:cubicBezTo>
                <a:cubicBezTo>
                  <a:pt x="1322430" y="-18388"/>
                  <a:pt x="1482786" y="22291"/>
                  <a:pt x="1575931" y="0"/>
                </a:cubicBezTo>
                <a:cubicBezTo>
                  <a:pt x="1672030" y="6473"/>
                  <a:pt x="1778595" y="88262"/>
                  <a:pt x="1765657" y="189726"/>
                </a:cubicBezTo>
                <a:cubicBezTo>
                  <a:pt x="1788035" y="302757"/>
                  <a:pt x="1736385" y="403548"/>
                  <a:pt x="1765657" y="546401"/>
                </a:cubicBezTo>
                <a:cubicBezTo>
                  <a:pt x="1794929" y="689254"/>
                  <a:pt x="1757637" y="768884"/>
                  <a:pt x="1765657" y="948608"/>
                </a:cubicBezTo>
                <a:cubicBezTo>
                  <a:pt x="1777361" y="1042944"/>
                  <a:pt x="1686803" y="1132217"/>
                  <a:pt x="1575931" y="1138334"/>
                </a:cubicBezTo>
                <a:cubicBezTo>
                  <a:pt x="1358684" y="1178532"/>
                  <a:pt x="1228533" y="1086007"/>
                  <a:pt x="1100001" y="1138334"/>
                </a:cubicBezTo>
                <a:cubicBezTo>
                  <a:pt x="971469" y="1190661"/>
                  <a:pt x="720151" y="1097214"/>
                  <a:pt x="624070" y="1138334"/>
                </a:cubicBezTo>
                <a:cubicBezTo>
                  <a:pt x="527989" y="1179454"/>
                  <a:pt x="365412" y="1099206"/>
                  <a:pt x="189726" y="1138334"/>
                </a:cubicBezTo>
                <a:cubicBezTo>
                  <a:pt x="78135" y="1131714"/>
                  <a:pt x="28452" y="1040490"/>
                  <a:pt x="0" y="948608"/>
                </a:cubicBezTo>
                <a:cubicBezTo>
                  <a:pt x="-36159" y="839867"/>
                  <a:pt x="38321" y="718713"/>
                  <a:pt x="0" y="561578"/>
                </a:cubicBezTo>
                <a:cubicBezTo>
                  <a:pt x="-38321" y="404443"/>
                  <a:pt x="33917" y="306768"/>
                  <a:pt x="0" y="189726"/>
                </a:cubicBezTo>
                <a:close/>
              </a:path>
              <a:path w="1765657" h="1138334" stroke="0" extrusionOk="0">
                <a:moveTo>
                  <a:pt x="0" y="189726"/>
                </a:moveTo>
                <a:cubicBezTo>
                  <a:pt x="253" y="73783"/>
                  <a:pt x="95306" y="12244"/>
                  <a:pt x="189726" y="0"/>
                </a:cubicBezTo>
                <a:cubicBezTo>
                  <a:pt x="325623" y="-5495"/>
                  <a:pt x="481674" y="9925"/>
                  <a:pt x="637932" y="0"/>
                </a:cubicBezTo>
                <a:cubicBezTo>
                  <a:pt x="794190" y="-9925"/>
                  <a:pt x="923758" y="11130"/>
                  <a:pt x="1072277" y="0"/>
                </a:cubicBezTo>
                <a:cubicBezTo>
                  <a:pt x="1220796" y="-11130"/>
                  <a:pt x="1456311" y="5094"/>
                  <a:pt x="1575931" y="0"/>
                </a:cubicBezTo>
                <a:cubicBezTo>
                  <a:pt x="1680278" y="-2804"/>
                  <a:pt x="1787211" y="106673"/>
                  <a:pt x="1765657" y="189726"/>
                </a:cubicBezTo>
                <a:cubicBezTo>
                  <a:pt x="1773073" y="340971"/>
                  <a:pt x="1726239" y="403647"/>
                  <a:pt x="1765657" y="584345"/>
                </a:cubicBezTo>
                <a:cubicBezTo>
                  <a:pt x="1805075" y="765043"/>
                  <a:pt x="1727820" y="800403"/>
                  <a:pt x="1765657" y="948608"/>
                </a:cubicBezTo>
                <a:cubicBezTo>
                  <a:pt x="1753489" y="1028759"/>
                  <a:pt x="1698612" y="1142743"/>
                  <a:pt x="1575931" y="1138334"/>
                </a:cubicBezTo>
                <a:cubicBezTo>
                  <a:pt x="1376674" y="1148970"/>
                  <a:pt x="1317599" y="1137460"/>
                  <a:pt x="1141587" y="1138334"/>
                </a:cubicBezTo>
                <a:cubicBezTo>
                  <a:pt x="965575" y="1139208"/>
                  <a:pt x="885218" y="1135546"/>
                  <a:pt x="665656" y="1138334"/>
                </a:cubicBezTo>
                <a:cubicBezTo>
                  <a:pt x="446094" y="1141122"/>
                  <a:pt x="369492" y="1121657"/>
                  <a:pt x="189726" y="1138334"/>
                </a:cubicBezTo>
                <a:cubicBezTo>
                  <a:pt x="74902" y="1138881"/>
                  <a:pt x="8144" y="1040374"/>
                  <a:pt x="0" y="948608"/>
                </a:cubicBezTo>
                <a:cubicBezTo>
                  <a:pt x="-10557" y="868549"/>
                  <a:pt x="32270" y="710549"/>
                  <a:pt x="0" y="569167"/>
                </a:cubicBezTo>
                <a:cubicBezTo>
                  <a:pt x="-32270" y="427785"/>
                  <a:pt x="15113" y="301834"/>
                  <a:pt x="0" y="189726"/>
                </a:cubicBezTo>
                <a:close/>
              </a:path>
            </a:pathLst>
          </a:custGeom>
          <a:solidFill>
            <a:schemeClr val="accent1">
              <a:lumMod val="40000"/>
              <a:lumOff val="60000"/>
            </a:schemeClr>
          </a:solidFill>
          <a:ln>
            <a:extLst>
              <a:ext uri="{C807C97D-BFC1-408E-A445-0C87EB9F89A2}">
                <ask:lineSketchStyleProps xmlns:ask="http://schemas.microsoft.com/office/drawing/2018/sketchyshapes" sd="4640967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  </a:t>
            </a:r>
            <a:r>
              <a:rPr lang="de-AT" dirty="0" err="1"/>
              <a:t>use</a:t>
            </a:r>
            <a:r>
              <a:rPr lang="de-AT" dirty="0"/>
              <a:t> </a:t>
            </a:r>
            <a:r>
              <a:rPr lang="de-AT" dirty="0" err="1"/>
              <a:t>Gitlab</a:t>
            </a:r>
            <a:r>
              <a:rPr lang="de-AT" dirty="0"/>
              <a:t> </a:t>
            </a:r>
            <a:r>
              <a:rPr lang="de-AT" dirty="0" err="1"/>
              <a:t>to</a:t>
            </a:r>
            <a:r>
              <a:rPr lang="de-AT" dirty="0"/>
              <a:t> </a:t>
            </a:r>
            <a:r>
              <a:rPr lang="de-AT" dirty="0" err="1"/>
              <a:t>develop</a:t>
            </a:r>
            <a:r>
              <a:rPr lang="de-AT" dirty="0"/>
              <a:t> </a:t>
            </a:r>
            <a:r>
              <a:rPr lang="de-AT" dirty="0" err="1"/>
              <a:t>Specs</a:t>
            </a:r>
            <a:endParaRPr lang="en-US" dirty="0"/>
          </a:p>
        </p:txBody>
      </p:sp>
      <p:pic>
        <p:nvPicPr>
          <p:cNvPr id="9" name="Grafik 8" descr="Ambition Silhouette">
            <a:extLst>
              <a:ext uri="{FF2B5EF4-FFF2-40B4-BE49-F238E27FC236}">
                <a16:creationId xmlns:a16="http://schemas.microsoft.com/office/drawing/2014/main" id="{F76C482D-1F75-19F5-FCBC-330446B1E0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5101725"/>
            <a:ext cx="914400" cy="914400"/>
          </a:xfrm>
          <a:prstGeom prst="rect">
            <a:avLst/>
          </a:prstGeom>
        </p:spPr>
      </p:pic>
      <p:pic>
        <p:nvPicPr>
          <p:cNvPr id="13" name="Grafik 12" descr="Häkchen mit einfarbiger Füllung">
            <a:extLst>
              <a:ext uri="{FF2B5EF4-FFF2-40B4-BE49-F238E27FC236}">
                <a16:creationId xmlns:a16="http://schemas.microsoft.com/office/drawing/2014/main" id="{FE31BFD6-88F7-0A03-B4C6-D073211D867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38811" y="3827812"/>
            <a:ext cx="594025" cy="594025"/>
          </a:xfrm>
          <a:prstGeom prst="rect">
            <a:avLst/>
          </a:prstGeom>
        </p:spPr>
      </p:pic>
    </p:spTree>
    <p:extLst>
      <p:ext uri="{BB962C8B-B14F-4D97-AF65-F5344CB8AC3E}">
        <p14:creationId xmlns:p14="http://schemas.microsoft.com/office/powerpoint/2010/main" val="3461756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Normative Language</a:t>
            </a:r>
          </a:p>
        </p:txBody>
      </p:sp>
      <p:sp>
        <p:nvSpPr>
          <p:cNvPr id="3" name="Inhaltsplatzhalter 2"/>
          <p:cNvSpPr>
            <a:spLocks noGrp="1"/>
          </p:cNvSpPr>
          <p:nvPr>
            <p:ph idx="1"/>
          </p:nvPr>
        </p:nvSpPr>
        <p:spPr>
          <a:xfrm>
            <a:off x="334696" y="1493919"/>
            <a:ext cx="11582484" cy="4351338"/>
          </a:xfrm>
        </p:spPr>
        <p:txBody>
          <a:bodyPr/>
          <a:lstStyle/>
          <a:p>
            <a:r>
              <a:rPr lang="en-US" sz="2400" dirty="0"/>
              <a:t>Proper development of useful requirements is dependent upon a common understanding of normative verbs.  </a:t>
            </a:r>
          </a:p>
          <a:p>
            <a:r>
              <a:rPr lang="en-US" sz="2400" dirty="0"/>
              <a:t>The verb pairs in use in oneM2M are:</a:t>
            </a:r>
          </a:p>
          <a:p>
            <a:pPr lvl="1"/>
            <a:r>
              <a:rPr lang="en-US" sz="2000" dirty="0"/>
              <a:t>Shall/Shall not</a:t>
            </a:r>
          </a:p>
          <a:p>
            <a:pPr lvl="1"/>
            <a:r>
              <a:rPr lang="en-US" sz="2000" dirty="0"/>
              <a:t>May/Need not</a:t>
            </a:r>
          </a:p>
          <a:p>
            <a:pPr lvl="1"/>
            <a:r>
              <a:rPr lang="en-US" sz="2000" dirty="0"/>
              <a:t>Should/Should not</a:t>
            </a:r>
          </a:p>
          <a:p>
            <a:r>
              <a:rPr lang="en-US" sz="2400" dirty="0"/>
              <a:t>The usage of these three verb pairs is reserved for Technical Specifications to express normative statements and shall not be used otherwise. </a:t>
            </a:r>
          </a:p>
        </p:txBody>
      </p:sp>
      <p:sp>
        <p:nvSpPr>
          <p:cNvPr id="4" name="Foliennummernplatzhalter 3"/>
          <p:cNvSpPr>
            <a:spLocks noGrp="1"/>
          </p:cNvSpPr>
          <p:nvPr>
            <p:ph type="sldNum" sz="quarter" idx="12"/>
          </p:nvPr>
        </p:nvSpPr>
        <p:spPr/>
        <p:txBody>
          <a:bodyPr/>
          <a:lstStyle/>
          <a:p>
            <a:fld id="{163F5A94-8458-4F17-AD3C-1A083E20221D}" type="slidenum">
              <a:rPr lang="en-US" smtClean="0"/>
              <a:t>15</a:t>
            </a:fld>
            <a:endParaRPr lang="en-US"/>
          </a:p>
        </p:txBody>
      </p:sp>
      <p:sp>
        <p:nvSpPr>
          <p:cNvPr id="5" name="Textfeld 4"/>
          <p:cNvSpPr txBox="1"/>
          <p:nvPr/>
        </p:nvSpPr>
        <p:spPr>
          <a:xfrm>
            <a:off x="334696" y="804238"/>
            <a:ext cx="5048305" cy="369332"/>
          </a:xfrm>
          <a:prstGeom prst="rect">
            <a:avLst/>
          </a:prstGeom>
          <a:noFill/>
        </p:spPr>
        <p:txBody>
          <a:bodyPr wrap="none" rtlCol="0">
            <a:spAutoFit/>
          </a:bodyPr>
          <a:lstStyle/>
          <a:p>
            <a:r>
              <a:rPr lang="en-US" dirty="0"/>
              <a:t>Source: ADM-0003-oneM2M Drafting Rules V1.0 [1]</a:t>
            </a:r>
          </a:p>
        </p:txBody>
      </p:sp>
      <p:sp>
        <p:nvSpPr>
          <p:cNvPr id="6" name="Textfeld 5"/>
          <p:cNvSpPr txBox="1"/>
          <p:nvPr/>
        </p:nvSpPr>
        <p:spPr>
          <a:xfrm>
            <a:off x="425024" y="5522091"/>
            <a:ext cx="11272604" cy="646331"/>
          </a:xfrm>
          <a:prstGeom prst="rect">
            <a:avLst/>
          </a:prstGeom>
          <a:noFill/>
        </p:spPr>
        <p:txBody>
          <a:bodyPr wrap="square" rtlCol="0">
            <a:spAutoFit/>
          </a:bodyPr>
          <a:lstStyle/>
          <a:p>
            <a:r>
              <a:rPr lang="en-US" dirty="0"/>
              <a:t>In the annex you find a copy of the text in table 5, section 7 in [1] that briefly describes the effect of each verb pair and shows examples of proper usage.</a:t>
            </a:r>
          </a:p>
        </p:txBody>
      </p:sp>
    </p:spTree>
    <p:extLst>
      <p:ext uri="{BB962C8B-B14F-4D97-AF65-F5344CB8AC3E}">
        <p14:creationId xmlns:p14="http://schemas.microsoft.com/office/powerpoint/2010/main" val="923827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59741">
            <a:off x="531669" y="1981923"/>
            <a:ext cx="1942413" cy="3210551"/>
          </a:xfrm>
          <a:prstGeom prst="rect">
            <a:avLst/>
          </a:prstGeom>
        </p:spPr>
      </p:pic>
      <p:sp>
        <p:nvSpPr>
          <p:cNvPr id="2" name="Titel 1"/>
          <p:cNvSpPr>
            <a:spLocks noGrp="1"/>
          </p:cNvSpPr>
          <p:nvPr>
            <p:ph type="title"/>
          </p:nvPr>
        </p:nvSpPr>
        <p:spPr/>
        <p:txBody>
          <a:bodyPr>
            <a:normAutofit/>
          </a:bodyPr>
          <a:lstStyle/>
          <a:p>
            <a:r>
              <a:rPr lang="en-US" dirty="0"/>
              <a:t>Technical Plenary Approves</a:t>
            </a:r>
          </a:p>
        </p:txBody>
      </p:sp>
      <p:sp>
        <p:nvSpPr>
          <p:cNvPr id="3" name="Inhaltsplatzhalter 2"/>
          <p:cNvSpPr>
            <a:spLocks noGrp="1"/>
          </p:cNvSpPr>
          <p:nvPr>
            <p:ph idx="1"/>
          </p:nvPr>
        </p:nvSpPr>
        <p:spPr>
          <a:xfrm>
            <a:off x="2453489" y="1463691"/>
            <a:ext cx="9491324" cy="4525963"/>
          </a:xfrm>
        </p:spPr>
        <p:txBody>
          <a:bodyPr>
            <a:noAutofit/>
          </a:bodyPr>
          <a:lstStyle/>
          <a:p>
            <a:pPr>
              <a:spcBef>
                <a:spcPts val="600"/>
              </a:spcBef>
            </a:pPr>
            <a:r>
              <a:rPr lang="en-US" sz="2400" b="1" dirty="0">
                <a:latin typeface="Myriad Pro"/>
              </a:rPr>
              <a:t>Work Items </a:t>
            </a:r>
          </a:p>
          <a:p>
            <a:pPr lvl="1">
              <a:spcBef>
                <a:spcPts val="0"/>
              </a:spcBef>
            </a:pPr>
            <a:r>
              <a:rPr lang="en-US" sz="1800" dirty="0">
                <a:latin typeface="Myriad Pro"/>
              </a:rPr>
              <a:t>documented record of a specific technical activity</a:t>
            </a:r>
          </a:p>
          <a:p>
            <a:pPr lvl="1">
              <a:spcBef>
                <a:spcPts val="0"/>
              </a:spcBef>
            </a:pPr>
            <a:r>
              <a:rPr lang="en-US" sz="1800" dirty="0">
                <a:latin typeface="Myriad Pro"/>
              </a:rPr>
              <a:t>Technical scope of output deliverables (TSs, TRs) and their impact</a:t>
            </a:r>
          </a:p>
          <a:p>
            <a:pPr lvl="1">
              <a:spcBef>
                <a:spcPts val="0"/>
              </a:spcBef>
            </a:pPr>
            <a:r>
              <a:rPr lang="en-US" sz="1800" dirty="0">
                <a:latin typeface="Myriad Pro"/>
              </a:rPr>
              <a:t>Four supporting companies (minimum)</a:t>
            </a:r>
          </a:p>
          <a:p>
            <a:pPr lvl="1">
              <a:spcBef>
                <a:spcPts val="0"/>
              </a:spcBef>
            </a:pPr>
            <a:r>
              <a:rPr lang="en-US" sz="1800" dirty="0">
                <a:latin typeface="Myriad Pro"/>
              </a:rPr>
              <a:t>Rapporteur, may be assisted by editor(s) as needed</a:t>
            </a:r>
          </a:p>
          <a:p>
            <a:pPr lvl="1">
              <a:spcBef>
                <a:spcPts val="0"/>
              </a:spcBef>
            </a:pPr>
            <a:r>
              <a:rPr lang="en-US" sz="1800" dirty="0">
                <a:latin typeface="Myriad Pro"/>
              </a:rPr>
              <a:t>TS and TR development cycle </a:t>
            </a:r>
          </a:p>
          <a:p>
            <a:pPr lvl="2">
              <a:spcBef>
                <a:spcPts val="0"/>
              </a:spcBef>
            </a:pPr>
            <a:r>
              <a:rPr lang="en-US" sz="1400" dirty="0">
                <a:latin typeface="Myriad Pro"/>
              </a:rPr>
              <a:t>Milestones defined in WI: start, change control, freeze, approval</a:t>
            </a:r>
          </a:p>
          <a:p>
            <a:pPr>
              <a:spcBef>
                <a:spcPts val="1200"/>
              </a:spcBef>
            </a:pPr>
            <a:r>
              <a:rPr lang="en-US" sz="2400" b="1" dirty="0">
                <a:latin typeface="Myriad Pro"/>
              </a:rPr>
              <a:t>Technical Specifications</a:t>
            </a:r>
            <a:r>
              <a:rPr lang="en-US" sz="2400" dirty="0">
                <a:latin typeface="Myriad Pro"/>
              </a:rPr>
              <a:t> / </a:t>
            </a:r>
            <a:r>
              <a:rPr lang="en-US" sz="2400" b="1" dirty="0">
                <a:latin typeface="Myriad Pro"/>
              </a:rPr>
              <a:t>Technical Reports </a:t>
            </a:r>
            <a:r>
              <a:rPr lang="en-US" sz="2400" dirty="0">
                <a:latin typeface="Myriad Pro"/>
              </a:rPr>
              <a:t>=&gt; Release</a:t>
            </a:r>
          </a:p>
          <a:p>
            <a:pPr lvl="1">
              <a:spcBef>
                <a:spcPts val="0"/>
              </a:spcBef>
            </a:pPr>
            <a:r>
              <a:rPr lang="en-US" sz="1800" dirty="0">
                <a:latin typeface="Myriad Pro"/>
              </a:rPr>
              <a:t>Once approved only the change control applies to progress TSs, TRs</a:t>
            </a:r>
          </a:p>
          <a:p>
            <a:pPr lvl="1">
              <a:spcBef>
                <a:spcPts val="0"/>
              </a:spcBef>
            </a:pPr>
            <a:r>
              <a:rPr lang="en-US" sz="1800" dirty="0">
                <a:latin typeface="Myriad Pro"/>
              </a:rPr>
              <a:t>A set of deliverables (TSs, TRs) which is technically consistent at the time of the freeze is called a </a:t>
            </a:r>
            <a:r>
              <a:rPr lang="en-US" sz="1800" b="1" dirty="0">
                <a:latin typeface="Myriad Pro"/>
              </a:rPr>
              <a:t>Release</a:t>
            </a:r>
            <a:r>
              <a:rPr lang="en-US" sz="1800" dirty="0">
                <a:latin typeface="Myriad Pro"/>
              </a:rPr>
              <a:t> </a:t>
            </a:r>
          </a:p>
          <a:p>
            <a:pPr lvl="2">
              <a:spcBef>
                <a:spcPts val="0"/>
              </a:spcBef>
            </a:pPr>
            <a:r>
              <a:rPr lang="en-US" sz="1400" dirty="0">
                <a:latin typeface="Myriad Pro"/>
              </a:rPr>
              <a:t>A new release is triggered by approval of a CR to the new release</a:t>
            </a:r>
          </a:p>
          <a:p>
            <a:pPr lvl="1">
              <a:spcBef>
                <a:spcPts val="0"/>
              </a:spcBef>
            </a:pPr>
            <a:r>
              <a:rPr lang="en-US" sz="1800" dirty="0">
                <a:latin typeface="Myriad Pro"/>
              </a:rPr>
              <a:t>Release freeze</a:t>
            </a:r>
          </a:p>
          <a:p>
            <a:pPr lvl="2">
              <a:spcBef>
                <a:spcPts val="0"/>
              </a:spcBef>
            </a:pPr>
            <a:r>
              <a:rPr lang="en-US" sz="1400" dirty="0">
                <a:latin typeface="Myriad Pro"/>
              </a:rPr>
              <a:t>A Technical Plenary (TP) action on a Release, restricting further technical input to essential changes and corrections</a:t>
            </a:r>
          </a:p>
          <a:p>
            <a:pPr>
              <a:spcBef>
                <a:spcPts val="1200"/>
              </a:spcBef>
            </a:pPr>
            <a:r>
              <a:rPr lang="en-US" sz="2400" dirty="0">
                <a:latin typeface="Myriad Pro"/>
              </a:rPr>
              <a:t>and </a:t>
            </a:r>
            <a:r>
              <a:rPr lang="en-US" sz="2400" b="1" dirty="0">
                <a:solidFill>
                  <a:srgbClr val="C63133"/>
                </a:solidFill>
                <a:latin typeface="Myriad Pro"/>
                <a:ea typeface="+mj-ea"/>
                <a:cs typeface="+mj-cs"/>
              </a:rPr>
              <a:t>RATIFIES</a:t>
            </a:r>
          </a:p>
          <a:p>
            <a:pPr lvl="1">
              <a:spcBef>
                <a:spcPts val="0"/>
              </a:spcBef>
            </a:pPr>
            <a:r>
              <a:rPr lang="en-US" sz="1800" dirty="0">
                <a:latin typeface="Myriad Pro"/>
              </a:rPr>
              <a:t>the approved deliverables to be made available to the Partners Type1 for publication</a:t>
            </a:r>
          </a:p>
        </p:txBody>
      </p:sp>
      <p:sp>
        <p:nvSpPr>
          <p:cNvPr id="4" name="Textfeld 3"/>
          <p:cNvSpPr txBox="1"/>
          <p:nvPr/>
        </p:nvSpPr>
        <p:spPr>
          <a:xfrm>
            <a:off x="9629756" y="6262043"/>
            <a:ext cx="2315057" cy="230832"/>
          </a:xfrm>
          <a:prstGeom prst="rect">
            <a:avLst/>
          </a:prstGeom>
          <a:noFill/>
        </p:spPr>
        <p:txBody>
          <a:bodyPr wrap="none" rtlCol="0">
            <a:spAutoFit/>
          </a:bodyPr>
          <a:lstStyle/>
          <a:p>
            <a:r>
              <a:rPr lang="en-US" sz="900" dirty="0"/>
              <a:t>Source: </a:t>
            </a:r>
            <a:r>
              <a:rPr lang="en-US" sz="900" dirty="0">
                <a:hlinkClick r:id="rId4"/>
              </a:rPr>
              <a:t>ADM-0004-Method_of_work-V1_4_1</a:t>
            </a:r>
            <a:endParaRPr lang="en-US" sz="900" dirty="0"/>
          </a:p>
        </p:txBody>
      </p:sp>
      <p:sp>
        <p:nvSpPr>
          <p:cNvPr id="6" name="Textfeld 5"/>
          <p:cNvSpPr txBox="1"/>
          <p:nvPr/>
        </p:nvSpPr>
        <p:spPr>
          <a:xfrm rot="20871338">
            <a:off x="739700" y="3785357"/>
            <a:ext cx="1905001" cy="707886"/>
          </a:xfrm>
          <a:prstGeom prst="rect">
            <a:avLst/>
          </a:prstGeom>
          <a:noFill/>
        </p:spPr>
        <p:txBody>
          <a:bodyPr wrap="square" rtlCol="0">
            <a:spAutoFit/>
          </a:bodyPr>
          <a:lstStyle/>
          <a:p>
            <a:pPr lvl="0" eaLnBrk="0" hangingPunct="0">
              <a:spcBef>
                <a:spcPct val="20000"/>
              </a:spcBef>
            </a:pPr>
            <a:r>
              <a:rPr lang="en-US" sz="1600" dirty="0">
                <a:solidFill>
                  <a:prstClr val="black"/>
                </a:solidFill>
                <a:latin typeface="Myriad Pro"/>
              </a:rPr>
              <a:t>Work </a:t>
            </a:r>
            <a:r>
              <a:rPr lang="en-US" sz="1600" dirty="0" err="1">
                <a:solidFill>
                  <a:prstClr val="black"/>
                </a:solidFill>
                <a:latin typeface="Myriad Pro"/>
              </a:rPr>
              <a:t>Programme</a:t>
            </a:r>
            <a:r>
              <a:rPr lang="en-US" sz="1600" dirty="0">
                <a:solidFill>
                  <a:prstClr val="black"/>
                </a:solidFill>
                <a:latin typeface="Myriad Pro"/>
              </a:rPr>
              <a:t>: </a:t>
            </a:r>
            <a:r>
              <a:rPr lang="en-US" sz="1200" dirty="0">
                <a:solidFill>
                  <a:srgbClr val="C00000"/>
                </a:solidFill>
                <a:latin typeface="Myriad Pro"/>
              </a:rPr>
              <a:t>documented record of all technical activities </a:t>
            </a:r>
            <a:endParaRPr lang="en-US" sz="1600" dirty="0">
              <a:solidFill>
                <a:srgbClr val="C00000"/>
              </a:solidFill>
              <a:latin typeface="Myriad Pro"/>
            </a:endParaRPr>
          </a:p>
        </p:txBody>
      </p:sp>
      <p:sp>
        <p:nvSpPr>
          <p:cNvPr id="8" name="Foliennummernplatzhalter 7"/>
          <p:cNvSpPr>
            <a:spLocks noGrp="1"/>
          </p:cNvSpPr>
          <p:nvPr>
            <p:ph type="sldNum" sz="quarter" idx="12"/>
          </p:nvPr>
        </p:nvSpPr>
        <p:spPr/>
        <p:txBody>
          <a:bodyPr/>
          <a:lstStyle/>
          <a:p>
            <a:fld id="{163F5A94-8458-4F17-AD3C-1A083E20221D}" type="slidenum">
              <a:rPr lang="en-US" smtClean="0"/>
              <a:t>16</a:t>
            </a:fld>
            <a:endParaRPr lang="en-US"/>
          </a:p>
        </p:txBody>
      </p:sp>
    </p:spTree>
    <p:extLst>
      <p:ext uri="{BB962C8B-B14F-4D97-AF65-F5344CB8AC3E}">
        <p14:creationId xmlns:p14="http://schemas.microsoft.com/office/powerpoint/2010/main" val="3373811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993476D5-0F5A-4FF6-A868-54904EAE2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518" y="1330669"/>
            <a:ext cx="11828963" cy="3414379"/>
          </a:xfrm>
          <a:prstGeom prst="rect">
            <a:avLst/>
          </a:prstGeom>
        </p:spPr>
      </p:pic>
      <p:sp>
        <p:nvSpPr>
          <p:cNvPr id="6" name="Textfeld 5"/>
          <p:cNvSpPr txBox="1"/>
          <p:nvPr/>
        </p:nvSpPr>
        <p:spPr>
          <a:xfrm rot="21419025">
            <a:off x="9929124" y="3901604"/>
            <a:ext cx="1061894" cy="369332"/>
          </a:xfrm>
          <a:prstGeom prst="rect">
            <a:avLst/>
          </a:prstGeom>
          <a:noFill/>
        </p:spPr>
        <p:txBody>
          <a:bodyPr wrap="none" rtlCol="0">
            <a:spAutoFit/>
          </a:bodyPr>
          <a:lstStyle/>
          <a:p>
            <a:r>
              <a:rPr lang="en-US" dirty="0"/>
              <a:t>Meetings</a:t>
            </a:r>
          </a:p>
        </p:txBody>
      </p:sp>
      <p:sp>
        <p:nvSpPr>
          <p:cNvPr id="8" name="Textfeld 7"/>
          <p:cNvSpPr txBox="1"/>
          <p:nvPr/>
        </p:nvSpPr>
        <p:spPr>
          <a:xfrm>
            <a:off x="6243873" y="4676138"/>
            <a:ext cx="2019592" cy="369332"/>
          </a:xfrm>
          <a:prstGeom prst="rect">
            <a:avLst/>
          </a:prstGeom>
          <a:noFill/>
        </p:spPr>
        <p:txBody>
          <a:bodyPr wrap="none" rtlCol="0">
            <a:spAutoFit/>
          </a:bodyPr>
          <a:lstStyle/>
          <a:p>
            <a:r>
              <a:rPr lang="en-US" dirty="0"/>
              <a:t>Input Contributions</a:t>
            </a:r>
          </a:p>
        </p:txBody>
      </p:sp>
      <p:sp>
        <p:nvSpPr>
          <p:cNvPr id="9" name="Textfeld 8"/>
          <p:cNvSpPr txBox="1"/>
          <p:nvPr/>
        </p:nvSpPr>
        <p:spPr>
          <a:xfrm rot="19198769">
            <a:off x="8942043" y="2938552"/>
            <a:ext cx="1699376" cy="369332"/>
          </a:xfrm>
          <a:prstGeom prst="rect">
            <a:avLst/>
          </a:prstGeom>
          <a:noFill/>
        </p:spPr>
        <p:txBody>
          <a:bodyPr wrap="none" rtlCol="0">
            <a:spAutoFit/>
          </a:bodyPr>
          <a:lstStyle/>
          <a:p>
            <a:r>
              <a:rPr lang="en-US" dirty="0"/>
              <a:t>Working Groups</a:t>
            </a:r>
          </a:p>
        </p:txBody>
      </p:sp>
      <p:sp>
        <p:nvSpPr>
          <p:cNvPr id="10" name="Textfeld 9"/>
          <p:cNvSpPr txBox="1"/>
          <p:nvPr/>
        </p:nvSpPr>
        <p:spPr>
          <a:xfrm rot="790091">
            <a:off x="6931020" y="4030480"/>
            <a:ext cx="1234120" cy="369332"/>
          </a:xfrm>
          <a:prstGeom prst="rect">
            <a:avLst/>
          </a:prstGeom>
          <a:noFill/>
        </p:spPr>
        <p:txBody>
          <a:bodyPr wrap="none" rtlCol="0">
            <a:spAutoFit/>
          </a:bodyPr>
          <a:lstStyle/>
          <a:p>
            <a:r>
              <a:rPr lang="en-US" dirty="0"/>
              <a:t>documents</a:t>
            </a:r>
          </a:p>
        </p:txBody>
      </p:sp>
      <p:sp>
        <p:nvSpPr>
          <p:cNvPr id="11" name="Textfeld 10"/>
          <p:cNvSpPr txBox="1"/>
          <p:nvPr/>
        </p:nvSpPr>
        <p:spPr>
          <a:xfrm>
            <a:off x="9325935" y="4773999"/>
            <a:ext cx="2383153" cy="369332"/>
          </a:xfrm>
          <a:prstGeom prst="rect">
            <a:avLst/>
          </a:prstGeom>
          <a:noFill/>
        </p:spPr>
        <p:txBody>
          <a:bodyPr wrap="none" rtlCol="0">
            <a:spAutoFit/>
          </a:bodyPr>
          <a:lstStyle/>
          <a:p>
            <a:r>
              <a:rPr lang="en-US" dirty="0"/>
              <a:t>Technical Specifications</a:t>
            </a:r>
          </a:p>
        </p:txBody>
      </p:sp>
      <p:sp>
        <p:nvSpPr>
          <p:cNvPr id="15" name="Textfeld 14"/>
          <p:cNvSpPr txBox="1"/>
          <p:nvPr/>
        </p:nvSpPr>
        <p:spPr>
          <a:xfrm>
            <a:off x="9740763" y="4375716"/>
            <a:ext cx="2088200" cy="369332"/>
          </a:xfrm>
          <a:prstGeom prst="rect">
            <a:avLst/>
          </a:prstGeom>
          <a:noFill/>
        </p:spPr>
        <p:txBody>
          <a:bodyPr wrap="none" rtlCol="0">
            <a:spAutoFit/>
          </a:bodyPr>
          <a:lstStyle/>
          <a:p>
            <a:r>
              <a:rPr lang="en-US" dirty="0"/>
              <a:t>meeting registration</a:t>
            </a:r>
          </a:p>
        </p:txBody>
      </p:sp>
      <p:sp>
        <p:nvSpPr>
          <p:cNvPr id="18" name="Rechteck 17"/>
          <p:cNvSpPr/>
          <p:nvPr/>
        </p:nvSpPr>
        <p:spPr>
          <a:xfrm>
            <a:off x="334696" y="841803"/>
            <a:ext cx="3581400" cy="276999"/>
          </a:xfrm>
          <a:prstGeom prst="rect">
            <a:avLst/>
          </a:prstGeom>
        </p:spPr>
        <p:txBody>
          <a:bodyPr wrap="square">
            <a:spAutoFit/>
          </a:bodyPr>
          <a:lstStyle/>
          <a:p>
            <a:r>
              <a:rPr lang="en-US" sz="1200" dirty="0">
                <a:hlinkClick r:id="rId3"/>
              </a:rPr>
              <a:t>http://member.onem2m.org/WebSite/homepage.aspx</a:t>
            </a:r>
            <a:endParaRPr lang="en-US" sz="1200" dirty="0"/>
          </a:p>
        </p:txBody>
      </p:sp>
      <p:sp>
        <p:nvSpPr>
          <p:cNvPr id="20" name="Textfeld 19"/>
          <p:cNvSpPr txBox="1"/>
          <p:nvPr/>
        </p:nvSpPr>
        <p:spPr>
          <a:xfrm>
            <a:off x="6960473" y="5317578"/>
            <a:ext cx="1121717" cy="369332"/>
          </a:xfrm>
          <a:prstGeom prst="rect">
            <a:avLst/>
          </a:prstGeom>
          <a:noFill/>
        </p:spPr>
        <p:txBody>
          <a:bodyPr wrap="none" rtlCol="0">
            <a:spAutoFit/>
          </a:bodyPr>
          <a:lstStyle/>
          <a:p>
            <a:r>
              <a:rPr lang="en-US" dirty="0"/>
              <a:t>templates</a:t>
            </a:r>
          </a:p>
        </p:txBody>
      </p:sp>
      <p:sp>
        <p:nvSpPr>
          <p:cNvPr id="22" name="Textfeld 21"/>
          <p:cNvSpPr txBox="1"/>
          <p:nvPr/>
        </p:nvSpPr>
        <p:spPr>
          <a:xfrm rot="2769809">
            <a:off x="7115143" y="2906658"/>
            <a:ext cx="1745093" cy="369332"/>
          </a:xfrm>
          <a:prstGeom prst="rect">
            <a:avLst/>
          </a:prstGeom>
          <a:noFill/>
        </p:spPr>
        <p:txBody>
          <a:bodyPr wrap="none" rtlCol="0">
            <a:spAutoFit/>
          </a:bodyPr>
          <a:lstStyle/>
          <a:p>
            <a:r>
              <a:rPr lang="en-US" dirty="0"/>
              <a:t>work item status</a:t>
            </a:r>
          </a:p>
        </p:txBody>
      </p:sp>
      <p:sp>
        <p:nvSpPr>
          <p:cNvPr id="23" name="Textfeld 22"/>
          <p:cNvSpPr txBox="1"/>
          <p:nvPr/>
        </p:nvSpPr>
        <p:spPr>
          <a:xfrm>
            <a:off x="9314984" y="5341539"/>
            <a:ext cx="1825308" cy="369332"/>
          </a:xfrm>
          <a:prstGeom prst="rect">
            <a:avLst/>
          </a:prstGeom>
          <a:noFill/>
        </p:spPr>
        <p:txBody>
          <a:bodyPr wrap="none" rtlCol="0">
            <a:spAutoFit/>
          </a:bodyPr>
          <a:lstStyle/>
          <a:p>
            <a:r>
              <a:rPr lang="en-US" dirty="0"/>
              <a:t>Technical Reports</a:t>
            </a:r>
          </a:p>
        </p:txBody>
      </p:sp>
      <p:sp>
        <p:nvSpPr>
          <p:cNvPr id="26" name="Textfeld 25"/>
          <p:cNvSpPr txBox="1"/>
          <p:nvPr/>
        </p:nvSpPr>
        <p:spPr>
          <a:xfrm rot="2155114">
            <a:off x="7103570" y="3442676"/>
            <a:ext cx="1223605" cy="369332"/>
          </a:xfrm>
          <a:prstGeom prst="rect">
            <a:avLst/>
          </a:prstGeom>
          <a:noFill/>
        </p:spPr>
        <p:txBody>
          <a:bodyPr wrap="none" rtlCol="0">
            <a:spAutoFit/>
          </a:bodyPr>
          <a:lstStyle/>
          <a:p>
            <a:r>
              <a:rPr lang="en-US" dirty="0"/>
              <a:t>work items</a:t>
            </a:r>
          </a:p>
        </p:txBody>
      </p:sp>
      <p:sp>
        <p:nvSpPr>
          <p:cNvPr id="27" name="Textfeld 26"/>
          <p:cNvSpPr txBox="1"/>
          <p:nvPr/>
        </p:nvSpPr>
        <p:spPr>
          <a:xfrm rot="19999847">
            <a:off x="9403279" y="3342220"/>
            <a:ext cx="1838452" cy="369332"/>
          </a:xfrm>
          <a:prstGeom prst="rect">
            <a:avLst/>
          </a:prstGeom>
          <a:noFill/>
        </p:spPr>
        <p:txBody>
          <a:bodyPr wrap="none" rtlCol="0">
            <a:spAutoFit/>
          </a:bodyPr>
          <a:lstStyle/>
          <a:p>
            <a:r>
              <a:rPr lang="en-US" dirty="0"/>
              <a:t>Work </a:t>
            </a:r>
            <a:r>
              <a:rPr lang="en-US" dirty="0" err="1"/>
              <a:t>programme</a:t>
            </a:r>
            <a:endParaRPr lang="en-US" dirty="0"/>
          </a:p>
        </p:txBody>
      </p:sp>
      <p:sp>
        <p:nvSpPr>
          <p:cNvPr id="28" name="Textfeld 27"/>
          <p:cNvSpPr txBox="1"/>
          <p:nvPr/>
        </p:nvSpPr>
        <p:spPr>
          <a:xfrm>
            <a:off x="8065900" y="5695735"/>
            <a:ext cx="1294585" cy="369332"/>
          </a:xfrm>
          <a:prstGeom prst="rect">
            <a:avLst/>
          </a:prstGeom>
          <a:noFill/>
        </p:spPr>
        <p:txBody>
          <a:bodyPr wrap="none" rtlCol="0">
            <a:spAutoFit/>
          </a:bodyPr>
          <a:lstStyle/>
          <a:p>
            <a:r>
              <a:rPr lang="en-US" dirty="0"/>
              <a:t>Mailing lists</a:t>
            </a:r>
          </a:p>
        </p:txBody>
      </p:sp>
      <p:sp>
        <p:nvSpPr>
          <p:cNvPr id="29" name="Textfeld 28"/>
          <p:cNvSpPr txBox="1"/>
          <p:nvPr/>
        </p:nvSpPr>
        <p:spPr>
          <a:xfrm rot="4354693">
            <a:off x="8250678" y="2934219"/>
            <a:ext cx="1026243" cy="369332"/>
          </a:xfrm>
          <a:prstGeom prst="rect">
            <a:avLst/>
          </a:prstGeom>
          <a:noFill/>
        </p:spPr>
        <p:txBody>
          <a:bodyPr wrap="none" rtlCol="0">
            <a:spAutoFit/>
          </a:bodyPr>
          <a:lstStyle/>
          <a:p>
            <a:r>
              <a:rPr lang="en-US" dirty="0"/>
              <a:t>Elections</a:t>
            </a:r>
          </a:p>
        </p:txBody>
      </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1398" y="3556993"/>
            <a:ext cx="1822672" cy="2284524"/>
          </a:xfrm>
          <a:prstGeom prst="rect">
            <a:avLst/>
          </a:prstGeom>
        </p:spPr>
      </p:pic>
      <p:sp>
        <p:nvSpPr>
          <p:cNvPr id="3" name="Foliennummernplatzhalter 2"/>
          <p:cNvSpPr>
            <a:spLocks noGrp="1"/>
          </p:cNvSpPr>
          <p:nvPr>
            <p:ph type="sldNum" sz="quarter" idx="12"/>
          </p:nvPr>
        </p:nvSpPr>
        <p:spPr/>
        <p:txBody>
          <a:bodyPr/>
          <a:lstStyle/>
          <a:p>
            <a:fld id="{163F5A94-8458-4F17-AD3C-1A083E20221D}" type="slidenum">
              <a:rPr lang="en-US" smtClean="0"/>
              <a:t>17</a:t>
            </a:fld>
            <a:endParaRPr lang="en-US"/>
          </a:p>
        </p:txBody>
      </p:sp>
      <p:sp>
        <p:nvSpPr>
          <p:cNvPr id="4" name="Titel 3"/>
          <p:cNvSpPr>
            <a:spLocks noGrp="1"/>
          </p:cNvSpPr>
          <p:nvPr>
            <p:ph type="title"/>
          </p:nvPr>
        </p:nvSpPr>
        <p:spPr/>
        <p:txBody>
          <a:bodyPr/>
          <a:lstStyle/>
          <a:p>
            <a:r>
              <a:rPr lang="en-US" dirty="0"/>
              <a:t>Members’ Portal</a:t>
            </a:r>
          </a:p>
        </p:txBody>
      </p:sp>
    </p:spTree>
    <p:extLst>
      <p:ext uri="{BB962C8B-B14F-4D97-AF65-F5344CB8AC3E}">
        <p14:creationId xmlns:p14="http://schemas.microsoft.com/office/powerpoint/2010/main" val="3728087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1233090"/>
            <a:ext cx="3886200" cy="5004773"/>
          </a:xfrm>
          <a:prstGeom prst="rect">
            <a:avLst/>
          </a:prstGeom>
          <a:noFill/>
        </p:spPr>
      </p:pic>
      <p:sp>
        <p:nvSpPr>
          <p:cNvPr id="2" name="Foliennummernplatzhalter 1"/>
          <p:cNvSpPr>
            <a:spLocks noGrp="1"/>
          </p:cNvSpPr>
          <p:nvPr>
            <p:ph type="sldNum" sz="quarter" idx="12"/>
          </p:nvPr>
        </p:nvSpPr>
        <p:spPr/>
        <p:txBody>
          <a:bodyPr/>
          <a:lstStyle/>
          <a:p>
            <a:fld id="{163F5A94-8458-4F17-AD3C-1A083E20221D}" type="slidenum">
              <a:rPr lang="en-US" smtClean="0"/>
              <a:t>18</a:t>
            </a:fld>
            <a:endParaRPr lang="en-US"/>
          </a:p>
        </p:txBody>
      </p:sp>
      <p:sp>
        <p:nvSpPr>
          <p:cNvPr id="3" name="Titel 2"/>
          <p:cNvSpPr>
            <a:spLocks noGrp="1"/>
          </p:cNvSpPr>
          <p:nvPr>
            <p:ph type="title"/>
          </p:nvPr>
        </p:nvSpPr>
        <p:spPr/>
        <p:txBody>
          <a:bodyPr/>
          <a:lstStyle/>
          <a:p>
            <a:r>
              <a:rPr lang="en-US" dirty="0"/>
              <a:t>Q&amp;A</a:t>
            </a:r>
          </a:p>
        </p:txBody>
      </p:sp>
    </p:spTree>
    <p:extLst>
      <p:ext uri="{BB962C8B-B14F-4D97-AF65-F5344CB8AC3E}">
        <p14:creationId xmlns:p14="http://schemas.microsoft.com/office/powerpoint/2010/main" val="2105647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2570335"/>
            <a:ext cx="10540621" cy="962653"/>
          </a:xfrm>
        </p:spPr>
        <p:txBody>
          <a:bodyPr>
            <a:normAutofit/>
          </a:bodyPr>
          <a:lstStyle/>
          <a:p>
            <a:r>
              <a:rPr lang="en-US" sz="5400" dirty="0"/>
              <a:t>Backup</a:t>
            </a:r>
          </a:p>
        </p:txBody>
      </p:sp>
      <p:sp>
        <p:nvSpPr>
          <p:cNvPr id="6" name="Subtitle 5"/>
          <p:cNvSpPr>
            <a:spLocks noGrp="1"/>
          </p:cNvSpPr>
          <p:nvPr>
            <p:ph type="subTitle" idx="1"/>
          </p:nvPr>
        </p:nvSpPr>
        <p:spPr>
          <a:xfrm>
            <a:off x="5021401" y="3532988"/>
            <a:ext cx="5050137" cy="1655762"/>
          </a:xfrm>
        </p:spPr>
        <p:txBody>
          <a:bodyPr>
            <a:normAutofit fontScale="77500" lnSpcReduction="20000"/>
          </a:bodyPr>
          <a:lstStyle/>
          <a:p>
            <a:pPr marL="342900" indent="-342900" algn="l">
              <a:lnSpc>
                <a:spcPct val="110000"/>
              </a:lnSpc>
              <a:spcBef>
                <a:spcPts val="600"/>
              </a:spcBef>
              <a:buFont typeface="Arial" panose="020B0604020202020204" pitchFamily="34" charset="0"/>
              <a:buChar char="•"/>
            </a:pPr>
            <a:r>
              <a:rPr lang="en-US" sz="1800" dirty="0">
                <a:solidFill>
                  <a:schemeClr val="tx1"/>
                </a:solidFill>
              </a:rPr>
              <a:t>FRAND-based IPR Policies (1 slide)</a:t>
            </a:r>
          </a:p>
          <a:p>
            <a:pPr marL="342900" indent="-342900" algn="l">
              <a:lnSpc>
                <a:spcPct val="110000"/>
              </a:lnSpc>
              <a:spcBef>
                <a:spcPts val="600"/>
              </a:spcBef>
              <a:buFont typeface="Arial" panose="020B0604020202020204" pitchFamily="34" charset="0"/>
              <a:buChar char="•"/>
            </a:pPr>
            <a:r>
              <a:rPr lang="de-AT" sz="1800" dirty="0">
                <a:solidFill>
                  <a:schemeClr val="tx1"/>
                </a:solidFill>
              </a:rPr>
              <a:t>Terms Of References of Working Groups</a:t>
            </a:r>
            <a:endParaRPr lang="en-US" sz="1800" dirty="0">
              <a:solidFill>
                <a:schemeClr val="tx1"/>
              </a:solidFill>
            </a:endParaRPr>
          </a:p>
          <a:p>
            <a:pPr marL="342900" indent="-342900" algn="l">
              <a:lnSpc>
                <a:spcPct val="110000"/>
              </a:lnSpc>
              <a:spcBef>
                <a:spcPts val="600"/>
              </a:spcBef>
              <a:buFont typeface="Arial" panose="020B0604020202020204" pitchFamily="34" charset="0"/>
              <a:buChar char="•"/>
            </a:pPr>
            <a:r>
              <a:rPr lang="en-US" sz="1800" dirty="0">
                <a:solidFill>
                  <a:schemeClr val="tx1"/>
                </a:solidFill>
              </a:rPr>
              <a:t>Normative verbs – use and examples (2 slides)</a:t>
            </a:r>
          </a:p>
          <a:p>
            <a:pPr marL="342900" indent="-342900" algn="l">
              <a:lnSpc>
                <a:spcPct val="110000"/>
              </a:lnSpc>
              <a:spcBef>
                <a:spcPts val="600"/>
              </a:spcBef>
              <a:buFont typeface="Arial" panose="020B0604020202020204" pitchFamily="34" charset="0"/>
              <a:buChar char="•"/>
            </a:pPr>
            <a:r>
              <a:rPr lang="en-US" sz="1800" dirty="0">
                <a:solidFill>
                  <a:schemeClr val="tx1"/>
                </a:solidFill>
              </a:rPr>
              <a:t>Voting (3 slides)</a:t>
            </a:r>
          </a:p>
          <a:p>
            <a:pPr marL="342900" indent="-342900" algn="l">
              <a:lnSpc>
                <a:spcPct val="110000"/>
              </a:lnSpc>
              <a:spcBef>
                <a:spcPts val="600"/>
              </a:spcBef>
              <a:buFont typeface="Arial" panose="020B0604020202020204" pitchFamily="34" charset="0"/>
              <a:buChar char="•"/>
            </a:pPr>
            <a:r>
              <a:rPr lang="en-US" sz="1800" dirty="0">
                <a:solidFill>
                  <a:schemeClr val="tx1"/>
                </a:solidFill>
              </a:rPr>
              <a:t>oneM2M Releases (3 slides)</a:t>
            </a:r>
          </a:p>
          <a:p>
            <a:pPr marL="342900" indent="-342900" algn="l">
              <a:lnSpc>
                <a:spcPct val="110000"/>
              </a:lnSpc>
              <a:spcBef>
                <a:spcPts val="600"/>
              </a:spcBef>
              <a:buFont typeface="Arial" panose="020B0604020202020204" pitchFamily="34" charset="0"/>
              <a:buChar char="•"/>
            </a:pPr>
            <a:r>
              <a:rPr lang="en-US" sz="1800" dirty="0">
                <a:solidFill>
                  <a:schemeClr val="tx1"/>
                </a:solidFill>
              </a:rPr>
              <a:t>Links to publicly accessible information (2 slides)</a:t>
            </a:r>
          </a:p>
        </p:txBody>
      </p:sp>
      <p:sp>
        <p:nvSpPr>
          <p:cNvPr id="4" name="Slide Number Placeholder 3"/>
          <p:cNvSpPr>
            <a:spLocks noGrp="1"/>
          </p:cNvSpPr>
          <p:nvPr>
            <p:ph type="sldNum" sz="quarter" idx="4294967295"/>
          </p:nvPr>
        </p:nvSpPr>
        <p:spPr>
          <a:xfrm>
            <a:off x="11753850" y="6492875"/>
            <a:ext cx="438150" cy="365125"/>
          </a:xfrm>
        </p:spPr>
        <p:txBody>
          <a:bodyPr/>
          <a:lstStyle/>
          <a:p>
            <a:fld id="{CF81B550-7CF2-4283-9092-C0AEF1549117}" type="slidenum">
              <a:rPr lang="en-US" smtClean="0"/>
              <a:t>19</a:t>
            </a:fld>
            <a:endParaRPr lang="en-US"/>
          </a:p>
        </p:txBody>
      </p:sp>
    </p:spTree>
    <p:extLst>
      <p:ext uri="{BB962C8B-B14F-4D97-AF65-F5344CB8AC3E}">
        <p14:creationId xmlns:p14="http://schemas.microsoft.com/office/powerpoint/2010/main" val="1575866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41"/>
          <p:cNvSpPr/>
          <p:nvPr/>
        </p:nvSpPr>
        <p:spPr bwMode="auto">
          <a:xfrm>
            <a:off x="1986166" y="3400004"/>
            <a:ext cx="2569472" cy="505443"/>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defRPr/>
            </a:pPr>
            <a:r>
              <a:rPr lang="en-US" sz="2400" b="1" kern="0" dirty="0">
                <a:solidFill>
                  <a:prstClr val="white"/>
                </a:solidFill>
              </a:rPr>
              <a:t>Service Layer</a:t>
            </a:r>
          </a:p>
        </p:txBody>
      </p:sp>
      <p:sp>
        <p:nvSpPr>
          <p:cNvPr id="8" name="Rounded Rectangle 44"/>
          <p:cNvSpPr/>
          <p:nvPr/>
        </p:nvSpPr>
        <p:spPr bwMode="auto">
          <a:xfrm>
            <a:off x="1986166" y="4511220"/>
            <a:ext cx="2569472" cy="505443"/>
          </a:xfrm>
          <a:prstGeom prst="roundRect">
            <a:avLst/>
          </a:prstGeom>
          <a:solidFill>
            <a:schemeClr val="bg1">
              <a:lumMod val="50000"/>
            </a:schemeClr>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sz="2400" b="1" kern="0" dirty="0">
                <a:solidFill>
                  <a:prstClr val="white"/>
                </a:solidFill>
              </a:rPr>
              <a:t>Network Layer</a:t>
            </a:r>
          </a:p>
          <a:p>
            <a:pPr algn="ctr"/>
            <a:endParaRPr lang="en-US" sz="2400" b="1" kern="0" dirty="0">
              <a:solidFill>
                <a:prstClr val="white"/>
              </a:solidFill>
            </a:endParaRPr>
          </a:p>
        </p:txBody>
      </p:sp>
      <p:sp>
        <p:nvSpPr>
          <p:cNvPr id="9" name="Rounded Rectangle 46"/>
          <p:cNvSpPr/>
          <p:nvPr/>
        </p:nvSpPr>
        <p:spPr bwMode="auto">
          <a:xfrm>
            <a:off x="1986166" y="2278794"/>
            <a:ext cx="2569034" cy="505443"/>
          </a:xfrm>
          <a:prstGeom prst="roundRect">
            <a:avLst/>
          </a:prstGeom>
          <a:solidFill>
            <a:srgbClr val="00206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sz="2400" b="1" kern="0" dirty="0">
                <a:solidFill>
                  <a:prstClr val="white"/>
                </a:solidFill>
              </a:rPr>
              <a:t>Application Layer</a:t>
            </a:r>
          </a:p>
        </p:txBody>
      </p:sp>
      <p:sp>
        <p:nvSpPr>
          <p:cNvPr id="10" name="TextBox 4"/>
          <p:cNvSpPr txBox="1"/>
          <p:nvPr/>
        </p:nvSpPr>
        <p:spPr>
          <a:xfrm>
            <a:off x="5220486" y="1387020"/>
            <a:ext cx="5447515" cy="4708981"/>
          </a:xfrm>
          <a:prstGeom prst="rect">
            <a:avLst/>
          </a:prstGeom>
          <a:noFill/>
        </p:spPr>
        <p:txBody>
          <a:bodyPr wrap="square" rtlCol="0">
            <a:spAutoFit/>
          </a:bodyPr>
          <a:lstStyle/>
          <a:p>
            <a:pPr marL="457200" indent="-457200">
              <a:buFont typeface="Arial" panose="020B0604020202020204" pitchFamily="34" charset="0"/>
              <a:buChar char="•"/>
            </a:pPr>
            <a:r>
              <a:rPr lang="en-US" sz="2000" dirty="0">
                <a:solidFill>
                  <a:srgbClr val="545054"/>
                </a:solidFill>
              </a:rPr>
              <a:t>It is a software/middleware layer</a:t>
            </a:r>
          </a:p>
          <a:p>
            <a:pPr marL="457200" indent="-457200">
              <a:buFont typeface="Arial" panose="020B0604020202020204" pitchFamily="34" charset="0"/>
              <a:buChar char="•"/>
            </a:pPr>
            <a:r>
              <a:rPr lang="en-US" sz="2000" dirty="0">
                <a:solidFill>
                  <a:srgbClr val="545054"/>
                </a:solidFill>
              </a:rPr>
              <a:t>It sits between applications and underlying communication networking HW/SW</a:t>
            </a:r>
          </a:p>
          <a:p>
            <a:pPr marL="457200" indent="-457200">
              <a:buFont typeface="Arial" panose="020B0604020202020204" pitchFamily="34" charset="0"/>
              <a:buChar char="•"/>
            </a:pPr>
            <a:r>
              <a:rPr lang="en-US" sz="2000" dirty="0">
                <a:solidFill>
                  <a:srgbClr val="545054"/>
                </a:solidFill>
              </a:rPr>
              <a:t>It typically rides on top of IP protocol stack</a:t>
            </a:r>
          </a:p>
          <a:p>
            <a:pPr marL="457200" indent="-457200">
              <a:buFont typeface="Arial" panose="020B0604020202020204" pitchFamily="34" charset="0"/>
              <a:buChar char="•"/>
            </a:pPr>
            <a:r>
              <a:rPr lang="en-US" sz="2000" dirty="0">
                <a:solidFill>
                  <a:srgbClr val="545054"/>
                </a:solidFill>
              </a:rPr>
              <a:t>It provides functions that applications across different industry segments commonly need</a:t>
            </a:r>
          </a:p>
          <a:p>
            <a:pPr marL="457200" indent="-457200">
              <a:buFont typeface="Arial" panose="020B0604020202020204" pitchFamily="34" charset="0"/>
              <a:buChar char="•"/>
            </a:pPr>
            <a:r>
              <a:rPr lang="en-US" sz="2000" dirty="0">
                <a:solidFill>
                  <a:srgbClr val="545054"/>
                </a:solidFill>
              </a:rPr>
              <a:t>It exposes common set of functions to applications via developer friendly APIs</a:t>
            </a:r>
          </a:p>
          <a:p>
            <a:pPr marL="457200" indent="-457200">
              <a:buFont typeface="Arial" panose="020B0604020202020204" pitchFamily="34" charset="0"/>
              <a:buChar char="•"/>
            </a:pPr>
            <a:r>
              <a:rPr lang="en-US" sz="2000" dirty="0">
                <a:solidFill>
                  <a:srgbClr val="545054"/>
                </a:solidFill>
              </a:rPr>
              <a:t>It is integrated into devices/gateways/servers and allows distributed intelligence</a:t>
            </a:r>
          </a:p>
          <a:p>
            <a:pPr marL="457200" indent="-457200">
              <a:buFont typeface="Arial" panose="020B0604020202020204" pitchFamily="34" charset="0"/>
              <a:buChar char="•"/>
            </a:pPr>
            <a:r>
              <a:rPr lang="en-US" sz="2000" dirty="0">
                <a:solidFill>
                  <a:srgbClr val="545054"/>
                </a:solidFill>
              </a:rPr>
              <a:t>It hides complexity of NW usage from apps</a:t>
            </a:r>
          </a:p>
          <a:p>
            <a:pPr marL="457200" indent="-457200">
              <a:buFont typeface="Arial" panose="020B0604020202020204" pitchFamily="34" charset="0"/>
              <a:buChar char="•"/>
            </a:pPr>
            <a:r>
              <a:rPr lang="en-US" sz="2000" dirty="0">
                <a:solidFill>
                  <a:srgbClr val="545054"/>
                </a:solidFill>
              </a:rPr>
              <a:t>It controls when communication happens</a:t>
            </a:r>
          </a:p>
          <a:p>
            <a:pPr marL="457200" indent="-457200">
              <a:buFont typeface="Arial" panose="020B0604020202020204" pitchFamily="34" charset="0"/>
              <a:buChar char="•"/>
            </a:pPr>
            <a:r>
              <a:rPr lang="en-US" sz="2000" dirty="0">
                <a:solidFill>
                  <a:srgbClr val="545054"/>
                </a:solidFill>
              </a:rPr>
              <a:t>It stores and shares data</a:t>
            </a:r>
          </a:p>
          <a:p>
            <a:pPr marL="457200" indent="-457200">
              <a:buFont typeface="Arial" panose="020B0604020202020204" pitchFamily="34" charset="0"/>
              <a:buChar char="•"/>
            </a:pPr>
            <a:r>
              <a:rPr lang="en-US" sz="2000" dirty="0">
                <a:solidFill>
                  <a:srgbClr val="545054"/>
                </a:solidFill>
              </a:rPr>
              <a:t>It supports access control</a:t>
            </a:r>
          </a:p>
          <a:p>
            <a:pPr marL="457200" indent="-457200">
              <a:buFont typeface="Arial" panose="020B0604020202020204" pitchFamily="34" charset="0"/>
              <a:buChar char="•"/>
            </a:pPr>
            <a:r>
              <a:rPr lang="en-US" sz="2000" dirty="0">
                <a:solidFill>
                  <a:srgbClr val="545054"/>
                </a:solidFill>
              </a:rPr>
              <a:t>It notifies applications about events</a:t>
            </a:r>
          </a:p>
        </p:txBody>
      </p:sp>
      <p:sp>
        <p:nvSpPr>
          <p:cNvPr id="11" name="Right Arrow 2"/>
          <p:cNvSpPr/>
          <p:nvPr/>
        </p:nvSpPr>
        <p:spPr>
          <a:xfrm rot="10800000">
            <a:off x="4724401" y="3501812"/>
            <a:ext cx="457200" cy="316336"/>
          </a:xfrm>
          <a:prstGeom prst="rightArrow">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endParaRPr lang="en-US" sz="2400" b="1" kern="0" dirty="0">
              <a:solidFill>
                <a:prstClr val="white"/>
              </a:solidFill>
            </a:endParaRPr>
          </a:p>
        </p:txBody>
      </p:sp>
      <p:sp>
        <p:nvSpPr>
          <p:cNvPr id="2" name="Textfeld 1"/>
          <p:cNvSpPr txBox="1"/>
          <p:nvPr/>
        </p:nvSpPr>
        <p:spPr>
          <a:xfrm>
            <a:off x="4191000" y="2205974"/>
            <a:ext cx="5257800" cy="2554545"/>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Myriad Pro"/>
              </a:rPr>
              <a:t>partnership</a:t>
            </a:r>
          </a:p>
          <a:p>
            <a:pPr marL="285750" indent="-285750">
              <a:buFont typeface="Arial" panose="020B0604020202020204" pitchFamily="34" charset="0"/>
              <a:buChar char="•"/>
            </a:pPr>
            <a:r>
              <a:rPr lang="en-US" sz="3200" dirty="0">
                <a:latin typeface="Myriad Pro"/>
              </a:rPr>
              <a:t>organization</a:t>
            </a:r>
          </a:p>
          <a:p>
            <a:pPr marL="285750" indent="-285750">
              <a:buFont typeface="Arial" panose="020B0604020202020204" pitchFamily="34" charset="0"/>
              <a:buChar char="•"/>
            </a:pPr>
            <a:r>
              <a:rPr lang="en-US" sz="3200" dirty="0">
                <a:latin typeface="Myriad Pro"/>
              </a:rPr>
              <a:t>how to do the work</a:t>
            </a:r>
          </a:p>
          <a:p>
            <a:pPr marL="285750" indent="-285750">
              <a:buFont typeface="Arial" panose="020B0604020202020204" pitchFamily="34" charset="0"/>
              <a:buChar char="•"/>
            </a:pPr>
            <a:r>
              <a:rPr lang="en-US" sz="3200" dirty="0">
                <a:latin typeface="Myriad Pro"/>
              </a:rPr>
              <a:t>rules and procedures</a:t>
            </a:r>
          </a:p>
          <a:p>
            <a:pPr marL="285750" indent="-285750">
              <a:buFont typeface="Arial" panose="020B0604020202020204" pitchFamily="34" charset="0"/>
              <a:buChar char="•"/>
            </a:pPr>
            <a:r>
              <a:rPr lang="en-US" sz="3200" dirty="0">
                <a:latin typeface="Myriad Pro"/>
              </a:rPr>
              <a:t>portal</a:t>
            </a:r>
          </a:p>
        </p:txBody>
      </p:sp>
      <p:sp>
        <p:nvSpPr>
          <p:cNvPr id="3" name="Titel 2"/>
          <p:cNvSpPr>
            <a:spLocks noGrp="1"/>
          </p:cNvSpPr>
          <p:nvPr>
            <p:ph type="title"/>
          </p:nvPr>
        </p:nvSpPr>
        <p:spPr>
          <a:xfrm>
            <a:off x="346421" y="0"/>
            <a:ext cx="7850299" cy="1173570"/>
          </a:xfrm>
        </p:spPr>
        <p:txBody>
          <a:bodyPr/>
          <a:lstStyle/>
          <a:p>
            <a:r>
              <a:rPr lang="en-US" dirty="0"/>
              <a:t>What is oneM2M?</a:t>
            </a:r>
          </a:p>
        </p:txBody>
      </p:sp>
      <p:sp>
        <p:nvSpPr>
          <p:cNvPr id="4" name="Foliennummernplatzhalter 3"/>
          <p:cNvSpPr>
            <a:spLocks noGrp="1"/>
          </p:cNvSpPr>
          <p:nvPr>
            <p:ph type="sldNum" sz="quarter" idx="12"/>
          </p:nvPr>
        </p:nvSpPr>
        <p:spPr/>
        <p:txBody>
          <a:bodyPr/>
          <a:lstStyle/>
          <a:p>
            <a:fld id="{163F5A94-8458-4F17-AD3C-1A083E20221D}" type="slidenum">
              <a:rPr lang="en-US" smtClean="0"/>
              <a:t>2</a:t>
            </a:fld>
            <a:endParaRPr lang="en-US"/>
          </a:p>
        </p:txBody>
      </p:sp>
    </p:spTree>
    <p:extLst>
      <p:ext uri="{BB962C8B-B14F-4D97-AF65-F5344CB8AC3E}">
        <p14:creationId xmlns:p14="http://schemas.microsoft.com/office/powerpoint/2010/main" val="15384999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7"/>
                                        </p:tgtEl>
                                        <p:attrNameLst>
                                          <p:attrName>ppt_w</p:attrName>
                                        </p:attrNameLst>
                                      </p:cBhvr>
                                      <p:tavLst>
                                        <p:tav tm="0">
                                          <p:val>
                                            <p:strVal val="ppt_w"/>
                                          </p:val>
                                        </p:tav>
                                        <p:tav tm="100000">
                                          <p:val>
                                            <p:fltVal val="0"/>
                                          </p:val>
                                        </p:tav>
                                      </p:tavLst>
                                    </p:anim>
                                    <p:anim calcmode="lin" valueType="num">
                                      <p:cBhvr>
                                        <p:cTn id="7" dur="1000"/>
                                        <p:tgtEl>
                                          <p:spTgt spid="7"/>
                                        </p:tgtEl>
                                        <p:attrNameLst>
                                          <p:attrName>ppt_h</p:attrName>
                                        </p:attrNameLst>
                                      </p:cBhvr>
                                      <p:tavLst>
                                        <p:tav tm="0">
                                          <p:val>
                                            <p:strVal val="ppt_h"/>
                                          </p:val>
                                        </p:tav>
                                        <p:tav tm="100000">
                                          <p:val>
                                            <p:fltVal val="0"/>
                                          </p:val>
                                        </p:tav>
                                      </p:tavLst>
                                    </p:anim>
                                    <p:anim calcmode="lin" valueType="num">
                                      <p:cBhvr>
                                        <p:cTn id="8" dur="1000"/>
                                        <p:tgtEl>
                                          <p:spTgt spid="7"/>
                                        </p:tgtEl>
                                        <p:attrNameLst>
                                          <p:attrName>style.rotation</p:attrName>
                                        </p:attrNameLst>
                                      </p:cBhvr>
                                      <p:tavLst>
                                        <p:tav tm="0">
                                          <p:val>
                                            <p:fltVal val="0"/>
                                          </p:val>
                                        </p:tav>
                                        <p:tav tm="100000">
                                          <p:val>
                                            <p:fltVal val="90"/>
                                          </p:val>
                                        </p:tav>
                                      </p:tavLst>
                                    </p:anim>
                                    <p:animEffect transition="out" filter="fade">
                                      <p:cBhvr>
                                        <p:cTn id="9" dur="1000"/>
                                        <p:tgtEl>
                                          <p:spTgt spid="7"/>
                                        </p:tgtEl>
                                      </p:cBhvr>
                                    </p:animEffect>
                                    <p:set>
                                      <p:cBhvr>
                                        <p:cTn id="10" dur="1" fill="hold">
                                          <p:stCondLst>
                                            <p:cond delay="999"/>
                                          </p:stCondLst>
                                        </p:cTn>
                                        <p:tgtEl>
                                          <p:spTgt spid="7"/>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8"/>
                                        </p:tgtEl>
                                        <p:attrNameLst>
                                          <p:attrName>ppt_w</p:attrName>
                                        </p:attrNameLst>
                                      </p:cBhvr>
                                      <p:tavLst>
                                        <p:tav tm="0">
                                          <p:val>
                                            <p:strVal val="ppt_w"/>
                                          </p:val>
                                        </p:tav>
                                        <p:tav tm="100000">
                                          <p:val>
                                            <p:fltVal val="0"/>
                                          </p:val>
                                        </p:tav>
                                      </p:tavLst>
                                    </p:anim>
                                    <p:anim calcmode="lin" valueType="num">
                                      <p:cBhvr>
                                        <p:cTn id="13" dur="1000"/>
                                        <p:tgtEl>
                                          <p:spTgt spid="8"/>
                                        </p:tgtEl>
                                        <p:attrNameLst>
                                          <p:attrName>ppt_h</p:attrName>
                                        </p:attrNameLst>
                                      </p:cBhvr>
                                      <p:tavLst>
                                        <p:tav tm="0">
                                          <p:val>
                                            <p:strVal val="ppt_h"/>
                                          </p:val>
                                        </p:tav>
                                        <p:tav tm="100000">
                                          <p:val>
                                            <p:fltVal val="0"/>
                                          </p:val>
                                        </p:tav>
                                      </p:tavLst>
                                    </p:anim>
                                    <p:anim calcmode="lin" valueType="num">
                                      <p:cBhvr>
                                        <p:cTn id="14" dur="1000"/>
                                        <p:tgtEl>
                                          <p:spTgt spid="8"/>
                                        </p:tgtEl>
                                        <p:attrNameLst>
                                          <p:attrName>style.rotation</p:attrName>
                                        </p:attrNameLst>
                                      </p:cBhvr>
                                      <p:tavLst>
                                        <p:tav tm="0">
                                          <p:val>
                                            <p:fltVal val="0"/>
                                          </p:val>
                                        </p:tav>
                                        <p:tav tm="100000">
                                          <p:val>
                                            <p:fltVal val="90"/>
                                          </p:val>
                                        </p:tav>
                                      </p:tavLst>
                                    </p:anim>
                                    <p:animEffect transition="out" filter="fade">
                                      <p:cBhvr>
                                        <p:cTn id="15" dur="1000"/>
                                        <p:tgtEl>
                                          <p:spTgt spid="8"/>
                                        </p:tgtEl>
                                      </p:cBhvr>
                                    </p:animEffect>
                                    <p:set>
                                      <p:cBhvr>
                                        <p:cTn id="16" dur="1" fill="hold">
                                          <p:stCondLst>
                                            <p:cond delay="999"/>
                                          </p:stCondLst>
                                        </p:cTn>
                                        <p:tgtEl>
                                          <p:spTgt spid="8"/>
                                        </p:tgtEl>
                                        <p:attrNameLst>
                                          <p:attrName>style.visibility</p:attrName>
                                        </p:attrNameLst>
                                      </p:cBhvr>
                                      <p:to>
                                        <p:strVal val="hidden"/>
                                      </p:to>
                                    </p:set>
                                  </p:childTnLst>
                                </p:cTn>
                              </p:par>
                              <p:par>
                                <p:cTn id="17" presetID="31" presetClass="exit" presetSubtype="0" fill="hold" grpId="0" nodeType="withEffect">
                                  <p:stCondLst>
                                    <p:cond delay="0"/>
                                  </p:stCondLst>
                                  <p:childTnLst>
                                    <p:anim calcmode="lin" valueType="num">
                                      <p:cBhvr>
                                        <p:cTn id="18" dur="1000"/>
                                        <p:tgtEl>
                                          <p:spTgt spid="9"/>
                                        </p:tgtEl>
                                        <p:attrNameLst>
                                          <p:attrName>ppt_w</p:attrName>
                                        </p:attrNameLst>
                                      </p:cBhvr>
                                      <p:tavLst>
                                        <p:tav tm="0">
                                          <p:val>
                                            <p:strVal val="ppt_w"/>
                                          </p:val>
                                        </p:tav>
                                        <p:tav tm="100000">
                                          <p:val>
                                            <p:fltVal val="0"/>
                                          </p:val>
                                        </p:tav>
                                      </p:tavLst>
                                    </p:anim>
                                    <p:anim calcmode="lin" valueType="num">
                                      <p:cBhvr>
                                        <p:cTn id="19" dur="1000"/>
                                        <p:tgtEl>
                                          <p:spTgt spid="9"/>
                                        </p:tgtEl>
                                        <p:attrNameLst>
                                          <p:attrName>ppt_h</p:attrName>
                                        </p:attrNameLst>
                                      </p:cBhvr>
                                      <p:tavLst>
                                        <p:tav tm="0">
                                          <p:val>
                                            <p:strVal val="ppt_h"/>
                                          </p:val>
                                        </p:tav>
                                        <p:tav tm="100000">
                                          <p:val>
                                            <p:fltVal val="0"/>
                                          </p:val>
                                        </p:tav>
                                      </p:tavLst>
                                    </p:anim>
                                    <p:anim calcmode="lin" valueType="num">
                                      <p:cBhvr>
                                        <p:cTn id="20" dur="1000"/>
                                        <p:tgtEl>
                                          <p:spTgt spid="9"/>
                                        </p:tgtEl>
                                        <p:attrNameLst>
                                          <p:attrName>style.rotation</p:attrName>
                                        </p:attrNameLst>
                                      </p:cBhvr>
                                      <p:tavLst>
                                        <p:tav tm="0">
                                          <p:val>
                                            <p:fltVal val="0"/>
                                          </p:val>
                                        </p:tav>
                                        <p:tav tm="100000">
                                          <p:val>
                                            <p:fltVal val="90"/>
                                          </p:val>
                                        </p:tav>
                                      </p:tavLst>
                                    </p:anim>
                                    <p:animEffect transition="out" filter="fade">
                                      <p:cBhvr>
                                        <p:cTn id="21" dur="1000"/>
                                        <p:tgtEl>
                                          <p:spTgt spid="9"/>
                                        </p:tgtEl>
                                      </p:cBhvr>
                                    </p:animEffect>
                                    <p:set>
                                      <p:cBhvr>
                                        <p:cTn id="22" dur="1" fill="hold">
                                          <p:stCondLst>
                                            <p:cond delay="999"/>
                                          </p:stCondLst>
                                        </p:cTn>
                                        <p:tgtEl>
                                          <p:spTgt spid="9"/>
                                        </p:tgtEl>
                                        <p:attrNameLst>
                                          <p:attrName>style.visibility</p:attrName>
                                        </p:attrNameLst>
                                      </p:cBhvr>
                                      <p:to>
                                        <p:strVal val="hidden"/>
                                      </p:to>
                                    </p:set>
                                  </p:childTnLst>
                                </p:cTn>
                              </p:par>
                              <p:par>
                                <p:cTn id="23" presetID="31" presetClass="exit" presetSubtype="0" fill="hold" grpId="0" nodeType="withEffect">
                                  <p:stCondLst>
                                    <p:cond delay="0"/>
                                  </p:stCondLst>
                                  <p:childTnLst>
                                    <p:anim calcmode="lin" valueType="num">
                                      <p:cBhvr>
                                        <p:cTn id="24" dur="1000"/>
                                        <p:tgtEl>
                                          <p:spTgt spid="10"/>
                                        </p:tgtEl>
                                        <p:attrNameLst>
                                          <p:attrName>ppt_w</p:attrName>
                                        </p:attrNameLst>
                                      </p:cBhvr>
                                      <p:tavLst>
                                        <p:tav tm="0">
                                          <p:val>
                                            <p:strVal val="ppt_w"/>
                                          </p:val>
                                        </p:tav>
                                        <p:tav tm="100000">
                                          <p:val>
                                            <p:fltVal val="0"/>
                                          </p:val>
                                        </p:tav>
                                      </p:tavLst>
                                    </p:anim>
                                    <p:anim calcmode="lin" valueType="num">
                                      <p:cBhvr>
                                        <p:cTn id="25" dur="1000"/>
                                        <p:tgtEl>
                                          <p:spTgt spid="10"/>
                                        </p:tgtEl>
                                        <p:attrNameLst>
                                          <p:attrName>ppt_h</p:attrName>
                                        </p:attrNameLst>
                                      </p:cBhvr>
                                      <p:tavLst>
                                        <p:tav tm="0">
                                          <p:val>
                                            <p:strVal val="ppt_h"/>
                                          </p:val>
                                        </p:tav>
                                        <p:tav tm="100000">
                                          <p:val>
                                            <p:fltVal val="0"/>
                                          </p:val>
                                        </p:tav>
                                      </p:tavLst>
                                    </p:anim>
                                    <p:anim calcmode="lin" valueType="num">
                                      <p:cBhvr>
                                        <p:cTn id="26" dur="1000"/>
                                        <p:tgtEl>
                                          <p:spTgt spid="10"/>
                                        </p:tgtEl>
                                        <p:attrNameLst>
                                          <p:attrName>style.rotation</p:attrName>
                                        </p:attrNameLst>
                                      </p:cBhvr>
                                      <p:tavLst>
                                        <p:tav tm="0">
                                          <p:val>
                                            <p:fltVal val="0"/>
                                          </p:val>
                                        </p:tav>
                                        <p:tav tm="100000">
                                          <p:val>
                                            <p:fltVal val="90"/>
                                          </p:val>
                                        </p:tav>
                                      </p:tavLst>
                                    </p:anim>
                                    <p:animEffect transition="out" filter="fade">
                                      <p:cBhvr>
                                        <p:cTn id="27" dur="1000"/>
                                        <p:tgtEl>
                                          <p:spTgt spid="10"/>
                                        </p:tgtEl>
                                      </p:cBhvr>
                                    </p:animEffect>
                                    <p:set>
                                      <p:cBhvr>
                                        <p:cTn id="28" dur="1" fill="hold">
                                          <p:stCondLst>
                                            <p:cond delay="999"/>
                                          </p:stCondLst>
                                        </p:cTn>
                                        <p:tgtEl>
                                          <p:spTgt spid="10"/>
                                        </p:tgtEl>
                                        <p:attrNameLst>
                                          <p:attrName>style.visibility</p:attrName>
                                        </p:attrNameLst>
                                      </p:cBhvr>
                                      <p:to>
                                        <p:strVal val="hidden"/>
                                      </p:to>
                                    </p:set>
                                  </p:childTnLst>
                                </p:cTn>
                              </p:par>
                              <p:par>
                                <p:cTn id="29" presetID="31" presetClass="exit" presetSubtype="0" fill="hold" grpId="0" nodeType="withEffect">
                                  <p:stCondLst>
                                    <p:cond delay="0"/>
                                  </p:stCondLst>
                                  <p:childTnLst>
                                    <p:anim calcmode="lin" valueType="num">
                                      <p:cBhvr>
                                        <p:cTn id="30" dur="1000"/>
                                        <p:tgtEl>
                                          <p:spTgt spid="11"/>
                                        </p:tgtEl>
                                        <p:attrNameLst>
                                          <p:attrName>ppt_w</p:attrName>
                                        </p:attrNameLst>
                                      </p:cBhvr>
                                      <p:tavLst>
                                        <p:tav tm="0">
                                          <p:val>
                                            <p:strVal val="ppt_w"/>
                                          </p:val>
                                        </p:tav>
                                        <p:tav tm="100000">
                                          <p:val>
                                            <p:fltVal val="0"/>
                                          </p:val>
                                        </p:tav>
                                      </p:tavLst>
                                    </p:anim>
                                    <p:anim calcmode="lin" valueType="num">
                                      <p:cBhvr>
                                        <p:cTn id="31" dur="1000"/>
                                        <p:tgtEl>
                                          <p:spTgt spid="11"/>
                                        </p:tgtEl>
                                        <p:attrNameLst>
                                          <p:attrName>ppt_h</p:attrName>
                                        </p:attrNameLst>
                                      </p:cBhvr>
                                      <p:tavLst>
                                        <p:tav tm="0">
                                          <p:val>
                                            <p:strVal val="ppt_h"/>
                                          </p:val>
                                        </p:tav>
                                        <p:tav tm="100000">
                                          <p:val>
                                            <p:fltVal val="0"/>
                                          </p:val>
                                        </p:tav>
                                      </p:tavLst>
                                    </p:anim>
                                    <p:anim calcmode="lin" valueType="num">
                                      <p:cBhvr>
                                        <p:cTn id="32" dur="1000"/>
                                        <p:tgtEl>
                                          <p:spTgt spid="11"/>
                                        </p:tgtEl>
                                        <p:attrNameLst>
                                          <p:attrName>style.rotation</p:attrName>
                                        </p:attrNameLst>
                                      </p:cBhvr>
                                      <p:tavLst>
                                        <p:tav tm="0">
                                          <p:val>
                                            <p:fltVal val="0"/>
                                          </p:val>
                                        </p:tav>
                                        <p:tav tm="100000">
                                          <p:val>
                                            <p:fltVal val="90"/>
                                          </p:val>
                                        </p:tav>
                                      </p:tavLst>
                                    </p:anim>
                                    <p:animEffect transition="out" filter="fade">
                                      <p:cBhvr>
                                        <p:cTn id="33" dur="1000"/>
                                        <p:tgtEl>
                                          <p:spTgt spid="11"/>
                                        </p:tgtEl>
                                      </p:cBhvr>
                                    </p:animEffect>
                                    <p:set>
                                      <p:cBhvr>
                                        <p:cTn id="34" dur="1" fill="hold">
                                          <p:stCondLst>
                                            <p:cond delay="999"/>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 calcmode="lin" valueType="num">
                                      <p:cBhvr>
                                        <p:cTn id="39"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42" dur="1000"/>
                                        <p:tgtEl>
                                          <p:spTgt spid="2">
                                            <p:txEl>
                                              <p:pRg st="0" end="0"/>
                                            </p:txEl>
                                          </p:spTgt>
                                        </p:tgtEl>
                                      </p:cBhvr>
                                    </p:animEffect>
                                  </p:childTnLst>
                                </p:cTn>
                              </p:par>
                              <p:par>
                                <p:cTn id="43" presetID="31" presetClass="entr" presetSubtype="0" fill="hold" nodeType="withEffect">
                                  <p:stCondLst>
                                    <p:cond delay="0"/>
                                  </p:stCondLst>
                                  <p:childTnLst>
                                    <p:set>
                                      <p:cBhvr>
                                        <p:cTn id="44" dur="1" fill="hold">
                                          <p:stCondLst>
                                            <p:cond delay="0"/>
                                          </p:stCondLst>
                                        </p:cTn>
                                        <p:tgtEl>
                                          <p:spTgt spid="2">
                                            <p:txEl>
                                              <p:pRg st="1" end="1"/>
                                            </p:txEl>
                                          </p:spTgt>
                                        </p:tgtEl>
                                        <p:attrNameLst>
                                          <p:attrName>style.visibility</p:attrName>
                                        </p:attrNameLst>
                                      </p:cBhvr>
                                      <p:to>
                                        <p:strVal val="visible"/>
                                      </p:to>
                                    </p:set>
                                    <p:anim calcmode="lin" valueType="num">
                                      <p:cBhvr>
                                        <p:cTn id="4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4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4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48" dur="1000"/>
                                        <p:tgtEl>
                                          <p:spTgt spid="2">
                                            <p:txEl>
                                              <p:pRg st="1" end="1"/>
                                            </p:txEl>
                                          </p:spTgt>
                                        </p:tgtEl>
                                      </p:cBhvr>
                                    </p:animEffect>
                                  </p:childTnLst>
                                </p:cTn>
                              </p:par>
                              <p:par>
                                <p:cTn id="49" presetID="31" presetClass="entr" presetSubtype="0" fill="hold" nodeType="withEffect">
                                  <p:stCondLst>
                                    <p:cond delay="0"/>
                                  </p:stCondLst>
                                  <p:childTnLst>
                                    <p:set>
                                      <p:cBhvr>
                                        <p:cTn id="50" dur="1" fill="hold">
                                          <p:stCondLst>
                                            <p:cond delay="0"/>
                                          </p:stCondLst>
                                        </p:cTn>
                                        <p:tgtEl>
                                          <p:spTgt spid="2">
                                            <p:txEl>
                                              <p:pRg st="2" end="2"/>
                                            </p:txEl>
                                          </p:spTgt>
                                        </p:tgtEl>
                                        <p:attrNameLst>
                                          <p:attrName>style.visibility</p:attrName>
                                        </p:attrNameLst>
                                      </p:cBhvr>
                                      <p:to>
                                        <p:strVal val="visible"/>
                                      </p:to>
                                    </p:set>
                                    <p:anim calcmode="lin" valueType="num">
                                      <p:cBhvr>
                                        <p:cTn id="5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52"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53"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54" dur="1000"/>
                                        <p:tgtEl>
                                          <p:spTgt spid="2">
                                            <p:txEl>
                                              <p:pRg st="2" end="2"/>
                                            </p:txEl>
                                          </p:spTgt>
                                        </p:tgtEl>
                                      </p:cBhvr>
                                    </p:animEffect>
                                  </p:childTnLst>
                                </p:cTn>
                              </p:par>
                              <p:par>
                                <p:cTn id="55" presetID="31" presetClass="entr" presetSubtype="0" fill="hold" nodeType="withEffect">
                                  <p:stCondLst>
                                    <p:cond delay="0"/>
                                  </p:stCondLst>
                                  <p:childTnLst>
                                    <p:set>
                                      <p:cBhvr>
                                        <p:cTn id="56" dur="1" fill="hold">
                                          <p:stCondLst>
                                            <p:cond delay="0"/>
                                          </p:stCondLst>
                                        </p:cTn>
                                        <p:tgtEl>
                                          <p:spTgt spid="2">
                                            <p:txEl>
                                              <p:pRg st="4" end="4"/>
                                            </p:txEl>
                                          </p:spTgt>
                                        </p:tgtEl>
                                        <p:attrNameLst>
                                          <p:attrName>style.visibility</p:attrName>
                                        </p:attrNameLst>
                                      </p:cBhvr>
                                      <p:to>
                                        <p:strVal val="visible"/>
                                      </p:to>
                                    </p:set>
                                    <p:anim calcmode="lin" valueType="num">
                                      <p:cBhvr>
                                        <p:cTn id="57"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58"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59"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60" dur="1000"/>
                                        <p:tgtEl>
                                          <p:spTgt spid="2">
                                            <p:txEl>
                                              <p:pRg st="4" end="4"/>
                                            </p:txEl>
                                          </p:spTgt>
                                        </p:tgtEl>
                                      </p:cBhvr>
                                    </p:animEffect>
                                  </p:childTnLst>
                                </p:cTn>
                              </p:par>
                              <p:par>
                                <p:cTn id="61" presetID="31" presetClass="entr" presetSubtype="0" fill="hold" nodeType="withEffect">
                                  <p:stCondLst>
                                    <p:cond delay="0"/>
                                  </p:stCondLst>
                                  <p:childTnLst>
                                    <p:set>
                                      <p:cBhvr>
                                        <p:cTn id="62" dur="1" fill="hold">
                                          <p:stCondLst>
                                            <p:cond delay="0"/>
                                          </p:stCondLst>
                                        </p:cTn>
                                        <p:tgtEl>
                                          <p:spTgt spid="2">
                                            <p:txEl>
                                              <p:pRg st="3" end="3"/>
                                            </p:txEl>
                                          </p:spTgt>
                                        </p:tgtEl>
                                        <p:attrNameLst>
                                          <p:attrName>style.visibility</p:attrName>
                                        </p:attrNameLst>
                                      </p:cBhvr>
                                      <p:to>
                                        <p:strVal val="visible"/>
                                      </p:to>
                                    </p:set>
                                    <p:anim calcmode="lin" valueType="num">
                                      <p:cBhvr>
                                        <p:cTn id="63"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64"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65"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66"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7529" y="1371599"/>
            <a:ext cx="11009013" cy="4983934"/>
          </a:xfrm>
        </p:spPr>
        <p:txBody>
          <a:bodyPr>
            <a:normAutofit/>
          </a:bodyPr>
          <a:lstStyle/>
          <a:p>
            <a:pPr marL="0" indent="0">
              <a:spcBef>
                <a:spcPts val="1200"/>
              </a:spcBef>
              <a:spcAft>
                <a:spcPts val="1200"/>
              </a:spcAft>
              <a:buNone/>
            </a:pPr>
            <a:r>
              <a:rPr lang="en-US" b="1" dirty="0">
                <a:latin typeface="Myriad Pro"/>
              </a:rPr>
              <a:t>F</a:t>
            </a:r>
            <a:r>
              <a:rPr lang="en-US" dirty="0">
                <a:latin typeface="Myriad Pro"/>
              </a:rPr>
              <a:t>air, </a:t>
            </a:r>
            <a:r>
              <a:rPr lang="en-US" b="1" dirty="0">
                <a:latin typeface="Myriad Pro"/>
              </a:rPr>
              <a:t>R</a:t>
            </a:r>
            <a:r>
              <a:rPr lang="en-US" dirty="0">
                <a:latin typeface="Myriad Pro"/>
              </a:rPr>
              <a:t>easonable, </a:t>
            </a:r>
            <a:r>
              <a:rPr lang="en-US" b="1" dirty="0">
                <a:latin typeface="Myriad Pro"/>
              </a:rPr>
              <a:t>a</a:t>
            </a:r>
            <a:r>
              <a:rPr lang="en-US" dirty="0">
                <a:latin typeface="Myriad Pro"/>
              </a:rPr>
              <a:t>nd </a:t>
            </a:r>
            <a:r>
              <a:rPr lang="en-US" b="1" dirty="0">
                <a:latin typeface="Myriad Pro"/>
              </a:rPr>
              <a:t>N</a:t>
            </a:r>
            <a:r>
              <a:rPr lang="en-US" dirty="0">
                <a:latin typeface="Myriad Pro"/>
              </a:rPr>
              <a:t>on-</a:t>
            </a:r>
            <a:r>
              <a:rPr lang="en-US" b="1" dirty="0">
                <a:latin typeface="Myriad Pro"/>
              </a:rPr>
              <a:t>D</a:t>
            </a:r>
            <a:r>
              <a:rPr lang="en-US" dirty="0">
                <a:latin typeface="Myriad Pro"/>
              </a:rPr>
              <a:t>iscriminatory</a:t>
            </a:r>
          </a:p>
          <a:p>
            <a:pPr>
              <a:spcBef>
                <a:spcPts val="0"/>
              </a:spcBef>
            </a:pPr>
            <a:r>
              <a:rPr lang="en-US" sz="2000" dirty="0">
                <a:latin typeface="Myriad Pro"/>
              </a:rPr>
              <a:t>All the </a:t>
            </a:r>
            <a:r>
              <a:rPr lang="en-US" sz="2000" b="1" dirty="0">
                <a:latin typeface="Myriad Pro"/>
              </a:rPr>
              <a:t>Partners Type 1 </a:t>
            </a:r>
            <a:r>
              <a:rPr lang="en-US" sz="2000" dirty="0">
                <a:latin typeface="Myriad Pro"/>
              </a:rPr>
              <a:t>of oneM2M have IPR policies that support a FRAND IPR regime. </a:t>
            </a:r>
          </a:p>
          <a:p>
            <a:pPr lvl="1">
              <a:spcBef>
                <a:spcPts val="0"/>
              </a:spcBef>
            </a:pPr>
            <a:r>
              <a:rPr lang="en-US" sz="1600" dirty="0">
                <a:latin typeface="Myriad Pro"/>
              </a:rPr>
              <a:t>The IPR policies of each of the Partners Type 1 of oneM2M also recognize the importance of respecting the rights of owners of essential/potentially essential IPRs. </a:t>
            </a:r>
          </a:p>
          <a:p>
            <a:pPr lvl="1">
              <a:spcBef>
                <a:spcPts val="0"/>
              </a:spcBef>
            </a:pPr>
            <a:r>
              <a:rPr lang="en-US" sz="1600" dirty="0">
                <a:latin typeface="Myriad Pro"/>
              </a:rPr>
              <a:t>The IPR policies seek to balance such rights with the ability of implementers to access essential IPRs under Fair, Reasonable and Non-Discriminatory (FRAND) terms and conditions.</a:t>
            </a:r>
          </a:p>
          <a:p>
            <a:pPr>
              <a:spcBef>
                <a:spcPts val="1200"/>
              </a:spcBef>
            </a:pPr>
            <a:r>
              <a:rPr lang="en-US" sz="2000" b="1" dirty="0">
                <a:latin typeface="Myriad Pro"/>
              </a:rPr>
              <a:t>Partners Type 2 </a:t>
            </a:r>
            <a:r>
              <a:rPr lang="en-US" sz="2000" dirty="0">
                <a:latin typeface="Myriad Pro"/>
              </a:rPr>
              <a:t>make its IPR Policy available for consideration for compatibility by the other Partners or provide written assurance that: </a:t>
            </a:r>
          </a:p>
          <a:p>
            <a:pPr lvl="1">
              <a:spcBef>
                <a:spcPts val="0"/>
              </a:spcBef>
            </a:pPr>
            <a:r>
              <a:rPr lang="en-US" sz="1600" dirty="0">
                <a:latin typeface="Myriad Pro"/>
              </a:rPr>
              <a:t>its oneM2M contributions are made in accordance with a Partner Type 1 IPR Policy </a:t>
            </a:r>
          </a:p>
          <a:p>
            <a:pPr lvl="1">
              <a:spcBef>
                <a:spcPts val="0"/>
              </a:spcBef>
            </a:pPr>
            <a:r>
              <a:rPr lang="en-US" sz="1600" dirty="0">
                <a:latin typeface="Myriad Pro"/>
              </a:rPr>
              <a:t>its members are bound by such an IPR Policy relative to any oneM2M contributions</a:t>
            </a:r>
          </a:p>
          <a:p>
            <a:pPr>
              <a:spcBef>
                <a:spcPts val="1200"/>
              </a:spcBef>
            </a:pPr>
            <a:r>
              <a:rPr lang="en-US" sz="2000" dirty="0">
                <a:latin typeface="Myriad Pro"/>
              </a:rPr>
              <a:t>Each </a:t>
            </a:r>
            <a:r>
              <a:rPr lang="en-US" sz="2000" b="1" dirty="0">
                <a:latin typeface="Myriad Pro"/>
              </a:rPr>
              <a:t>oneM2M Member </a:t>
            </a:r>
            <a:r>
              <a:rPr lang="en-US" sz="2000" dirty="0">
                <a:latin typeface="Myriad Pro"/>
              </a:rPr>
              <a:t>is required to comply with the disclosure obligations of that admitting Partner’s IPR policies, procedures and guidelines with respect to IPRs that are, or may be, essential to Technical Specifications and/or Technical Reports developed in oneM2M. </a:t>
            </a:r>
          </a:p>
          <a:p>
            <a:pPr lvl="1"/>
            <a:r>
              <a:rPr lang="en-US" sz="1600" dirty="0">
                <a:latin typeface="Myriad Pro"/>
              </a:rPr>
              <a:t>If a Member engages in oneM2M activities through more than one Partner, then the Member shall be required to comply with the IPR policies, procedures and guidelines of all Partners which have admitted such a Mem</a:t>
            </a:r>
            <a:r>
              <a:rPr lang="en-US" sz="1400" dirty="0">
                <a:latin typeface="Myriad Pro"/>
              </a:rPr>
              <a:t>ber.</a:t>
            </a:r>
          </a:p>
        </p:txBody>
      </p:sp>
      <p:sp>
        <p:nvSpPr>
          <p:cNvPr id="5" name="Textfeld 4"/>
          <p:cNvSpPr txBox="1"/>
          <p:nvPr/>
        </p:nvSpPr>
        <p:spPr>
          <a:xfrm>
            <a:off x="8735280" y="6051095"/>
            <a:ext cx="3209533" cy="369332"/>
          </a:xfrm>
          <a:prstGeom prst="rect">
            <a:avLst/>
          </a:prstGeom>
          <a:noFill/>
        </p:spPr>
        <p:txBody>
          <a:bodyPr wrap="none" rtlCol="0">
            <a:spAutoFit/>
          </a:bodyPr>
          <a:lstStyle/>
          <a:p>
            <a:r>
              <a:rPr lang="en-US" sz="900" dirty="0">
                <a:hlinkClick r:id="rId2"/>
              </a:rPr>
              <a:t>http://onem2m.org/about-onem2m/intellectual-property-rights</a:t>
            </a:r>
            <a:endParaRPr lang="en-US" sz="900" dirty="0"/>
          </a:p>
          <a:p>
            <a:r>
              <a:rPr lang="en-US" sz="900" dirty="0"/>
              <a:t>Source: Partnership Agreement V3.0</a:t>
            </a:r>
          </a:p>
        </p:txBody>
      </p:sp>
      <p:sp>
        <p:nvSpPr>
          <p:cNvPr id="4" name="Foliennummernplatzhalter 3"/>
          <p:cNvSpPr>
            <a:spLocks noGrp="1"/>
          </p:cNvSpPr>
          <p:nvPr>
            <p:ph type="sldNum" sz="quarter" idx="12"/>
          </p:nvPr>
        </p:nvSpPr>
        <p:spPr/>
        <p:txBody>
          <a:bodyPr/>
          <a:lstStyle/>
          <a:p>
            <a:fld id="{163F5A94-8458-4F17-AD3C-1A083E20221D}" type="slidenum">
              <a:rPr lang="en-US" smtClean="0"/>
              <a:t>20</a:t>
            </a:fld>
            <a:endParaRPr lang="en-US"/>
          </a:p>
        </p:txBody>
      </p:sp>
      <p:sp>
        <p:nvSpPr>
          <p:cNvPr id="6" name="Titel 5"/>
          <p:cNvSpPr>
            <a:spLocks noGrp="1"/>
          </p:cNvSpPr>
          <p:nvPr>
            <p:ph type="title"/>
          </p:nvPr>
        </p:nvSpPr>
        <p:spPr/>
        <p:txBody>
          <a:bodyPr>
            <a:normAutofit/>
          </a:bodyPr>
          <a:lstStyle/>
          <a:p>
            <a:r>
              <a:rPr lang="en-US" dirty="0"/>
              <a:t>FRAND-based IPR Policies</a:t>
            </a:r>
          </a:p>
        </p:txBody>
      </p:sp>
    </p:spTree>
    <p:extLst>
      <p:ext uri="{BB962C8B-B14F-4D97-AF65-F5344CB8AC3E}">
        <p14:creationId xmlns:p14="http://schemas.microsoft.com/office/powerpoint/2010/main" val="524884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11697628" y="6337228"/>
            <a:ext cx="494371" cy="365125"/>
          </a:xfrm>
        </p:spPr>
        <p:txBody>
          <a:bodyPr/>
          <a:lstStyle/>
          <a:p>
            <a:fld id="{163F5A94-8458-4F17-AD3C-1A083E20221D}" type="slidenum">
              <a:rPr lang="en-US" smtClean="0"/>
              <a:t>21</a:t>
            </a:fld>
            <a:endParaRPr lang="en-US"/>
          </a:p>
        </p:txBody>
      </p:sp>
      <p:sp>
        <p:nvSpPr>
          <p:cNvPr id="3" name="Titel 2"/>
          <p:cNvSpPr>
            <a:spLocks noGrp="1"/>
          </p:cNvSpPr>
          <p:nvPr>
            <p:ph type="title"/>
          </p:nvPr>
        </p:nvSpPr>
        <p:spPr/>
        <p:txBody>
          <a:bodyPr/>
          <a:lstStyle/>
          <a:p>
            <a:r>
              <a:rPr lang="en-US" dirty="0"/>
              <a:t>WG     Terms Of Reference</a:t>
            </a:r>
          </a:p>
        </p:txBody>
      </p:sp>
      <p:grpSp>
        <p:nvGrpSpPr>
          <p:cNvPr id="6" name="Group 29"/>
          <p:cNvGrpSpPr/>
          <p:nvPr/>
        </p:nvGrpSpPr>
        <p:grpSpPr>
          <a:xfrm>
            <a:off x="149866" y="4787992"/>
            <a:ext cx="11892977" cy="1675723"/>
            <a:chOff x="469623" y="4694608"/>
            <a:chExt cx="11271172" cy="1675723"/>
          </a:xfrm>
        </p:grpSpPr>
        <p:sp>
          <p:nvSpPr>
            <p:cNvPr id="7" name="Rounded Rectangle 27"/>
            <p:cNvSpPr/>
            <p:nvPr/>
          </p:nvSpPr>
          <p:spPr>
            <a:xfrm>
              <a:off x="2101514" y="4694608"/>
              <a:ext cx="9639281" cy="167399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marL="285750" indent="-285750">
                <a:buFont typeface="Arial" panose="020B0604020202020204" pitchFamily="34" charset="0"/>
                <a:buChar char="•"/>
              </a:pPr>
              <a:r>
                <a:rPr lang="en-US" sz="1200" dirty="0">
                  <a:solidFill>
                    <a:schemeClr val="tx1"/>
                  </a:solidFill>
                  <a:latin typeface="Myriad Pro"/>
                </a:rPr>
                <a:t>Identify and define test requirements for oneM2M System and services related to it. </a:t>
              </a:r>
            </a:p>
            <a:p>
              <a:pPr marL="285750" indent="-285750">
                <a:buFont typeface="Arial" panose="020B0604020202020204" pitchFamily="34" charset="0"/>
                <a:buChar char="•"/>
              </a:pPr>
              <a:r>
                <a:rPr lang="en-US" sz="1200" dirty="0">
                  <a:solidFill>
                    <a:schemeClr val="tx1"/>
                  </a:solidFill>
                  <a:latin typeface="Myriad Pro"/>
                </a:rPr>
                <a:t>Develop and maintain a set of specifications to support conformance tests, interoperability tests, and developers guides </a:t>
              </a:r>
            </a:p>
            <a:p>
              <a:pPr marL="285750" indent="-285750">
                <a:buFont typeface="Arial" panose="020B0604020202020204" pitchFamily="34" charset="0"/>
                <a:buChar char="•"/>
              </a:pPr>
              <a:r>
                <a:rPr lang="en-US" sz="1200" dirty="0">
                  <a:solidFill>
                    <a:schemeClr val="tx1"/>
                  </a:solidFill>
                  <a:latin typeface="Myriad Pro"/>
                </a:rPr>
                <a:t>Specify and maintain standard feature catalog and product profiles</a:t>
              </a:r>
            </a:p>
            <a:p>
              <a:pPr marL="285750" indent="-285750">
                <a:buFont typeface="Arial" panose="020B0604020202020204" pitchFamily="34" charset="0"/>
                <a:buChar char="•"/>
              </a:pPr>
              <a:r>
                <a:rPr lang="en-US" sz="1200" dirty="0">
                  <a:solidFill>
                    <a:schemeClr val="tx1"/>
                  </a:solidFill>
                  <a:latin typeface="Myriad Pro"/>
                </a:rPr>
                <a:t>Cooperate with other working groups to define the proper testing scope and strategy</a:t>
              </a:r>
            </a:p>
            <a:p>
              <a:pPr marL="285750" indent="-285750">
                <a:buFont typeface="Arial" panose="020B0604020202020204" pitchFamily="34" charset="0"/>
                <a:buChar char="•"/>
              </a:pPr>
              <a:r>
                <a:rPr lang="en-US" sz="1200" dirty="0">
                  <a:solidFill>
                    <a:schemeClr val="tx1"/>
                  </a:solidFill>
                  <a:latin typeface="Myriad Pro"/>
                </a:rPr>
                <a:t>Initiate and supervise test related events (such as </a:t>
              </a:r>
              <a:r>
                <a:rPr lang="en-US" sz="1200" dirty="0" err="1">
                  <a:solidFill>
                    <a:schemeClr val="tx1"/>
                  </a:solidFill>
                  <a:latin typeface="Myriad Pro"/>
                </a:rPr>
                <a:t>Plugtests</a:t>
              </a:r>
              <a:r>
                <a:rPr lang="en-US" sz="1200" dirty="0">
                  <a:solidFill>
                    <a:schemeClr val="tx1"/>
                  </a:solidFill>
                  <a:latin typeface="Myriad Pro"/>
                </a:rPr>
                <a:t>) as well as developer related events (such as hackathons and developers tutorials)</a:t>
              </a:r>
            </a:p>
            <a:p>
              <a:pPr marL="285750" indent="-285750">
                <a:buFont typeface="Arial" panose="020B0604020202020204" pitchFamily="34" charset="0"/>
                <a:buChar char="•"/>
              </a:pPr>
              <a:r>
                <a:rPr lang="en-US" sz="1200" dirty="0">
                  <a:solidFill>
                    <a:schemeClr val="tx1"/>
                  </a:solidFill>
                  <a:latin typeface="Myriad Pro"/>
                </a:rPr>
                <a:t>Coordinate interoperability events in collaboration with other organizations</a:t>
              </a:r>
            </a:p>
            <a:p>
              <a:pPr marL="285750" indent="-285750">
                <a:buFont typeface="Arial" panose="020B0604020202020204" pitchFamily="34" charset="0"/>
                <a:buChar char="•"/>
              </a:pPr>
              <a:r>
                <a:rPr lang="en-US" sz="1200" dirty="0">
                  <a:solidFill>
                    <a:schemeClr val="tx1"/>
                  </a:solidFill>
                  <a:latin typeface="Myriad Pro"/>
                </a:rPr>
                <a:t>Support the implementation of oneM2M Certification Program and its maintenance</a:t>
              </a:r>
            </a:p>
          </p:txBody>
        </p:sp>
        <p:sp>
          <p:nvSpPr>
            <p:cNvPr id="8" name="Rounded Rectangle 19"/>
            <p:cNvSpPr/>
            <p:nvPr/>
          </p:nvSpPr>
          <p:spPr>
            <a:xfrm>
              <a:off x="469623" y="4696331"/>
              <a:ext cx="1631892" cy="1674000"/>
            </a:xfrm>
            <a:prstGeom prst="roundRect">
              <a:avLst/>
            </a:prstGeom>
            <a:solidFill>
              <a:srgbClr val="716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Myriad Pro" panose="020B0503030403020204" pitchFamily="34" charset="0"/>
                </a:rPr>
                <a:t>TDE</a:t>
              </a:r>
            </a:p>
          </p:txBody>
        </p:sp>
      </p:grpSp>
      <p:grpSp>
        <p:nvGrpSpPr>
          <p:cNvPr id="9" name="Group 26"/>
          <p:cNvGrpSpPr/>
          <p:nvPr/>
        </p:nvGrpSpPr>
        <p:grpSpPr>
          <a:xfrm>
            <a:off x="149866" y="1253217"/>
            <a:ext cx="11892980" cy="1678366"/>
            <a:chOff x="469621" y="1658194"/>
            <a:chExt cx="11271175" cy="1100725"/>
          </a:xfrm>
        </p:grpSpPr>
        <p:sp>
          <p:nvSpPr>
            <p:cNvPr id="10" name="Rounded Rectangle 24"/>
            <p:cNvSpPr/>
            <p:nvPr/>
          </p:nvSpPr>
          <p:spPr>
            <a:xfrm>
              <a:off x="2101515" y="1658194"/>
              <a:ext cx="9639281" cy="1100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marL="285750" indent="-285750">
                <a:buFont typeface="Arial" panose="020B0604020202020204" pitchFamily="34" charset="0"/>
                <a:buChar char="•"/>
              </a:pPr>
              <a:endParaRPr lang="en-US" sz="1400" dirty="0">
                <a:solidFill>
                  <a:schemeClr val="tx1"/>
                </a:solidFill>
                <a:latin typeface="Myriad Pro"/>
              </a:endParaRPr>
            </a:p>
            <a:p>
              <a:pPr marL="285750" indent="-285750">
                <a:buFont typeface="Arial" panose="020B0604020202020204" pitchFamily="34" charset="0"/>
                <a:buChar char="•"/>
              </a:pPr>
              <a:r>
                <a:rPr lang="en-US" sz="1200" dirty="0">
                  <a:solidFill>
                    <a:schemeClr val="tx1"/>
                  </a:solidFill>
                  <a:latin typeface="Myriad Pro"/>
                </a:rPr>
                <a:t>Collect and document use cases that are relevant for oneM2M, including both domain-specific and cross-domain ones</a:t>
              </a:r>
            </a:p>
            <a:p>
              <a:pPr marL="285750" indent="-285750">
                <a:buFont typeface="Arial" panose="020B0604020202020204" pitchFamily="34" charset="0"/>
                <a:buChar char="•"/>
              </a:pPr>
              <a:r>
                <a:rPr lang="en-US" sz="1200" dirty="0">
                  <a:solidFill>
                    <a:schemeClr val="tx1"/>
                  </a:solidFill>
                  <a:latin typeface="Myriad Pro"/>
                </a:rPr>
                <a:t>Identify and specify service and system requirements, including interworking aspects to other systems</a:t>
              </a:r>
            </a:p>
            <a:p>
              <a:pPr marL="285750" indent="-285750">
                <a:buFont typeface="Arial" panose="020B0604020202020204" pitchFamily="34" charset="0"/>
                <a:buChar char="•"/>
              </a:pPr>
              <a:r>
                <a:rPr lang="en-US" sz="1200" dirty="0">
                  <a:solidFill>
                    <a:schemeClr val="tx1"/>
                  </a:solidFill>
                  <a:latin typeface="Myriad Pro"/>
                </a:rPr>
                <a:t>Conduct studies, including aggregation and analysis of requirements, leading to identification of key issues for development of the oneM2M system </a:t>
              </a:r>
            </a:p>
            <a:p>
              <a:pPr marL="285750" indent="-285750">
                <a:buFont typeface="Arial" panose="020B0604020202020204" pitchFamily="34" charset="0"/>
                <a:buChar char="•"/>
              </a:pPr>
              <a:r>
                <a:rPr lang="en-US" sz="1200" dirty="0">
                  <a:solidFill>
                    <a:schemeClr val="tx1"/>
                  </a:solidFill>
                  <a:latin typeface="Myriad Pro"/>
                </a:rPr>
                <a:t>Elicit ecosystem engagement and gather IoT/M2M service requirements from vertical industry groups and fora</a:t>
              </a:r>
            </a:p>
            <a:p>
              <a:pPr marL="285750" indent="-285750">
                <a:buFont typeface="Arial" panose="020B0604020202020204" pitchFamily="34" charset="0"/>
                <a:buChar char="•"/>
              </a:pPr>
              <a:r>
                <a:rPr lang="en-US" sz="1200" dirty="0">
                  <a:solidFill>
                    <a:schemeClr val="tx1"/>
                  </a:solidFill>
                  <a:latin typeface="Myriad Pro"/>
                </a:rPr>
                <a:t>Identify and specify information and data models and ontologies to support </a:t>
              </a:r>
              <a:r>
                <a:rPr lang="en-US" sz="1200" dirty="0" err="1">
                  <a:solidFill>
                    <a:schemeClr val="tx1"/>
                  </a:solidFill>
                  <a:latin typeface="Myriad Pro"/>
                </a:rPr>
                <a:t>harmonisation</a:t>
              </a:r>
              <a:r>
                <a:rPr lang="en-US" sz="1200" dirty="0">
                  <a:solidFill>
                    <a:schemeClr val="tx1"/>
                  </a:solidFill>
                  <a:latin typeface="Myriad Pro"/>
                </a:rPr>
                <a:t> and interworking with vertical domains and to enable cross domain data exchange.</a:t>
              </a:r>
            </a:p>
            <a:p>
              <a:pPr marL="285750" indent="-285750">
                <a:buFont typeface="Arial" panose="020B0604020202020204" pitchFamily="34" charset="0"/>
                <a:buChar char="•"/>
              </a:pPr>
              <a:endParaRPr lang="en-US" sz="2000" dirty="0">
                <a:solidFill>
                  <a:schemeClr val="tx1"/>
                </a:solidFill>
                <a:latin typeface="Myriad Pro"/>
              </a:endParaRPr>
            </a:p>
          </p:txBody>
        </p:sp>
        <p:sp>
          <p:nvSpPr>
            <p:cNvPr id="11" name="Rounded Rectangle 20"/>
            <p:cNvSpPr/>
            <p:nvPr/>
          </p:nvSpPr>
          <p:spPr>
            <a:xfrm>
              <a:off x="469621" y="1661638"/>
              <a:ext cx="1631891" cy="1097280"/>
            </a:xfrm>
            <a:prstGeom prst="roundRect">
              <a:avLst/>
            </a:prstGeom>
            <a:solidFill>
              <a:srgbClr val="00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yriad Pro" panose="020B0503030403020204" pitchFamily="34" charset="0"/>
                </a:rPr>
                <a:t>RDM</a:t>
              </a:r>
            </a:p>
          </p:txBody>
        </p:sp>
      </p:grpSp>
      <p:grpSp>
        <p:nvGrpSpPr>
          <p:cNvPr id="12" name="Group 28"/>
          <p:cNvGrpSpPr/>
          <p:nvPr/>
        </p:nvGrpSpPr>
        <p:grpSpPr>
          <a:xfrm>
            <a:off x="149866" y="3020203"/>
            <a:ext cx="11892980" cy="1675723"/>
            <a:chOff x="469621" y="3096462"/>
            <a:chExt cx="11271175" cy="1282945"/>
          </a:xfrm>
        </p:grpSpPr>
        <p:sp>
          <p:nvSpPr>
            <p:cNvPr id="13" name="Rounded Rectangle 25"/>
            <p:cNvSpPr/>
            <p:nvPr/>
          </p:nvSpPr>
          <p:spPr>
            <a:xfrm>
              <a:off x="2101512" y="3096462"/>
              <a:ext cx="9639284" cy="12816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marL="285750" indent="-285750">
                <a:buFont typeface="Arial" panose="020B0604020202020204" pitchFamily="34" charset="0"/>
                <a:buChar char="•"/>
              </a:pPr>
              <a:r>
                <a:rPr lang="en-US" sz="1200" dirty="0">
                  <a:solidFill>
                    <a:schemeClr val="tx1"/>
                  </a:solidFill>
                  <a:latin typeface="Myriad Pro"/>
                </a:rPr>
                <a:t>Definition of the oneM2M system architecture including the oneM2M functional entities, resources, reference points and related message flows.</a:t>
              </a:r>
            </a:p>
            <a:p>
              <a:pPr marL="285750" indent="-285750">
                <a:buFont typeface="Arial" panose="020B0604020202020204" pitchFamily="34" charset="0"/>
                <a:buChar char="•"/>
              </a:pPr>
              <a:r>
                <a:rPr lang="en-US" sz="1200" dirty="0">
                  <a:solidFill>
                    <a:schemeClr val="tx1"/>
                  </a:solidFill>
                  <a:latin typeface="Myriad Pro"/>
                </a:rPr>
                <a:t>Definition of oneM2M system management including device management aspects.</a:t>
              </a:r>
            </a:p>
            <a:p>
              <a:pPr marL="285750" indent="-285750">
                <a:buFont typeface="Arial" panose="020B0604020202020204" pitchFamily="34" charset="0"/>
                <a:buChar char="•"/>
              </a:pPr>
              <a:r>
                <a:rPr lang="en-US" sz="1200" dirty="0">
                  <a:solidFill>
                    <a:schemeClr val="tx1"/>
                  </a:solidFill>
                  <a:latin typeface="Myriad Pro"/>
                </a:rPr>
                <a:t>Definition of the oneM2M protocol aspects including the oneM2M data types, request and response message primitives, procedures, schema definitions, serialization and bindings to underlying transport protocols. </a:t>
              </a:r>
            </a:p>
            <a:p>
              <a:pPr marL="285750" indent="-285750">
                <a:buFont typeface="Arial" panose="020B0604020202020204" pitchFamily="34" charset="0"/>
                <a:buChar char="•"/>
              </a:pPr>
              <a:r>
                <a:rPr lang="en-US" sz="1200" dirty="0">
                  <a:solidFill>
                    <a:schemeClr val="tx1"/>
                  </a:solidFill>
                  <a:latin typeface="Myriad Pro"/>
                </a:rPr>
                <a:t>Definition of the oneM2M security framework including means for identity, credential management, data privacy and security functions (authentication, confidentiality, integrity verification and authorization).</a:t>
              </a:r>
            </a:p>
            <a:p>
              <a:pPr marL="285750" indent="-285750">
                <a:buFont typeface="Arial" panose="020B0604020202020204" pitchFamily="34" charset="0"/>
                <a:buChar char="•"/>
              </a:pPr>
              <a:r>
                <a:rPr lang="en-US" sz="1200" dirty="0">
                  <a:solidFill>
                    <a:schemeClr val="tx1"/>
                  </a:solidFill>
                  <a:latin typeface="Myriad Pro"/>
                </a:rPr>
                <a:t>Development of specifications that clearly capture the definitions of the oneM2M architecture, protocol and security framework.</a:t>
              </a:r>
              <a:endParaRPr lang="en-US" sz="1200" dirty="0">
                <a:solidFill>
                  <a:srgbClr val="B42025"/>
                </a:solidFill>
                <a:latin typeface="Myriad Pro"/>
              </a:endParaRPr>
            </a:p>
          </p:txBody>
        </p:sp>
        <p:sp>
          <p:nvSpPr>
            <p:cNvPr id="14" name="Rounded Rectangle 21"/>
            <p:cNvSpPr/>
            <p:nvPr/>
          </p:nvSpPr>
          <p:spPr>
            <a:xfrm>
              <a:off x="469621" y="3097781"/>
              <a:ext cx="1631892" cy="1281626"/>
            </a:xfrm>
            <a:prstGeom prst="roundRect">
              <a:avLst/>
            </a:prstGeom>
            <a:solidFill>
              <a:srgbClr val="668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yriad Pro" panose="020B0503030403020204" pitchFamily="34" charset="0"/>
                </a:rPr>
                <a:t>SDS</a:t>
              </a:r>
            </a:p>
          </p:txBody>
        </p:sp>
      </p:grpSp>
      <p:sp>
        <p:nvSpPr>
          <p:cNvPr id="4" name="Textfeld 3">
            <a:extLst>
              <a:ext uri="{FF2B5EF4-FFF2-40B4-BE49-F238E27FC236}">
                <a16:creationId xmlns:a16="http://schemas.microsoft.com/office/drawing/2014/main" id="{21EA7F3D-8032-418E-A4AE-D2B56BF1AE30}"/>
              </a:ext>
            </a:extLst>
          </p:cNvPr>
          <p:cNvSpPr txBox="1"/>
          <p:nvPr/>
        </p:nvSpPr>
        <p:spPr>
          <a:xfrm>
            <a:off x="1871784" y="4694202"/>
            <a:ext cx="2520690" cy="307777"/>
          </a:xfrm>
          <a:prstGeom prst="rect">
            <a:avLst/>
          </a:prstGeom>
          <a:noFill/>
        </p:spPr>
        <p:txBody>
          <a:bodyPr wrap="none" rtlCol="0">
            <a:spAutoFit/>
          </a:bodyPr>
          <a:lstStyle/>
          <a:p>
            <a:r>
              <a:rPr lang="en-US" sz="1400" dirty="0">
                <a:solidFill>
                  <a:schemeClr val="accent1"/>
                </a:solidFill>
              </a:rPr>
              <a:t>Testing &amp; Developers Ecosystem</a:t>
            </a:r>
          </a:p>
        </p:txBody>
      </p:sp>
      <p:sp>
        <p:nvSpPr>
          <p:cNvPr id="15" name="Textfeld 14">
            <a:extLst>
              <a:ext uri="{FF2B5EF4-FFF2-40B4-BE49-F238E27FC236}">
                <a16:creationId xmlns:a16="http://schemas.microsoft.com/office/drawing/2014/main" id="{A5D9AC63-648C-4AF4-A0B2-2722D25BC469}"/>
              </a:ext>
            </a:extLst>
          </p:cNvPr>
          <p:cNvSpPr txBox="1"/>
          <p:nvPr/>
        </p:nvSpPr>
        <p:spPr>
          <a:xfrm>
            <a:off x="1871785" y="1223288"/>
            <a:ext cx="2564356" cy="307777"/>
          </a:xfrm>
          <a:prstGeom prst="rect">
            <a:avLst/>
          </a:prstGeom>
          <a:noFill/>
        </p:spPr>
        <p:txBody>
          <a:bodyPr wrap="none" rtlCol="0">
            <a:spAutoFit/>
          </a:bodyPr>
          <a:lstStyle/>
          <a:p>
            <a:r>
              <a:rPr lang="en-US" sz="1400" dirty="0">
                <a:solidFill>
                  <a:srgbClr val="C00000"/>
                </a:solidFill>
              </a:rPr>
              <a:t>Requirements &amp; Domain Models</a:t>
            </a:r>
          </a:p>
        </p:txBody>
      </p:sp>
      <p:sp>
        <p:nvSpPr>
          <p:cNvPr id="16" name="Textfeld 15">
            <a:extLst>
              <a:ext uri="{FF2B5EF4-FFF2-40B4-BE49-F238E27FC236}">
                <a16:creationId xmlns:a16="http://schemas.microsoft.com/office/drawing/2014/main" id="{822BA262-6525-4615-8F5A-4F7035A596A8}"/>
              </a:ext>
            </a:extLst>
          </p:cNvPr>
          <p:cNvSpPr txBox="1"/>
          <p:nvPr/>
        </p:nvSpPr>
        <p:spPr>
          <a:xfrm>
            <a:off x="1871784" y="2961512"/>
            <a:ext cx="2026773" cy="307777"/>
          </a:xfrm>
          <a:prstGeom prst="rect">
            <a:avLst/>
          </a:prstGeom>
          <a:noFill/>
        </p:spPr>
        <p:txBody>
          <a:bodyPr wrap="none" rtlCol="0">
            <a:spAutoFit/>
          </a:bodyPr>
          <a:lstStyle/>
          <a:p>
            <a:r>
              <a:rPr lang="en-US" sz="1400" dirty="0">
                <a:solidFill>
                  <a:schemeClr val="accent1"/>
                </a:solidFill>
              </a:rPr>
              <a:t>System Design &amp; Security</a:t>
            </a:r>
          </a:p>
        </p:txBody>
      </p:sp>
    </p:spTree>
    <p:extLst>
      <p:ext uri="{BB962C8B-B14F-4D97-AF65-F5344CB8AC3E}">
        <p14:creationId xmlns:p14="http://schemas.microsoft.com/office/powerpoint/2010/main" val="492770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6800" y="337938"/>
            <a:ext cx="11440584" cy="865220"/>
          </a:xfrm>
        </p:spPr>
        <p:txBody>
          <a:bodyPr>
            <a:normAutofit fontScale="90000"/>
          </a:bodyPr>
          <a:lstStyle/>
          <a:p>
            <a:r>
              <a:rPr lang="en-US" dirty="0"/>
              <a:t>Normative Verbs</a:t>
            </a:r>
            <a:br>
              <a:rPr lang="en-US" dirty="0"/>
            </a:br>
            <a:r>
              <a:rPr lang="en-US" sz="4000" b="0" dirty="0"/>
              <a:t>Shall/Shall not</a:t>
            </a:r>
            <a:endParaRPr lang="en-US" sz="3600" b="0" dirty="0"/>
          </a:p>
        </p:txBody>
      </p:sp>
      <p:sp>
        <p:nvSpPr>
          <p:cNvPr id="4" name="Rounded Rectangle 9"/>
          <p:cNvSpPr/>
          <p:nvPr/>
        </p:nvSpPr>
        <p:spPr>
          <a:xfrm>
            <a:off x="3601452" y="1203158"/>
            <a:ext cx="3998883" cy="1600039"/>
          </a:xfrm>
          <a:prstGeom prst="roundRect">
            <a:avLst>
              <a:gd name="adj" fmla="val 0"/>
            </a:avLst>
          </a:prstGeom>
          <a:solidFill>
            <a:srgbClr val="A0A0A3"/>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it-IT" sz="1600" b="1" dirty="0" err="1">
                <a:solidFill>
                  <a:prstClr val="white"/>
                </a:solidFill>
              </a:rPr>
              <a:t>Example</a:t>
            </a:r>
            <a:r>
              <a:rPr lang="it-IT" sz="1600" b="1" dirty="0">
                <a:solidFill>
                  <a:prstClr val="white"/>
                </a:solidFill>
              </a:rPr>
              <a:t> 1:</a:t>
            </a:r>
            <a:endParaRPr lang="de-AT" sz="1600" b="1" dirty="0">
              <a:solidFill>
                <a:prstClr val="white"/>
              </a:solidFill>
            </a:endParaRPr>
          </a:p>
          <a:p>
            <a:pPr lvl="0">
              <a:spcBef>
                <a:spcPts val="600"/>
              </a:spcBef>
              <a:tabLst>
                <a:tab pos="180340" algn="l"/>
              </a:tabLst>
            </a:pPr>
            <a:r>
              <a:rPr lang="en-GB" sz="1600" dirty="0">
                <a:solidFill>
                  <a:prstClr val="white"/>
                </a:solidFill>
              </a:rPr>
              <a:t>The M2M System </a:t>
            </a:r>
            <a:r>
              <a:rPr lang="en-GB" sz="1600" b="1" u="sng" dirty="0">
                <a:solidFill>
                  <a:prstClr val="white"/>
                </a:solidFill>
              </a:rPr>
              <a:t>shall</a:t>
            </a:r>
            <a:r>
              <a:rPr lang="en-GB" sz="1600" dirty="0">
                <a:solidFill>
                  <a:prstClr val="white"/>
                </a:solidFill>
              </a:rPr>
              <a:t> be aware of the scheduling delay tolerance needed by the M2M Application and … </a:t>
            </a:r>
            <a:endParaRPr lang="de-AT" sz="1600" dirty="0">
              <a:solidFill>
                <a:prstClr val="white"/>
              </a:solidFill>
              <a:latin typeface="Times New Roman" panose="02020603050405020304" pitchFamily="18" charset="0"/>
              <a:ea typeface="Times New Roman" panose="02020603050405020304" pitchFamily="18" charset="0"/>
            </a:endParaRPr>
          </a:p>
        </p:txBody>
      </p:sp>
      <p:sp>
        <p:nvSpPr>
          <p:cNvPr id="5" name="Rounded Rectangle 9"/>
          <p:cNvSpPr/>
          <p:nvPr/>
        </p:nvSpPr>
        <p:spPr>
          <a:xfrm>
            <a:off x="3601452" y="2843858"/>
            <a:ext cx="3998883" cy="154132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b="1" dirty="0">
                <a:solidFill>
                  <a:schemeClr val="bg1"/>
                </a:solidFill>
              </a:rPr>
              <a:t>Example 2:</a:t>
            </a:r>
            <a:endParaRPr lang="de-AT" sz="1600" b="1" dirty="0">
              <a:solidFill>
                <a:schemeClr val="bg1"/>
              </a:solidFill>
            </a:endParaRPr>
          </a:p>
          <a:p>
            <a:pPr lvl="0">
              <a:spcBef>
                <a:spcPts val="600"/>
              </a:spcBef>
              <a:tabLst>
                <a:tab pos="180340" algn="l"/>
              </a:tabLst>
            </a:pPr>
            <a:r>
              <a:rPr lang="it-IT" sz="1600" dirty="0">
                <a:solidFill>
                  <a:schemeClr val="bg1"/>
                </a:solidFill>
              </a:rPr>
              <a:t>M2M Applications, </a:t>
            </a:r>
            <a:r>
              <a:rPr lang="it-IT" sz="1600" dirty="0" err="1">
                <a:solidFill>
                  <a:schemeClr val="bg1"/>
                </a:solidFill>
              </a:rPr>
              <a:t>requesting</a:t>
            </a:r>
            <a:r>
              <a:rPr lang="it-IT" sz="1600" dirty="0">
                <a:solidFill>
                  <a:schemeClr val="bg1"/>
                </a:solidFill>
              </a:rPr>
              <a:t> </a:t>
            </a:r>
            <a:r>
              <a:rPr lang="it-IT" sz="1600" dirty="0" err="1">
                <a:solidFill>
                  <a:schemeClr val="bg1"/>
                </a:solidFill>
              </a:rPr>
              <a:t>reliable</a:t>
            </a:r>
            <a:r>
              <a:rPr lang="it-IT" sz="1600" dirty="0">
                <a:solidFill>
                  <a:schemeClr val="bg1"/>
                </a:solidFill>
              </a:rPr>
              <a:t> delivery of a </a:t>
            </a:r>
            <a:r>
              <a:rPr lang="it-IT" sz="1600" dirty="0" err="1">
                <a:solidFill>
                  <a:schemeClr val="bg1"/>
                </a:solidFill>
              </a:rPr>
              <a:t>message</a:t>
            </a:r>
            <a:r>
              <a:rPr lang="it-IT" sz="1600" dirty="0">
                <a:solidFill>
                  <a:schemeClr val="bg1"/>
                </a:solidFill>
              </a:rPr>
              <a:t>, </a:t>
            </a:r>
            <a:r>
              <a:rPr lang="en-GB" sz="1600" b="1" u="sng" dirty="0">
                <a:solidFill>
                  <a:schemeClr val="bg1"/>
                </a:solidFill>
              </a:rPr>
              <a:t>shall</a:t>
            </a:r>
            <a:r>
              <a:rPr lang="it-IT" sz="1600" dirty="0">
                <a:solidFill>
                  <a:schemeClr val="bg1"/>
                </a:solidFill>
              </a:rPr>
              <a:t> be </a:t>
            </a:r>
            <a:r>
              <a:rPr lang="it-IT" sz="1600" dirty="0" err="1">
                <a:solidFill>
                  <a:schemeClr val="bg1"/>
                </a:solidFill>
              </a:rPr>
              <a:t>notified</a:t>
            </a:r>
            <a:r>
              <a:rPr lang="it-IT" sz="1600" dirty="0">
                <a:solidFill>
                  <a:schemeClr val="bg1"/>
                </a:solidFill>
              </a:rPr>
              <a:t> by the M2M System of </a:t>
            </a:r>
            <a:r>
              <a:rPr lang="it-IT" sz="1600" dirty="0" err="1">
                <a:solidFill>
                  <a:schemeClr val="bg1"/>
                </a:solidFill>
              </a:rPr>
              <a:t>any</a:t>
            </a:r>
            <a:r>
              <a:rPr lang="it-IT" sz="1600" dirty="0">
                <a:solidFill>
                  <a:schemeClr val="bg1"/>
                </a:solidFill>
              </a:rPr>
              <a:t> </a:t>
            </a:r>
            <a:r>
              <a:rPr lang="it-IT" sz="1600" dirty="0" err="1">
                <a:solidFill>
                  <a:schemeClr val="bg1"/>
                </a:solidFill>
              </a:rPr>
              <a:t>failures</a:t>
            </a:r>
            <a:r>
              <a:rPr lang="it-IT" sz="1600" dirty="0">
                <a:solidFill>
                  <a:schemeClr val="bg1"/>
                </a:solidFill>
              </a:rPr>
              <a:t> to </a:t>
            </a:r>
            <a:r>
              <a:rPr lang="it-IT" sz="1600" dirty="0" err="1">
                <a:solidFill>
                  <a:schemeClr val="bg1"/>
                </a:solidFill>
              </a:rPr>
              <a:t>deliver</a:t>
            </a:r>
            <a:r>
              <a:rPr lang="it-IT" sz="1600" dirty="0">
                <a:solidFill>
                  <a:schemeClr val="bg1"/>
                </a:solidFill>
              </a:rPr>
              <a:t> the </a:t>
            </a:r>
            <a:r>
              <a:rPr lang="it-IT" sz="1600" dirty="0" err="1">
                <a:solidFill>
                  <a:schemeClr val="bg1"/>
                </a:solidFill>
              </a:rPr>
              <a:t>message</a:t>
            </a:r>
            <a:r>
              <a:rPr lang="it-IT" sz="1600" dirty="0">
                <a:solidFill>
                  <a:schemeClr val="bg1"/>
                </a:solidFill>
              </a:rPr>
              <a:t>.</a:t>
            </a:r>
            <a:endParaRPr lang="de-AT" sz="1600" dirty="0">
              <a:solidFill>
                <a:schemeClr val="bg1"/>
              </a:solidFill>
              <a:latin typeface="Times New Roman" panose="02020603050405020304" pitchFamily="18" charset="0"/>
              <a:ea typeface="Times New Roman" panose="02020603050405020304" pitchFamily="18" charset="0"/>
            </a:endParaRPr>
          </a:p>
        </p:txBody>
      </p:sp>
      <p:sp>
        <p:nvSpPr>
          <p:cNvPr id="6" name="Rounded Rectangle 9"/>
          <p:cNvSpPr/>
          <p:nvPr/>
        </p:nvSpPr>
        <p:spPr>
          <a:xfrm>
            <a:off x="3596146" y="4425848"/>
            <a:ext cx="4004039" cy="203109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b="1" dirty="0">
                <a:solidFill>
                  <a:schemeClr val="bg1"/>
                </a:solidFill>
              </a:rPr>
              <a:t>Example 3:</a:t>
            </a:r>
            <a:endParaRPr lang="de-AT" sz="1600" b="1" dirty="0">
              <a:solidFill>
                <a:schemeClr val="bg1"/>
              </a:solidFill>
            </a:endParaRPr>
          </a:p>
          <a:p>
            <a:pPr lvl="0">
              <a:spcBef>
                <a:spcPts val="600"/>
              </a:spcBef>
              <a:tabLst>
                <a:tab pos="180340" algn="l"/>
              </a:tabLst>
            </a:pPr>
            <a:r>
              <a:rPr lang="en-GB" sz="1600" dirty="0">
                <a:solidFill>
                  <a:schemeClr val="bg1"/>
                </a:solidFill>
              </a:rPr>
              <a:t>The oneM2M System </a:t>
            </a:r>
            <a:r>
              <a:rPr lang="en-GB" sz="1600" b="1" u="sng" dirty="0">
                <a:solidFill>
                  <a:schemeClr val="bg1"/>
                </a:solidFill>
              </a:rPr>
              <a:t>shall</a:t>
            </a:r>
            <a:r>
              <a:rPr lang="en-GB" sz="1600" b="1" dirty="0">
                <a:solidFill>
                  <a:schemeClr val="bg1"/>
                </a:solidFill>
              </a:rPr>
              <a:t> support a mechanism</a:t>
            </a:r>
            <a:r>
              <a:rPr lang="en-GB" sz="1600" dirty="0">
                <a:solidFill>
                  <a:schemeClr val="bg1"/>
                </a:solidFill>
              </a:rPr>
              <a:t> for allowing M2M Applications or Connected Objects to subscribe and being notified of changes</a:t>
            </a:r>
            <a:endParaRPr lang="de-AT" sz="1600" dirty="0">
              <a:solidFill>
                <a:schemeClr val="bg1"/>
              </a:solidFill>
              <a:latin typeface="Times New Roman" panose="02020603050405020304" pitchFamily="18" charset="0"/>
              <a:ea typeface="Times New Roman" panose="02020603050405020304" pitchFamily="18" charset="0"/>
            </a:endParaRPr>
          </a:p>
        </p:txBody>
      </p:sp>
      <p:sp>
        <p:nvSpPr>
          <p:cNvPr id="7" name="Rounded Rectangle 9"/>
          <p:cNvSpPr/>
          <p:nvPr/>
        </p:nvSpPr>
        <p:spPr>
          <a:xfrm>
            <a:off x="7640440" y="1195137"/>
            <a:ext cx="4500845" cy="1607057"/>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i="1" dirty="0">
                <a:solidFill>
                  <a:prstClr val="white"/>
                </a:solidFill>
              </a:rPr>
              <a:t>An unconditional “</a:t>
            </a:r>
            <a:r>
              <a:rPr lang="en-GB" sz="1600" i="1" u="sng" dirty="0">
                <a:solidFill>
                  <a:prstClr val="white"/>
                </a:solidFill>
              </a:rPr>
              <a:t>shall</a:t>
            </a:r>
            <a:r>
              <a:rPr lang="en-GB" sz="1600" i="1" dirty="0">
                <a:solidFill>
                  <a:prstClr val="white"/>
                </a:solidFill>
              </a:rPr>
              <a:t>” (as in example 1) occurs often in architecture- and protocol specifications but rarely in requirements specifications. In requirements it would imply that every compliant M2M Solution must implement the required feature and every deployment must use it.</a:t>
            </a:r>
            <a:endParaRPr lang="de-AT" sz="1600" i="1" dirty="0">
              <a:solidFill>
                <a:prstClr val="white"/>
              </a:solidFill>
              <a:latin typeface="Times New Roman" panose="02020603050405020304" pitchFamily="18" charset="0"/>
              <a:ea typeface="Times New Roman" panose="02020603050405020304" pitchFamily="18" charset="0"/>
            </a:endParaRPr>
          </a:p>
        </p:txBody>
      </p:sp>
      <p:sp>
        <p:nvSpPr>
          <p:cNvPr id="8" name="Rounded Rectangle 9"/>
          <p:cNvSpPr/>
          <p:nvPr/>
        </p:nvSpPr>
        <p:spPr>
          <a:xfrm>
            <a:off x="7640440" y="2843858"/>
            <a:ext cx="4500845" cy="154132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i="1" dirty="0">
                <a:solidFill>
                  <a:schemeClr val="bg1"/>
                </a:solidFill>
              </a:rPr>
              <a:t>A “</a:t>
            </a:r>
            <a:r>
              <a:rPr lang="en-GB" sz="1600" i="1" u="sng" dirty="0">
                <a:solidFill>
                  <a:schemeClr val="bg1"/>
                </a:solidFill>
              </a:rPr>
              <a:t>shall</a:t>
            </a:r>
            <a:r>
              <a:rPr lang="en-GB" sz="1600" i="1" dirty="0">
                <a:solidFill>
                  <a:schemeClr val="bg1"/>
                </a:solidFill>
              </a:rPr>
              <a:t>” often is bound to a condition (example 2) to express that only if the condition is met the required feature must be implemented and must be used:</a:t>
            </a:r>
            <a:endParaRPr lang="de-AT" sz="1600" i="1" dirty="0">
              <a:solidFill>
                <a:schemeClr val="bg1"/>
              </a:solidFill>
            </a:endParaRPr>
          </a:p>
          <a:p>
            <a:pPr lvl="0">
              <a:spcBef>
                <a:spcPts val="600"/>
              </a:spcBef>
              <a:tabLst>
                <a:tab pos="180340" algn="l"/>
              </a:tabLst>
            </a:pPr>
            <a:r>
              <a:rPr lang="en-GB" sz="1600" dirty="0">
                <a:solidFill>
                  <a:schemeClr val="bg1"/>
                </a:solidFill>
              </a:rPr>
              <a:t>“</a:t>
            </a:r>
            <a:r>
              <a:rPr lang="en-GB" sz="1600" b="1" dirty="0">
                <a:solidFill>
                  <a:schemeClr val="bg1"/>
                </a:solidFill>
              </a:rPr>
              <a:t>If</a:t>
            </a:r>
            <a:r>
              <a:rPr lang="en-GB" sz="1600" dirty="0">
                <a:solidFill>
                  <a:schemeClr val="bg1"/>
                </a:solidFill>
              </a:rPr>
              <a:t> [</a:t>
            </a:r>
            <a:r>
              <a:rPr lang="en-GB" sz="1600" i="1" dirty="0">
                <a:solidFill>
                  <a:schemeClr val="bg1"/>
                </a:solidFill>
              </a:rPr>
              <a:t>condition is met] </a:t>
            </a:r>
            <a:r>
              <a:rPr lang="en-GB" sz="1600" b="1" dirty="0">
                <a:solidFill>
                  <a:schemeClr val="bg1"/>
                </a:solidFill>
              </a:rPr>
              <a:t>then</a:t>
            </a:r>
            <a:r>
              <a:rPr lang="en-GB" sz="1600" dirty="0">
                <a:solidFill>
                  <a:schemeClr val="bg1"/>
                </a:solidFill>
              </a:rPr>
              <a:t> … </a:t>
            </a:r>
            <a:r>
              <a:rPr lang="en-GB" sz="1600" b="1" u="sng" dirty="0">
                <a:solidFill>
                  <a:schemeClr val="bg1"/>
                </a:solidFill>
              </a:rPr>
              <a:t>shall</a:t>
            </a:r>
            <a:r>
              <a:rPr lang="en-GB" sz="1600" dirty="0">
                <a:solidFill>
                  <a:schemeClr val="bg1"/>
                </a:solidFill>
              </a:rPr>
              <a:t> …”.</a:t>
            </a:r>
            <a:endParaRPr lang="de-AT" sz="1600" dirty="0">
              <a:solidFill>
                <a:schemeClr val="bg1"/>
              </a:solidFill>
              <a:latin typeface="Times New Roman" panose="02020603050405020304" pitchFamily="18" charset="0"/>
              <a:ea typeface="Times New Roman" panose="02020603050405020304" pitchFamily="18" charset="0"/>
            </a:endParaRPr>
          </a:p>
        </p:txBody>
      </p:sp>
      <p:sp>
        <p:nvSpPr>
          <p:cNvPr id="9" name="Rounded Rectangle 9"/>
          <p:cNvSpPr/>
          <p:nvPr/>
        </p:nvSpPr>
        <p:spPr>
          <a:xfrm>
            <a:off x="7640439" y="4425849"/>
            <a:ext cx="4500845" cy="2031100"/>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i="1" dirty="0">
                <a:solidFill>
                  <a:schemeClr val="bg1"/>
                </a:solidFill>
              </a:rPr>
              <a:t>To mandate a feature in the M2M System but allow freedom to the individual deployment whether to use it or not it is better use a phrase like:</a:t>
            </a:r>
            <a:br>
              <a:rPr lang="en-GB" sz="1600" i="1" dirty="0">
                <a:solidFill>
                  <a:schemeClr val="bg1"/>
                </a:solidFill>
              </a:rPr>
            </a:br>
            <a:r>
              <a:rPr lang="en-GB" sz="1600" dirty="0">
                <a:solidFill>
                  <a:schemeClr val="bg1"/>
                </a:solidFill>
              </a:rPr>
              <a:t>“</a:t>
            </a:r>
            <a:r>
              <a:rPr lang="en-GB" sz="1600" i="1" dirty="0">
                <a:solidFill>
                  <a:schemeClr val="bg1"/>
                </a:solidFill>
              </a:rPr>
              <a:t>The M2M System</a:t>
            </a:r>
            <a:r>
              <a:rPr lang="en-GB" sz="1600" i="1" u="sng" dirty="0">
                <a:solidFill>
                  <a:schemeClr val="bg1"/>
                </a:solidFill>
              </a:rPr>
              <a:t> shall</a:t>
            </a:r>
            <a:r>
              <a:rPr lang="en-GB" sz="1600" i="1" dirty="0">
                <a:solidFill>
                  <a:schemeClr val="bg1"/>
                </a:solidFill>
              </a:rPr>
              <a:t> </a:t>
            </a:r>
            <a:r>
              <a:rPr lang="en-GB" sz="1600" b="1" dirty="0">
                <a:solidFill>
                  <a:schemeClr val="bg1"/>
                </a:solidFill>
              </a:rPr>
              <a:t>support a mechanism </a:t>
            </a:r>
            <a:r>
              <a:rPr lang="en-GB" sz="1600" i="1" dirty="0">
                <a:solidFill>
                  <a:schemeClr val="bg1"/>
                </a:solidFill>
              </a:rPr>
              <a:t>[function, capability...] </a:t>
            </a:r>
            <a:r>
              <a:rPr lang="en-GB" sz="1600" b="1" dirty="0">
                <a:solidFill>
                  <a:schemeClr val="bg1"/>
                </a:solidFill>
              </a:rPr>
              <a:t>to</a:t>
            </a:r>
            <a:r>
              <a:rPr lang="en-GB" sz="1600" dirty="0">
                <a:solidFill>
                  <a:schemeClr val="bg1"/>
                </a:solidFill>
              </a:rPr>
              <a:t> …”, “</a:t>
            </a:r>
            <a:r>
              <a:rPr lang="en-GB" sz="1600" i="1" dirty="0">
                <a:solidFill>
                  <a:schemeClr val="bg1"/>
                </a:solidFill>
              </a:rPr>
              <a:t>…</a:t>
            </a:r>
            <a:r>
              <a:rPr lang="en-GB" sz="1600" i="1" u="sng" dirty="0">
                <a:solidFill>
                  <a:schemeClr val="bg1"/>
                </a:solidFill>
              </a:rPr>
              <a:t>shall</a:t>
            </a:r>
            <a:r>
              <a:rPr lang="en-GB" sz="1600" i="1" dirty="0">
                <a:solidFill>
                  <a:schemeClr val="bg1"/>
                </a:solidFill>
              </a:rPr>
              <a:t> </a:t>
            </a:r>
            <a:r>
              <a:rPr lang="en-GB" sz="1600" b="1" dirty="0">
                <a:solidFill>
                  <a:schemeClr val="bg1"/>
                </a:solidFill>
              </a:rPr>
              <a:t>be able to </a:t>
            </a:r>
            <a:r>
              <a:rPr lang="en-GB" sz="1600" dirty="0">
                <a:solidFill>
                  <a:schemeClr val="bg1"/>
                </a:solidFill>
              </a:rPr>
              <a:t>…”. </a:t>
            </a:r>
            <a:endParaRPr lang="de-AT" sz="1600" dirty="0">
              <a:solidFill>
                <a:schemeClr val="bg1"/>
              </a:solidFill>
            </a:endParaRPr>
          </a:p>
          <a:p>
            <a:pPr lvl="0">
              <a:spcBef>
                <a:spcPts val="600"/>
              </a:spcBef>
              <a:tabLst>
                <a:tab pos="180340" algn="l"/>
              </a:tabLst>
            </a:pPr>
            <a:r>
              <a:rPr lang="en-GB" sz="1600" i="1" dirty="0">
                <a:solidFill>
                  <a:schemeClr val="bg1"/>
                </a:solidFill>
              </a:rPr>
              <a:t>This does not mandate usage of the required feature in a M2M Solution.</a:t>
            </a:r>
            <a:endParaRPr lang="de-AT" sz="1600" i="1" dirty="0">
              <a:solidFill>
                <a:schemeClr val="bg1"/>
              </a:solidFill>
              <a:latin typeface="Times New Roman" panose="02020603050405020304" pitchFamily="18" charset="0"/>
              <a:ea typeface="Times New Roman" panose="02020603050405020304" pitchFamily="18" charset="0"/>
            </a:endParaRPr>
          </a:p>
        </p:txBody>
      </p:sp>
      <p:sp>
        <p:nvSpPr>
          <p:cNvPr id="3" name="Rounded Rectangle 10"/>
          <p:cNvSpPr/>
          <p:nvPr/>
        </p:nvSpPr>
        <p:spPr>
          <a:xfrm>
            <a:off x="56147" y="1195137"/>
            <a:ext cx="3505200" cy="5261810"/>
          </a:xfrm>
          <a:prstGeom prst="roundRect">
            <a:avLst>
              <a:gd name="adj" fmla="val 117"/>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2000" b="1" dirty="0">
                <a:solidFill>
                  <a:prstClr val="white"/>
                </a:solidFill>
              </a:rPr>
              <a:t>Requirement</a:t>
            </a:r>
            <a:endParaRPr lang="de-AT" sz="2000" b="1" dirty="0">
              <a:solidFill>
                <a:prstClr val="white"/>
              </a:solidFill>
            </a:endParaRPr>
          </a:p>
          <a:p>
            <a:pPr lvl="0">
              <a:spcBef>
                <a:spcPts val="600"/>
              </a:spcBef>
              <a:tabLst>
                <a:tab pos="180340" algn="l"/>
              </a:tabLst>
            </a:pPr>
            <a:r>
              <a:rPr lang="en-GB" u="sng" dirty="0">
                <a:solidFill>
                  <a:prstClr val="white"/>
                </a:solidFill>
              </a:rPr>
              <a:t>1.) effect on standard:</a:t>
            </a:r>
            <a:r>
              <a:rPr lang="en-GB" dirty="0">
                <a:solidFill>
                  <a:prstClr val="white"/>
                </a:solidFill>
              </a:rPr>
              <a:t> </a:t>
            </a:r>
            <a:br>
              <a:rPr lang="en-GB" dirty="0">
                <a:solidFill>
                  <a:prstClr val="white"/>
                </a:solidFill>
              </a:rPr>
            </a:br>
            <a:r>
              <a:rPr lang="en-GB" dirty="0">
                <a:solidFill>
                  <a:prstClr val="white"/>
                </a:solidFill>
              </a:rPr>
              <a:t>The oneM2M standard needs to describe the required feature (i.e. specify a technical solution for the requirement)</a:t>
            </a:r>
            <a:endParaRPr lang="de-AT" dirty="0">
              <a:solidFill>
                <a:prstClr val="white"/>
              </a:solidFill>
            </a:endParaRPr>
          </a:p>
          <a:p>
            <a:pPr lvl="0">
              <a:spcBef>
                <a:spcPts val="600"/>
              </a:spcBef>
              <a:tabLst>
                <a:tab pos="180340" algn="l"/>
              </a:tabLst>
            </a:pPr>
            <a:r>
              <a:rPr lang="en-GB" u="sng" dirty="0">
                <a:solidFill>
                  <a:prstClr val="white"/>
                </a:solidFill>
              </a:rPr>
              <a:t>2.) effect on products:</a:t>
            </a:r>
            <a:br>
              <a:rPr lang="en-GB" dirty="0">
                <a:solidFill>
                  <a:prstClr val="white"/>
                </a:solidFill>
              </a:rPr>
            </a:br>
            <a:r>
              <a:rPr lang="en-GB" dirty="0">
                <a:solidFill>
                  <a:prstClr val="white"/>
                </a:solidFill>
              </a:rPr>
              <a:t>every implementation (M2M Solution that complies to the oneM2M standard) must support it</a:t>
            </a:r>
            <a:endParaRPr lang="de-AT" dirty="0">
              <a:solidFill>
                <a:prstClr val="white"/>
              </a:solidFill>
            </a:endParaRPr>
          </a:p>
          <a:p>
            <a:pPr lvl="0">
              <a:spcBef>
                <a:spcPts val="600"/>
              </a:spcBef>
              <a:tabLst>
                <a:tab pos="180340" algn="l"/>
              </a:tabLst>
            </a:pPr>
            <a:r>
              <a:rPr lang="en-GB" u="sng" dirty="0">
                <a:solidFill>
                  <a:prstClr val="white"/>
                </a:solidFill>
              </a:rPr>
              <a:t>3.) effect on deployments: </a:t>
            </a:r>
            <a:r>
              <a:rPr lang="en-GB" dirty="0">
                <a:solidFill>
                  <a:prstClr val="white"/>
                </a:solidFill>
              </a:rPr>
              <a:t>every deployment (M2M Service based on the oneM2M standard) must use the standardized feature where applicable – otherwise e.g. interoperability problems with other services could arise.</a:t>
            </a:r>
            <a:endParaRPr lang="de-AT" dirty="0">
              <a:solidFill>
                <a:prstClr val="white"/>
              </a:solidFill>
              <a:latin typeface="Times New Roman" panose="02020603050405020304" pitchFamily="18" charset="0"/>
              <a:ea typeface="Times New Roman" panose="02020603050405020304" pitchFamily="18" charset="0"/>
            </a:endParaRPr>
          </a:p>
        </p:txBody>
      </p:sp>
      <p:sp>
        <p:nvSpPr>
          <p:cNvPr id="10" name="Rechteck 9"/>
          <p:cNvSpPr/>
          <p:nvPr/>
        </p:nvSpPr>
        <p:spPr>
          <a:xfrm>
            <a:off x="0" y="6456947"/>
            <a:ext cx="2741456" cy="246221"/>
          </a:xfrm>
          <a:prstGeom prst="rect">
            <a:avLst/>
          </a:prstGeom>
        </p:spPr>
        <p:txBody>
          <a:bodyPr wrap="none">
            <a:spAutoFit/>
          </a:bodyPr>
          <a:lstStyle/>
          <a:p>
            <a:r>
              <a:rPr lang="en-US" sz="1000" dirty="0"/>
              <a:t>Source: ADM-0003-oneM2M Drafting Rules V1.0 </a:t>
            </a:r>
          </a:p>
        </p:txBody>
      </p:sp>
    </p:spTree>
    <p:extLst>
      <p:ext uri="{BB962C8B-B14F-4D97-AF65-F5344CB8AC3E}">
        <p14:creationId xmlns:p14="http://schemas.microsoft.com/office/powerpoint/2010/main" val="258374317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0758" y="334656"/>
            <a:ext cx="11440584" cy="865220"/>
          </a:xfrm>
        </p:spPr>
        <p:txBody>
          <a:bodyPr>
            <a:normAutofit fontScale="90000"/>
          </a:bodyPr>
          <a:lstStyle/>
          <a:p>
            <a:r>
              <a:rPr lang="en-US" dirty="0"/>
              <a:t>Normative Verbs</a:t>
            </a:r>
            <a:br>
              <a:rPr lang="en-US" dirty="0"/>
            </a:br>
            <a:r>
              <a:rPr lang="en-US" sz="4000" b="0" dirty="0"/>
              <a:t>May/Need not - Should/Should not</a:t>
            </a:r>
          </a:p>
        </p:txBody>
      </p:sp>
      <p:sp>
        <p:nvSpPr>
          <p:cNvPr id="4" name="Rounded Rectangle 9"/>
          <p:cNvSpPr/>
          <p:nvPr/>
        </p:nvSpPr>
        <p:spPr>
          <a:xfrm>
            <a:off x="4090737" y="1179096"/>
            <a:ext cx="3509598" cy="2406315"/>
          </a:xfrm>
          <a:prstGeom prst="roundRect">
            <a:avLst>
              <a:gd name="adj" fmla="val 0"/>
            </a:avLst>
          </a:prstGeom>
          <a:solidFill>
            <a:srgbClr val="A0A0A3"/>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Example 4: </a:t>
            </a:r>
            <a:endParaRPr lang="de-AT" b="1" dirty="0">
              <a:solidFill>
                <a:prstClr val="white"/>
              </a:solidFill>
            </a:endParaRPr>
          </a:p>
          <a:p>
            <a:pPr lvl="0">
              <a:spcBef>
                <a:spcPts val="600"/>
              </a:spcBef>
              <a:tabLst>
                <a:tab pos="180340" algn="l"/>
              </a:tabLst>
            </a:pPr>
            <a:r>
              <a:rPr lang="en-GB" sz="1600" dirty="0">
                <a:solidFill>
                  <a:prstClr val="white"/>
                </a:solidFill>
              </a:rPr>
              <a:t>The M2M Gateway </a:t>
            </a:r>
            <a:r>
              <a:rPr lang="en-GB" sz="1600" b="1" u="sng" dirty="0">
                <a:solidFill>
                  <a:prstClr val="white"/>
                </a:solidFill>
              </a:rPr>
              <a:t>may</a:t>
            </a:r>
            <a:r>
              <a:rPr lang="en-GB" sz="1600" dirty="0">
                <a:solidFill>
                  <a:prstClr val="white"/>
                </a:solidFill>
              </a:rPr>
              <a:t> be capable of interfacing to various M2M Area Network technologies</a:t>
            </a:r>
            <a:endParaRPr lang="de-AT" sz="1600" dirty="0">
              <a:solidFill>
                <a:prstClr val="white"/>
              </a:solidFill>
              <a:latin typeface="Times New Roman" panose="02020603050405020304" pitchFamily="18" charset="0"/>
              <a:ea typeface="Times New Roman" panose="02020603050405020304" pitchFamily="18" charset="0"/>
            </a:endParaRPr>
          </a:p>
        </p:txBody>
      </p:sp>
      <p:sp>
        <p:nvSpPr>
          <p:cNvPr id="7" name="Rounded Rectangle 9"/>
          <p:cNvSpPr/>
          <p:nvPr/>
        </p:nvSpPr>
        <p:spPr>
          <a:xfrm>
            <a:off x="7640440" y="1171075"/>
            <a:ext cx="4500845" cy="241686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it-IT" dirty="0">
                <a:solidFill>
                  <a:prstClr val="white"/>
                </a:solidFill>
              </a:rPr>
              <a:t>“</a:t>
            </a:r>
            <a:r>
              <a:rPr lang="it-IT" u="sng" dirty="0" err="1">
                <a:solidFill>
                  <a:prstClr val="white"/>
                </a:solidFill>
              </a:rPr>
              <a:t>may</a:t>
            </a:r>
            <a:r>
              <a:rPr lang="it-IT" dirty="0">
                <a:solidFill>
                  <a:prstClr val="white"/>
                </a:solidFill>
              </a:rPr>
              <a:t>” </a:t>
            </a:r>
            <a:r>
              <a:rPr lang="it-IT" dirty="0" err="1">
                <a:solidFill>
                  <a:prstClr val="white"/>
                </a:solidFill>
              </a:rPr>
              <a:t>allows</a:t>
            </a:r>
            <a:r>
              <a:rPr lang="it-IT" dirty="0">
                <a:solidFill>
                  <a:prstClr val="white"/>
                </a:solidFill>
              </a:rPr>
              <a:t> </a:t>
            </a:r>
            <a:r>
              <a:rPr lang="it-IT" dirty="0" err="1">
                <a:solidFill>
                  <a:prstClr val="white"/>
                </a:solidFill>
              </a:rPr>
              <a:t>implementations</a:t>
            </a:r>
            <a:r>
              <a:rPr lang="it-IT" dirty="0">
                <a:solidFill>
                  <a:prstClr val="white"/>
                </a:solidFill>
              </a:rPr>
              <a:t> of M2M Solutions (</a:t>
            </a:r>
            <a:r>
              <a:rPr lang="it-IT" dirty="0" err="1">
                <a:solidFill>
                  <a:prstClr val="white"/>
                </a:solidFill>
              </a:rPr>
              <a:t>that</a:t>
            </a:r>
            <a:r>
              <a:rPr lang="it-IT" dirty="0">
                <a:solidFill>
                  <a:prstClr val="white"/>
                </a:solidFill>
              </a:rPr>
              <a:t> </a:t>
            </a:r>
            <a:r>
              <a:rPr lang="it-IT" dirty="0" err="1">
                <a:solidFill>
                  <a:prstClr val="white"/>
                </a:solidFill>
              </a:rPr>
              <a:t>comply</a:t>
            </a:r>
            <a:r>
              <a:rPr lang="it-IT" dirty="0">
                <a:solidFill>
                  <a:prstClr val="white"/>
                </a:solidFill>
              </a:rPr>
              <a:t> to the oneM2M standard) </a:t>
            </a:r>
            <a:r>
              <a:rPr lang="it-IT" dirty="0" err="1">
                <a:solidFill>
                  <a:prstClr val="white"/>
                </a:solidFill>
              </a:rPr>
              <a:t>that</a:t>
            </a:r>
            <a:r>
              <a:rPr lang="it-IT" dirty="0">
                <a:solidFill>
                  <a:prstClr val="white"/>
                </a:solidFill>
              </a:rPr>
              <a:t> </a:t>
            </a:r>
            <a:r>
              <a:rPr lang="it-IT" dirty="0" err="1">
                <a:solidFill>
                  <a:prstClr val="white"/>
                </a:solidFill>
              </a:rPr>
              <a:t>may</a:t>
            </a:r>
            <a:r>
              <a:rPr lang="it-IT" dirty="0">
                <a:solidFill>
                  <a:prstClr val="white"/>
                </a:solidFill>
              </a:rPr>
              <a:t> or </a:t>
            </a:r>
            <a:r>
              <a:rPr lang="it-IT" dirty="0" err="1">
                <a:solidFill>
                  <a:prstClr val="white"/>
                </a:solidFill>
              </a:rPr>
              <a:t>may</a:t>
            </a:r>
            <a:r>
              <a:rPr lang="it-IT" dirty="0">
                <a:solidFill>
                  <a:prstClr val="white"/>
                </a:solidFill>
              </a:rPr>
              <a:t> </a:t>
            </a:r>
            <a:r>
              <a:rPr lang="it-IT" dirty="0" err="1">
                <a:solidFill>
                  <a:prstClr val="white"/>
                </a:solidFill>
              </a:rPr>
              <a:t>not</a:t>
            </a:r>
            <a:r>
              <a:rPr lang="it-IT" dirty="0">
                <a:solidFill>
                  <a:prstClr val="white"/>
                </a:solidFill>
              </a:rPr>
              <a:t> include a </a:t>
            </a:r>
            <a:r>
              <a:rPr lang="it-IT" dirty="0" err="1">
                <a:solidFill>
                  <a:prstClr val="white"/>
                </a:solidFill>
              </a:rPr>
              <a:t>feature</a:t>
            </a:r>
            <a:r>
              <a:rPr lang="it-IT" dirty="0">
                <a:solidFill>
                  <a:prstClr val="white"/>
                </a:solidFill>
              </a:rPr>
              <a:t>.</a:t>
            </a:r>
            <a:endParaRPr lang="de-AT" dirty="0">
              <a:solidFill>
                <a:prstClr val="white"/>
              </a:solidFill>
            </a:endParaRPr>
          </a:p>
          <a:p>
            <a:pPr lvl="0">
              <a:spcBef>
                <a:spcPts val="600"/>
              </a:spcBef>
              <a:tabLst>
                <a:tab pos="180340" algn="l"/>
              </a:tabLst>
            </a:pPr>
            <a:r>
              <a:rPr lang="it-IT" sz="1600" dirty="0">
                <a:solidFill>
                  <a:prstClr val="white"/>
                </a:solidFill>
              </a:rPr>
              <a:t>e.g. in </a:t>
            </a:r>
            <a:r>
              <a:rPr lang="it-IT" sz="1600" dirty="0" err="1">
                <a:solidFill>
                  <a:prstClr val="white"/>
                </a:solidFill>
              </a:rPr>
              <a:t>example</a:t>
            </a:r>
            <a:r>
              <a:rPr lang="it-IT" sz="1600" dirty="0">
                <a:solidFill>
                  <a:prstClr val="white"/>
                </a:solidFill>
              </a:rPr>
              <a:t> 4 a gateway </a:t>
            </a:r>
            <a:r>
              <a:rPr lang="it-IT" sz="1600" dirty="0" err="1">
                <a:solidFill>
                  <a:prstClr val="white"/>
                </a:solidFill>
              </a:rPr>
              <a:t>that</a:t>
            </a:r>
            <a:r>
              <a:rPr lang="it-IT" sz="1600" dirty="0">
                <a:solidFill>
                  <a:prstClr val="white"/>
                </a:solidFill>
              </a:rPr>
              <a:t> </a:t>
            </a:r>
            <a:r>
              <a:rPr lang="it-IT" sz="1600" dirty="0" err="1">
                <a:solidFill>
                  <a:prstClr val="white"/>
                </a:solidFill>
              </a:rPr>
              <a:t>cannot</a:t>
            </a:r>
            <a:r>
              <a:rPr lang="it-IT" sz="1600" dirty="0">
                <a:solidFill>
                  <a:prstClr val="white"/>
                </a:solidFill>
              </a:rPr>
              <a:t> </a:t>
            </a:r>
            <a:r>
              <a:rPr lang="it-IT" sz="1600" dirty="0" err="1">
                <a:solidFill>
                  <a:prstClr val="white"/>
                </a:solidFill>
              </a:rPr>
              <a:t>interface</a:t>
            </a:r>
            <a:r>
              <a:rPr lang="it-IT" sz="1600" dirty="0">
                <a:solidFill>
                  <a:prstClr val="white"/>
                </a:solidFill>
              </a:rPr>
              <a:t> to </a:t>
            </a:r>
            <a:r>
              <a:rPr lang="it-IT" sz="1600" dirty="0" err="1">
                <a:solidFill>
                  <a:prstClr val="white"/>
                </a:solidFill>
              </a:rPr>
              <a:t>various</a:t>
            </a:r>
            <a:r>
              <a:rPr lang="it-IT" sz="1600" dirty="0">
                <a:solidFill>
                  <a:prstClr val="white"/>
                </a:solidFill>
              </a:rPr>
              <a:t> M2M Area Network </a:t>
            </a:r>
            <a:r>
              <a:rPr lang="it-IT" sz="1600" dirty="0" err="1">
                <a:solidFill>
                  <a:prstClr val="white"/>
                </a:solidFill>
              </a:rPr>
              <a:t>technologies</a:t>
            </a:r>
            <a:r>
              <a:rPr lang="it-IT" sz="1600" dirty="0">
                <a:solidFill>
                  <a:prstClr val="white"/>
                </a:solidFill>
              </a:rPr>
              <a:t> </a:t>
            </a:r>
            <a:r>
              <a:rPr lang="it-IT" sz="1600" dirty="0" err="1">
                <a:solidFill>
                  <a:prstClr val="white"/>
                </a:solidFill>
              </a:rPr>
              <a:t>could</a:t>
            </a:r>
            <a:r>
              <a:rPr lang="it-IT" sz="1600" dirty="0">
                <a:solidFill>
                  <a:prstClr val="white"/>
                </a:solidFill>
              </a:rPr>
              <a:t> </a:t>
            </a:r>
            <a:r>
              <a:rPr lang="it-IT" sz="1600" dirty="0" err="1">
                <a:solidFill>
                  <a:prstClr val="white"/>
                </a:solidFill>
              </a:rPr>
              <a:t>still</a:t>
            </a:r>
            <a:r>
              <a:rPr lang="it-IT" sz="1600" dirty="0">
                <a:solidFill>
                  <a:prstClr val="white"/>
                </a:solidFill>
              </a:rPr>
              <a:t> be </a:t>
            </a:r>
            <a:r>
              <a:rPr lang="it-IT" sz="1600" dirty="0" err="1">
                <a:solidFill>
                  <a:prstClr val="white"/>
                </a:solidFill>
              </a:rPr>
              <a:t>compliant</a:t>
            </a:r>
            <a:r>
              <a:rPr lang="it-IT" sz="1600" dirty="0">
                <a:solidFill>
                  <a:prstClr val="white"/>
                </a:solidFill>
              </a:rPr>
              <a:t> to the oneM2M standard</a:t>
            </a:r>
            <a:endParaRPr lang="de-AT" sz="1600" dirty="0">
              <a:solidFill>
                <a:prstClr val="white"/>
              </a:solidFill>
              <a:latin typeface="Times New Roman" panose="02020603050405020304" pitchFamily="18" charset="0"/>
              <a:ea typeface="Times New Roman" panose="02020603050405020304" pitchFamily="18" charset="0"/>
            </a:endParaRPr>
          </a:p>
        </p:txBody>
      </p:sp>
      <p:sp>
        <p:nvSpPr>
          <p:cNvPr id="3" name="Rounded Rectangle 10"/>
          <p:cNvSpPr/>
          <p:nvPr/>
        </p:nvSpPr>
        <p:spPr>
          <a:xfrm>
            <a:off x="56146" y="1171074"/>
            <a:ext cx="3994485" cy="2409989"/>
          </a:xfrm>
          <a:prstGeom prst="roundRect">
            <a:avLst>
              <a:gd name="adj" fmla="val 117"/>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Permission/Option</a:t>
            </a:r>
            <a:endParaRPr lang="de-AT" b="1" dirty="0">
              <a:solidFill>
                <a:prstClr val="white"/>
              </a:solidFill>
            </a:endParaRPr>
          </a:p>
          <a:p>
            <a:pPr lvl="0">
              <a:spcBef>
                <a:spcPts val="600"/>
              </a:spcBef>
              <a:tabLst>
                <a:tab pos="180340" algn="l"/>
              </a:tabLst>
            </a:pPr>
            <a:r>
              <a:rPr lang="en-GB" sz="1600" u="sng" dirty="0">
                <a:solidFill>
                  <a:prstClr val="white"/>
                </a:solidFill>
              </a:rPr>
              <a:t>1.) effect on standard:</a:t>
            </a:r>
            <a:r>
              <a:rPr lang="en-GB" sz="1600" dirty="0">
                <a:solidFill>
                  <a:prstClr val="white"/>
                </a:solidFill>
              </a:rPr>
              <a:t> </a:t>
            </a:r>
            <a:br>
              <a:rPr lang="en-GB" sz="1600" dirty="0">
                <a:solidFill>
                  <a:prstClr val="white"/>
                </a:solidFill>
              </a:rPr>
            </a:br>
            <a:r>
              <a:rPr lang="en-GB" sz="1400" dirty="0">
                <a:solidFill>
                  <a:prstClr val="white"/>
                </a:solidFill>
              </a:rPr>
              <a:t>The oneM2M standard needs to describe a solution that allows the presence and the absence of the required feature </a:t>
            </a:r>
            <a:endParaRPr lang="de-AT" sz="1400" dirty="0">
              <a:solidFill>
                <a:prstClr val="white"/>
              </a:solidFill>
            </a:endParaRPr>
          </a:p>
          <a:p>
            <a:pPr lvl="0">
              <a:spcBef>
                <a:spcPts val="600"/>
              </a:spcBef>
              <a:tabLst>
                <a:tab pos="180340" algn="l"/>
              </a:tabLst>
            </a:pPr>
            <a:r>
              <a:rPr lang="en-GB" sz="1600" u="sng" dirty="0">
                <a:solidFill>
                  <a:prstClr val="white"/>
                </a:solidFill>
              </a:rPr>
              <a:t>2.) effect on products: </a:t>
            </a:r>
            <a:br>
              <a:rPr lang="en-GB" sz="1600" dirty="0">
                <a:solidFill>
                  <a:prstClr val="white"/>
                </a:solidFill>
              </a:rPr>
            </a:br>
            <a:r>
              <a:rPr lang="en-GB" sz="1400" dirty="0">
                <a:solidFill>
                  <a:prstClr val="white"/>
                </a:solidFill>
              </a:rPr>
              <a:t>an implementation may or may not support it</a:t>
            </a:r>
            <a:endParaRPr lang="de-AT" sz="1400" dirty="0">
              <a:solidFill>
                <a:prstClr val="white"/>
              </a:solidFill>
            </a:endParaRPr>
          </a:p>
          <a:p>
            <a:pPr lvl="0">
              <a:spcBef>
                <a:spcPts val="600"/>
              </a:spcBef>
              <a:tabLst>
                <a:tab pos="180340" algn="l"/>
              </a:tabLst>
            </a:pPr>
            <a:r>
              <a:rPr lang="en-GB" sz="1600" u="sng" dirty="0">
                <a:solidFill>
                  <a:prstClr val="white"/>
                </a:solidFill>
              </a:rPr>
              <a:t>3.) effect on deployments:</a:t>
            </a:r>
            <a:br>
              <a:rPr lang="en-GB" sz="1600" dirty="0">
                <a:solidFill>
                  <a:prstClr val="white"/>
                </a:solidFill>
              </a:rPr>
            </a:br>
            <a:r>
              <a:rPr lang="en-GB" sz="1400" dirty="0">
                <a:solidFill>
                  <a:prstClr val="white"/>
                </a:solidFill>
              </a:rPr>
              <a:t>A deployment may or may not use it</a:t>
            </a:r>
            <a:endParaRPr lang="de-AT" sz="1400" dirty="0">
              <a:solidFill>
                <a:prstClr val="white"/>
              </a:solidFill>
              <a:latin typeface="Times New Roman" panose="02020603050405020304" pitchFamily="18" charset="0"/>
              <a:ea typeface="Times New Roman" panose="02020603050405020304" pitchFamily="18" charset="0"/>
            </a:endParaRPr>
          </a:p>
        </p:txBody>
      </p:sp>
      <p:sp>
        <p:nvSpPr>
          <p:cNvPr id="10" name="Rounded Rectangle 9"/>
          <p:cNvSpPr/>
          <p:nvPr/>
        </p:nvSpPr>
        <p:spPr>
          <a:xfrm>
            <a:off x="4090737" y="3617506"/>
            <a:ext cx="3509598" cy="2879558"/>
          </a:xfrm>
          <a:prstGeom prst="roundRect">
            <a:avLst>
              <a:gd name="adj" fmla="val 0"/>
            </a:avLst>
          </a:prstGeom>
          <a:solidFill>
            <a:srgbClr val="A0A0A3"/>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Example 5: </a:t>
            </a:r>
            <a:endParaRPr lang="de-AT" b="1" dirty="0">
              <a:solidFill>
                <a:prstClr val="white"/>
              </a:solidFill>
            </a:endParaRPr>
          </a:p>
          <a:p>
            <a:pPr lvl="0">
              <a:spcBef>
                <a:spcPts val="600"/>
              </a:spcBef>
              <a:tabLst>
                <a:tab pos="180340" algn="l"/>
              </a:tabLst>
            </a:pPr>
            <a:r>
              <a:rPr lang="en-GB" sz="1600" dirty="0">
                <a:solidFill>
                  <a:prstClr val="white"/>
                </a:solidFill>
              </a:rPr>
              <a:t>The oneM2M System </a:t>
            </a:r>
            <a:r>
              <a:rPr lang="en-GB" sz="1600" b="1" u="sng" dirty="0">
                <a:solidFill>
                  <a:prstClr val="white"/>
                </a:solidFill>
              </a:rPr>
              <a:t>should</a:t>
            </a:r>
            <a:r>
              <a:rPr lang="en-GB" sz="1600" dirty="0">
                <a:solidFill>
                  <a:prstClr val="white"/>
                </a:solidFill>
              </a:rPr>
              <a:t> abstract the underlying network structure including any network addressing mechanism used</a:t>
            </a:r>
            <a:endParaRPr lang="de-AT" sz="1400" dirty="0">
              <a:solidFill>
                <a:prstClr val="white"/>
              </a:solidFill>
              <a:latin typeface="Times New Roman" panose="02020603050405020304" pitchFamily="18" charset="0"/>
              <a:ea typeface="Times New Roman" panose="02020603050405020304" pitchFamily="18" charset="0"/>
            </a:endParaRPr>
          </a:p>
        </p:txBody>
      </p:sp>
      <p:sp>
        <p:nvSpPr>
          <p:cNvPr id="11" name="Rounded Rectangle 9"/>
          <p:cNvSpPr/>
          <p:nvPr/>
        </p:nvSpPr>
        <p:spPr>
          <a:xfrm>
            <a:off x="7640440" y="3609485"/>
            <a:ext cx="4500845" cy="289218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it-IT" dirty="0">
                <a:solidFill>
                  <a:prstClr val="white"/>
                </a:solidFill>
              </a:rPr>
              <a:t>The </a:t>
            </a:r>
            <a:r>
              <a:rPr lang="it-IT" dirty="0" err="1">
                <a:solidFill>
                  <a:prstClr val="white"/>
                </a:solidFill>
              </a:rPr>
              <a:t>effect</a:t>
            </a:r>
            <a:r>
              <a:rPr lang="it-IT" dirty="0">
                <a:solidFill>
                  <a:prstClr val="white"/>
                </a:solidFill>
              </a:rPr>
              <a:t> of “</a:t>
            </a:r>
            <a:r>
              <a:rPr lang="it-IT" u="sng" dirty="0" err="1">
                <a:solidFill>
                  <a:prstClr val="white"/>
                </a:solidFill>
              </a:rPr>
              <a:t>should</a:t>
            </a:r>
            <a:r>
              <a:rPr lang="it-IT" dirty="0">
                <a:solidFill>
                  <a:prstClr val="white"/>
                </a:solidFill>
              </a:rPr>
              <a:t>” </a:t>
            </a:r>
            <a:r>
              <a:rPr lang="it-IT" dirty="0" err="1">
                <a:solidFill>
                  <a:prstClr val="white"/>
                </a:solidFill>
              </a:rPr>
              <a:t>is</a:t>
            </a:r>
            <a:r>
              <a:rPr lang="it-IT" dirty="0">
                <a:solidFill>
                  <a:prstClr val="white"/>
                </a:solidFill>
              </a:rPr>
              <a:t> </a:t>
            </a:r>
            <a:r>
              <a:rPr lang="it-IT" dirty="0" err="1">
                <a:solidFill>
                  <a:prstClr val="white"/>
                </a:solidFill>
              </a:rPr>
              <a:t>similar</a:t>
            </a:r>
            <a:r>
              <a:rPr lang="it-IT" dirty="0">
                <a:solidFill>
                  <a:prstClr val="white"/>
                </a:solidFill>
              </a:rPr>
              <a:t> to </a:t>
            </a:r>
            <a:r>
              <a:rPr lang="en-GB" dirty="0">
                <a:solidFill>
                  <a:prstClr val="white"/>
                </a:solidFill>
              </a:rPr>
              <a:t>“</a:t>
            </a:r>
            <a:r>
              <a:rPr lang="it-IT" u="sng" dirty="0" err="1">
                <a:solidFill>
                  <a:prstClr val="white"/>
                </a:solidFill>
              </a:rPr>
              <a:t>may</a:t>
            </a:r>
            <a:r>
              <a:rPr lang="en-GB" dirty="0">
                <a:solidFill>
                  <a:prstClr val="white"/>
                </a:solidFill>
              </a:rPr>
              <a:t>” but additionally recommends to implement and use the </a:t>
            </a:r>
            <a:r>
              <a:rPr lang="it-IT" dirty="0" err="1">
                <a:solidFill>
                  <a:prstClr val="white"/>
                </a:solidFill>
              </a:rPr>
              <a:t>feature</a:t>
            </a:r>
            <a:r>
              <a:rPr lang="en-GB" dirty="0">
                <a:solidFill>
                  <a:prstClr val="white"/>
                </a:solidFill>
              </a:rPr>
              <a:t>.</a:t>
            </a:r>
            <a:endParaRPr lang="de-AT" dirty="0">
              <a:solidFill>
                <a:prstClr val="white"/>
              </a:solidFill>
              <a:latin typeface="Times New Roman" panose="02020603050405020304" pitchFamily="18" charset="0"/>
              <a:ea typeface="Times New Roman" panose="02020603050405020304" pitchFamily="18" charset="0"/>
            </a:endParaRPr>
          </a:p>
        </p:txBody>
      </p:sp>
      <p:sp>
        <p:nvSpPr>
          <p:cNvPr id="12" name="Rounded Rectangle 10"/>
          <p:cNvSpPr/>
          <p:nvPr/>
        </p:nvSpPr>
        <p:spPr>
          <a:xfrm>
            <a:off x="56147" y="3609485"/>
            <a:ext cx="3994484" cy="2883954"/>
          </a:xfrm>
          <a:prstGeom prst="roundRect">
            <a:avLst>
              <a:gd name="adj" fmla="val 117"/>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Recommendation</a:t>
            </a:r>
            <a:endParaRPr lang="de-AT" b="1" dirty="0">
              <a:solidFill>
                <a:prstClr val="white"/>
              </a:solidFill>
            </a:endParaRPr>
          </a:p>
          <a:p>
            <a:pPr lvl="0">
              <a:spcBef>
                <a:spcPts val="600"/>
              </a:spcBef>
              <a:tabLst>
                <a:tab pos="180340" algn="l"/>
              </a:tabLst>
            </a:pPr>
            <a:r>
              <a:rPr lang="en-GB" sz="1600" u="sng" dirty="0">
                <a:solidFill>
                  <a:prstClr val="white"/>
                </a:solidFill>
              </a:rPr>
              <a:t>1.) effect on standard:</a:t>
            </a:r>
            <a:r>
              <a:rPr lang="en-GB" sz="1600" dirty="0">
                <a:solidFill>
                  <a:prstClr val="white"/>
                </a:solidFill>
              </a:rPr>
              <a:t> </a:t>
            </a:r>
            <a:br>
              <a:rPr lang="en-GB" sz="1600" dirty="0">
                <a:solidFill>
                  <a:prstClr val="white"/>
                </a:solidFill>
              </a:rPr>
            </a:br>
            <a:r>
              <a:rPr lang="en-GB" sz="1400" dirty="0">
                <a:solidFill>
                  <a:prstClr val="white"/>
                </a:solidFill>
              </a:rPr>
              <a:t>The oneM2M standard needs to describe a solution that allows the presence and the absence of the feature. </a:t>
            </a:r>
            <a:endParaRPr lang="de-AT" sz="1400" dirty="0">
              <a:solidFill>
                <a:prstClr val="white"/>
              </a:solidFill>
            </a:endParaRPr>
          </a:p>
          <a:p>
            <a:pPr lvl="0">
              <a:spcBef>
                <a:spcPts val="600"/>
              </a:spcBef>
              <a:tabLst>
                <a:tab pos="180340" algn="l"/>
              </a:tabLst>
            </a:pPr>
            <a:r>
              <a:rPr lang="en-GB" sz="1600" u="sng" dirty="0">
                <a:solidFill>
                  <a:prstClr val="white"/>
                </a:solidFill>
              </a:rPr>
              <a:t>2.) effect on products:</a:t>
            </a:r>
            <a:br>
              <a:rPr lang="en-GB" sz="1600" dirty="0">
                <a:solidFill>
                  <a:prstClr val="white"/>
                </a:solidFill>
              </a:rPr>
            </a:br>
            <a:r>
              <a:rPr lang="en-GB" sz="1400" dirty="0">
                <a:solidFill>
                  <a:prstClr val="white"/>
                </a:solidFill>
              </a:rPr>
              <a:t>an implementation may or may not support it, however support is recommended</a:t>
            </a:r>
            <a:endParaRPr lang="de-AT" sz="1400" dirty="0">
              <a:solidFill>
                <a:prstClr val="white"/>
              </a:solidFill>
            </a:endParaRPr>
          </a:p>
          <a:p>
            <a:pPr lvl="0">
              <a:spcBef>
                <a:spcPts val="600"/>
              </a:spcBef>
              <a:tabLst>
                <a:tab pos="180340" algn="l"/>
              </a:tabLst>
            </a:pPr>
            <a:r>
              <a:rPr lang="en-GB" sz="1600" u="sng" dirty="0">
                <a:solidFill>
                  <a:prstClr val="white"/>
                </a:solidFill>
              </a:rPr>
              <a:t>3.) effect on deployments:</a:t>
            </a:r>
            <a:endParaRPr lang="de-AT" sz="1600" dirty="0">
              <a:solidFill>
                <a:prstClr val="white"/>
              </a:solidFill>
            </a:endParaRPr>
          </a:p>
          <a:p>
            <a:pPr lvl="0">
              <a:spcBef>
                <a:spcPts val="600"/>
              </a:spcBef>
              <a:tabLst>
                <a:tab pos="180340" algn="l"/>
              </a:tabLst>
            </a:pPr>
            <a:r>
              <a:rPr lang="en-GB" sz="1400" dirty="0">
                <a:solidFill>
                  <a:prstClr val="white"/>
                </a:solidFill>
              </a:rPr>
              <a:t>A deployment may or may not use it, however usage is recommended</a:t>
            </a:r>
            <a:endParaRPr lang="de-AT" sz="1400" dirty="0">
              <a:solidFill>
                <a:prstClr val="white"/>
              </a:solidFill>
              <a:latin typeface="Times New Roman" panose="02020603050405020304" pitchFamily="18" charset="0"/>
              <a:ea typeface="Times New Roman" panose="02020603050405020304" pitchFamily="18" charset="0"/>
            </a:endParaRPr>
          </a:p>
        </p:txBody>
      </p:sp>
      <p:sp>
        <p:nvSpPr>
          <p:cNvPr id="14" name="Rechteck 13"/>
          <p:cNvSpPr/>
          <p:nvPr/>
        </p:nvSpPr>
        <p:spPr>
          <a:xfrm>
            <a:off x="0" y="6456947"/>
            <a:ext cx="2741456" cy="246221"/>
          </a:xfrm>
          <a:prstGeom prst="rect">
            <a:avLst/>
          </a:prstGeom>
        </p:spPr>
        <p:txBody>
          <a:bodyPr wrap="none">
            <a:spAutoFit/>
          </a:bodyPr>
          <a:lstStyle/>
          <a:p>
            <a:r>
              <a:rPr lang="en-US" sz="1000" dirty="0"/>
              <a:t>Source: ADM-0003-oneM2M Drafting Rules V1.0 </a:t>
            </a:r>
          </a:p>
        </p:txBody>
      </p:sp>
    </p:spTree>
    <p:extLst>
      <p:ext uri="{BB962C8B-B14F-4D97-AF65-F5344CB8AC3E}">
        <p14:creationId xmlns:p14="http://schemas.microsoft.com/office/powerpoint/2010/main" val="383114699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latin typeface="Myriad Pro"/>
              </a:rPr>
              <a:t>Voting List</a:t>
            </a:r>
          </a:p>
        </p:txBody>
      </p:sp>
      <p:sp>
        <p:nvSpPr>
          <p:cNvPr id="3" name="Inhaltsplatzhalter 2"/>
          <p:cNvSpPr>
            <a:spLocks noGrp="1"/>
          </p:cNvSpPr>
          <p:nvPr>
            <p:ph idx="1"/>
          </p:nvPr>
        </p:nvSpPr>
        <p:spPr>
          <a:xfrm>
            <a:off x="334695" y="1499413"/>
            <a:ext cx="11610117" cy="4351338"/>
          </a:xfrm>
        </p:spPr>
        <p:txBody>
          <a:bodyPr>
            <a:normAutofit lnSpcReduction="10000"/>
          </a:bodyPr>
          <a:lstStyle/>
          <a:p>
            <a:r>
              <a:rPr lang="en-US" sz="2400" dirty="0">
                <a:latin typeface="Myriad Pro"/>
              </a:rPr>
              <a:t>The TP shall maintain a voting list for ordinary meetings: </a:t>
            </a:r>
          </a:p>
          <a:p>
            <a:pPr lvl="1"/>
            <a:r>
              <a:rPr lang="en-US" sz="2000" dirty="0">
                <a:latin typeface="Myriad Pro"/>
              </a:rPr>
              <a:t>a list of Members eligible to vote in TP. The voting list shall be published and made available to the members at least 7 days in advance of each meeting.</a:t>
            </a:r>
          </a:p>
          <a:p>
            <a:r>
              <a:rPr lang="en-US" sz="2400" dirty="0">
                <a:latin typeface="Myriad Pro"/>
              </a:rPr>
              <a:t>How does an organization get added to the voting list? </a:t>
            </a:r>
            <a:r>
              <a:rPr lang="en-US" sz="2400" dirty="0">
                <a:solidFill>
                  <a:schemeClr val="bg1">
                    <a:lumMod val="65000"/>
                  </a:schemeClr>
                </a:solidFill>
                <a:latin typeface="Myriad Pro"/>
              </a:rPr>
              <a:t>(Article 26)</a:t>
            </a:r>
          </a:p>
          <a:p>
            <a:pPr lvl="1"/>
            <a:r>
              <a:rPr lang="en-US" sz="2000" dirty="0">
                <a:latin typeface="Myriad Pro"/>
              </a:rPr>
              <a:t>A Member or Partners Type 2 shall be added to the voting list at the end of the second consecutive meeting at which that Member or Partners Type 2 is represented.</a:t>
            </a:r>
          </a:p>
          <a:p>
            <a:r>
              <a:rPr lang="en-US" sz="2400" dirty="0">
                <a:latin typeface="Myriad Pro"/>
              </a:rPr>
              <a:t>When is an organization removed from the voting list? </a:t>
            </a:r>
            <a:r>
              <a:rPr lang="en-US" sz="2400" dirty="0">
                <a:solidFill>
                  <a:schemeClr val="bg1">
                    <a:lumMod val="65000"/>
                  </a:schemeClr>
                </a:solidFill>
                <a:latin typeface="Myriad Pro"/>
              </a:rPr>
              <a:t>(Article 26)</a:t>
            </a:r>
          </a:p>
          <a:p>
            <a:pPr lvl="1"/>
            <a:r>
              <a:rPr lang="en-US" sz="2000" dirty="0">
                <a:latin typeface="Myriad Pro"/>
              </a:rPr>
              <a:t>A Member or Partners Type 2 shall be removed from the voting list if they are not represented at three consecutive meetings. The removal shall take place at the end of the third consecutive meeting at which that Member or Partner Type 2 has not been represented.</a:t>
            </a:r>
          </a:p>
          <a:p>
            <a:r>
              <a:rPr lang="en-US" sz="2400" dirty="0">
                <a:latin typeface="Myriad Pro"/>
              </a:rPr>
              <a:t>Role of the Secretariat </a:t>
            </a:r>
            <a:r>
              <a:rPr lang="en-US" sz="2400" dirty="0">
                <a:solidFill>
                  <a:schemeClr val="bg1">
                    <a:lumMod val="65000"/>
                  </a:schemeClr>
                </a:solidFill>
                <a:latin typeface="Myriad Pro"/>
              </a:rPr>
              <a:t>(Article 20)</a:t>
            </a:r>
          </a:p>
          <a:p>
            <a:pPr lvl="1"/>
            <a:r>
              <a:rPr lang="en-US" sz="2000" dirty="0">
                <a:latin typeface="Myriad Pro"/>
              </a:rPr>
              <a:t>The Secretariat shall be responsible for the voting process and shall ensure that confidentiality is maintained.</a:t>
            </a:r>
            <a:endParaRPr lang="en-US" sz="1800" dirty="0">
              <a:latin typeface="Myriad Pro"/>
            </a:endParaRPr>
          </a:p>
        </p:txBody>
      </p:sp>
      <p:sp>
        <p:nvSpPr>
          <p:cNvPr id="5" name="Textfeld 4"/>
          <p:cNvSpPr txBox="1"/>
          <p:nvPr/>
        </p:nvSpPr>
        <p:spPr>
          <a:xfrm>
            <a:off x="8666351" y="6215876"/>
            <a:ext cx="3005951" cy="276999"/>
          </a:xfrm>
          <a:prstGeom prst="rect">
            <a:avLst/>
          </a:prstGeom>
          <a:noFill/>
        </p:spPr>
        <p:txBody>
          <a:bodyPr wrap="none" rtlCol="0">
            <a:spAutoFit/>
          </a:bodyPr>
          <a:lstStyle/>
          <a:p>
            <a:r>
              <a:rPr lang="en-US" sz="1200" dirty="0">
                <a:latin typeface="Myriad Pro"/>
              </a:rPr>
              <a:t>Source: ADM-0005-Working Procedures V8.0</a:t>
            </a:r>
          </a:p>
        </p:txBody>
      </p:sp>
      <p:sp>
        <p:nvSpPr>
          <p:cNvPr id="6" name="Foliennummernplatzhalter 5"/>
          <p:cNvSpPr>
            <a:spLocks noGrp="1"/>
          </p:cNvSpPr>
          <p:nvPr>
            <p:ph type="sldNum" sz="quarter" idx="12"/>
          </p:nvPr>
        </p:nvSpPr>
        <p:spPr/>
        <p:txBody>
          <a:bodyPr/>
          <a:lstStyle/>
          <a:p>
            <a:fld id="{163F5A94-8458-4F17-AD3C-1A083E20221D}" type="slidenum">
              <a:rPr lang="en-US" smtClean="0"/>
              <a:t>24</a:t>
            </a:fld>
            <a:endParaRPr lang="en-US"/>
          </a:p>
        </p:txBody>
      </p:sp>
    </p:spTree>
    <p:extLst>
      <p:ext uri="{BB962C8B-B14F-4D97-AF65-F5344CB8AC3E}">
        <p14:creationId xmlns:p14="http://schemas.microsoft.com/office/powerpoint/2010/main" val="2613291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bwMode="auto">
          <a:xfrm>
            <a:off x="334697" y="1552263"/>
            <a:ext cx="11561556" cy="41695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en-US" altLang="en-US" sz="2400" dirty="0">
                <a:latin typeface="Myriad Pro"/>
              </a:rPr>
              <a:t>Only organizations on the voting list may cast a single vote</a:t>
            </a:r>
          </a:p>
          <a:p>
            <a:pPr lvl="1"/>
            <a:r>
              <a:rPr lang="en-US" altLang="en-US" sz="2000" dirty="0">
                <a:latin typeface="Myriad Pro"/>
              </a:rPr>
              <a:t>See latest voting list in </a:t>
            </a:r>
            <a:r>
              <a:rPr lang="en-US" altLang="en-US" sz="2000" dirty="0">
                <a:latin typeface="Myriad Pro"/>
                <a:hlinkClick r:id="rId2"/>
              </a:rPr>
              <a:t>TP-2018-0283 Voting List TP38</a:t>
            </a:r>
            <a:endParaRPr lang="en-US" altLang="en-US" sz="2000" dirty="0">
              <a:latin typeface="Myriad Pro"/>
            </a:endParaRPr>
          </a:p>
          <a:p>
            <a:pPr>
              <a:spcBef>
                <a:spcPts val="1200"/>
              </a:spcBef>
            </a:pPr>
            <a:r>
              <a:rPr lang="en-US" altLang="en-US" sz="2400" dirty="0">
                <a:latin typeface="Myriad Pro"/>
              </a:rPr>
              <a:t>One person per eligible organization may cast a vote</a:t>
            </a:r>
          </a:p>
          <a:p>
            <a:pPr lvl="1"/>
            <a:r>
              <a:rPr lang="en-US" altLang="en-US" sz="2000" dirty="0">
                <a:latin typeface="Myriad Pro"/>
              </a:rPr>
              <a:t>There is no concept of ‘official voting contact’</a:t>
            </a:r>
          </a:p>
          <a:p>
            <a:pPr lvl="1"/>
            <a:r>
              <a:rPr lang="en-US" altLang="en-US" sz="2000" dirty="0">
                <a:latin typeface="Myriad Pro"/>
              </a:rPr>
              <a:t>First come – first served</a:t>
            </a:r>
          </a:p>
          <a:p>
            <a:pPr>
              <a:spcBef>
                <a:spcPts val="1200"/>
              </a:spcBef>
            </a:pPr>
            <a:r>
              <a:rPr lang="en-US" altLang="en-US" sz="2400" dirty="0">
                <a:latin typeface="Myriad Pro"/>
              </a:rPr>
              <a:t>A person can only vote for the organization and partner that they have registered with</a:t>
            </a:r>
          </a:p>
          <a:p>
            <a:pPr lvl="1"/>
            <a:r>
              <a:rPr lang="en-US" altLang="en-US" sz="2000" dirty="0">
                <a:latin typeface="Myriad Pro"/>
              </a:rPr>
              <a:t>This can not be changed after signing in for the meeting</a:t>
            </a:r>
          </a:p>
          <a:p>
            <a:pPr>
              <a:spcBef>
                <a:spcPts val="1200"/>
              </a:spcBef>
            </a:pPr>
            <a:r>
              <a:rPr lang="en-US" altLang="en-US" sz="2400" dirty="0">
                <a:latin typeface="Myriad Pro"/>
              </a:rPr>
              <a:t>A ballot paper will only be given out when the meeting badge is shown</a:t>
            </a:r>
          </a:p>
        </p:txBody>
      </p:sp>
      <p:sp>
        <p:nvSpPr>
          <p:cNvPr id="6" name="Textfeld 5"/>
          <p:cNvSpPr txBox="1"/>
          <p:nvPr/>
        </p:nvSpPr>
        <p:spPr>
          <a:xfrm>
            <a:off x="9080742" y="6141343"/>
            <a:ext cx="2989473" cy="276999"/>
          </a:xfrm>
          <a:prstGeom prst="rect">
            <a:avLst/>
          </a:prstGeom>
          <a:noFill/>
        </p:spPr>
        <p:txBody>
          <a:bodyPr wrap="none" rtlCol="0">
            <a:spAutoFit/>
          </a:bodyPr>
          <a:lstStyle/>
          <a:p>
            <a:r>
              <a:rPr lang="en-US" sz="1200" dirty="0"/>
              <a:t>Source: ADM-0005-Working Procedures V8.0</a:t>
            </a:r>
          </a:p>
        </p:txBody>
      </p:sp>
      <p:sp>
        <p:nvSpPr>
          <p:cNvPr id="2" name="Foliennummernplatzhalter 1"/>
          <p:cNvSpPr>
            <a:spLocks noGrp="1"/>
          </p:cNvSpPr>
          <p:nvPr>
            <p:ph type="sldNum" sz="quarter" idx="12"/>
          </p:nvPr>
        </p:nvSpPr>
        <p:spPr/>
        <p:txBody>
          <a:bodyPr/>
          <a:lstStyle/>
          <a:p>
            <a:fld id="{163F5A94-8458-4F17-AD3C-1A083E20221D}" type="slidenum">
              <a:rPr lang="en-US" smtClean="0"/>
              <a:t>25</a:t>
            </a:fld>
            <a:endParaRPr lang="en-US"/>
          </a:p>
        </p:txBody>
      </p:sp>
      <p:sp>
        <p:nvSpPr>
          <p:cNvPr id="3" name="Titel 2"/>
          <p:cNvSpPr>
            <a:spLocks noGrp="1"/>
          </p:cNvSpPr>
          <p:nvPr>
            <p:ph type="title"/>
          </p:nvPr>
        </p:nvSpPr>
        <p:spPr/>
        <p:txBody>
          <a:bodyPr>
            <a:normAutofit/>
          </a:bodyPr>
          <a:lstStyle/>
          <a:p>
            <a:r>
              <a:rPr lang="en-US" dirty="0"/>
              <a:t>Who is eligible to vote?</a:t>
            </a:r>
          </a:p>
        </p:txBody>
      </p:sp>
    </p:spTree>
    <p:extLst>
      <p:ext uri="{BB962C8B-B14F-4D97-AF65-F5344CB8AC3E}">
        <p14:creationId xmlns:p14="http://schemas.microsoft.com/office/powerpoint/2010/main" val="3651285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bwMode="auto">
          <a:xfrm>
            <a:off x="470779" y="1524000"/>
            <a:ext cx="11470741"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defRPr/>
            </a:pPr>
            <a:r>
              <a:rPr lang="en-US" altLang="en-US" sz="2400" dirty="0">
                <a:latin typeface="Myriad Pro"/>
              </a:rPr>
              <a:t>Election Result </a:t>
            </a:r>
            <a:r>
              <a:rPr lang="en-US" altLang="en-US" sz="2400" dirty="0">
                <a:solidFill>
                  <a:schemeClr val="bg1">
                    <a:lumMod val="65000"/>
                  </a:schemeClr>
                </a:solidFill>
                <a:latin typeface="Myriad Pro"/>
              </a:rPr>
              <a:t>(Article 20)</a:t>
            </a:r>
          </a:p>
          <a:p>
            <a:pPr lvl="1">
              <a:defRPr/>
            </a:pPr>
            <a:r>
              <a:rPr lang="en-US" altLang="en-US" sz="2000" dirty="0">
                <a:latin typeface="Myriad Pro"/>
              </a:rPr>
              <a:t>If no candidate obtains 71% or more of the votes cast in the first ballot, a second ballot shall be held between the two candidates who have obtained the highest number of votes in the first ballot. </a:t>
            </a:r>
          </a:p>
          <a:p>
            <a:pPr lvl="1">
              <a:defRPr/>
            </a:pPr>
            <a:r>
              <a:rPr lang="en-US" altLang="en-US" sz="2000" dirty="0">
                <a:latin typeface="Myriad Pro"/>
              </a:rPr>
              <a:t>The candidate obtaining the higher number of votes in the second ballot is elected.</a:t>
            </a:r>
          </a:p>
          <a:p>
            <a:pPr lvl="1">
              <a:defRPr/>
            </a:pPr>
            <a:r>
              <a:rPr lang="en-US" altLang="en-US" sz="2000" dirty="0">
                <a:latin typeface="Myriad Pro"/>
              </a:rPr>
              <a:t>For multiple positions, the above process is applied sequentially for each position to be filled. </a:t>
            </a:r>
          </a:p>
          <a:p>
            <a:pPr>
              <a:spcBef>
                <a:spcPts val="1200"/>
              </a:spcBef>
              <a:defRPr/>
            </a:pPr>
            <a:r>
              <a:rPr lang="en-US" altLang="ja-JP" sz="2400" dirty="0">
                <a:latin typeface="Myriad Pro"/>
              </a:rPr>
              <a:t>Quorum </a:t>
            </a:r>
          </a:p>
          <a:p>
            <a:pPr lvl="1">
              <a:defRPr/>
            </a:pPr>
            <a:r>
              <a:rPr lang="en-US" altLang="ja-JP" sz="2000" dirty="0">
                <a:latin typeface="Myriad Pro"/>
              </a:rPr>
              <a:t>is established if the number of Members and Partners Type 2 present exceeds 50% of the number of Members and Partners Type 2 on the voting list. </a:t>
            </a:r>
          </a:p>
        </p:txBody>
      </p:sp>
      <p:sp>
        <p:nvSpPr>
          <p:cNvPr id="6" name="Textfeld 5"/>
          <p:cNvSpPr txBox="1"/>
          <p:nvPr/>
        </p:nvSpPr>
        <p:spPr>
          <a:xfrm>
            <a:off x="8663058" y="6109900"/>
            <a:ext cx="3005951" cy="276999"/>
          </a:xfrm>
          <a:prstGeom prst="rect">
            <a:avLst/>
          </a:prstGeom>
          <a:noFill/>
        </p:spPr>
        <p:txBody>
          <a:bodyPr wrap="none" rtlCol="0">
            <a:spAutoFit/>
          </a:bodyPr>
          <a:lstStyle/>
          <a:p>
            <a:r>
              <a:rPr lang="en-US" sz="1200" dirty="0">
                <a:latin typeface="Myriad Pro"/>
              </a:rPr>
              <a:t>Source: ADM-0005-Working Procedures V8.0</a:t>
            </a:r>
          </a:p>
        </p:txBody>
      </p:sp>
      <p:sp>
        <p:nvSpPr>
          <p:cNvPr id="2" name="Foliennummernplatzhalter 1"/>
          <p:cNvSpPr>
            <a:spLocks noGrp="1"/>
          </p:cNvSpPr>
          <p:nvPr>
            <p:ph type="sldNum" sz="quarter" idx="12"/>
          </p:nvPr>
        </p:nvSpPr>
        <p:spPr/>
        <p:txBody>
          <a:bodyPr/>
          <a:lstStyle/>
          <a:p>
            <a:fld id="{163F5A94-8458-4F17-AD3C-1A083E20221D}" type="slidenum">
              <a:rPr lang="en-US" smtClean="0"/>
              <a:t>26</a:t>
            </a:fld>
            <a:endParaRPr lang="en-US"/>
          </a:p>
        </p:txBody>
      </p:sp>
      <p:sp>
        <p:nvSpPr>
          <p:cNvPr id="3" name="Titel 2"/>
          <p:cNvSpPr>
            <a:spLocks noGrp="1"/>
          </p:cNvSpPr>
          <p:nvPr>
            <p:ph type="title"/>
          </p:nvPr>
        </p:nvSpPr>
        <p:spPr/>
        <p:txBody>
          <a:bodyPr/>
          <a:lstStyle/>
          <a:p>
            <a:r>
              <a:rPr lang="en-US" dirty="0"/>
              <a:t>How does it work?</a:t>
            </a:r>
          </a:p>
        </p:txBody>
      </p:sp>
    </p:spTree>
    <p:extLst>
      <p:ext uri="{BB962C8B-B14F-4D97-AF65-F5344CB8AC3E}">
        <p14:creationId xmlns:p14="http://schemas.microsoft.com/office/powerpoint/2010/main" val="3641869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Gerader Verbinder 30"/>
          <p:cNvCxnSpPr>
            <a:endCxn id="29" idx="2"/>
          </p:cNvCxnSpPr>
          <p:nvPr/>
        </p:nvCxnSpPr>
        <p:spPr>
          <a:xfrm flipH="1" flipV="1">
            <a:off x="5813260" y="3530171"/>
            <a:ext cx="1" cy="340347"/>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Gerader Verbinder 29"/>
          <p:cNvCxnSpPr/>
          <p:nvPr/>
        </p:nvCxnSpPr>
        <p:spPr>
          <a:xfrm flipV="1">
            <a:off x="1146466" y="3912226"/>
            <a:ext cx="256817" cy="7330"/>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z="4800" dirty="0">
                <a:latin typeface="Myriad Pro"/>
              </a:rPr>
              <a:t>oneM2M Releases</a:t>
            </a:r>
            <a:r>
              <a:rPr lang="en-US" sz="4800" dirty="0">
                <a:solidFill>
                  <a:schemeClr val="bg1"/>
                </a:solidFill>
              </a:rPr>
              <a:t>.</a:t>
            </a:r>
          </a:p>
        </p:txBody>
      </p:sp>
      <p:cxnSp>
        <p:nvCxnSpPr>
          <p:cNvPr id="6" name="Gerader Verbinder 5"/>
          <p:cNvCxnSpPr>
            <a:cxnSpLocks/>
            <a:stCxn id="33" idx="2"/>
          </p:cNvCxnSpPr>
          <p:nvPr/>
        </p:nvCxnSpPr>
        <p:spPr>
          <a:xfrm>
            <a:off x="1613711" y="3916219"/>
            <a:ext cx="9776875" cy="10754"/>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Ellipse 6"/>
          <p:cNvSpPr/>
          <p:nvPr/>
        </p:nvSpPr>
        <p:spPr bwMode="gray">
          <a:xfrm>
            <a:off x="1091122"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9" name="Ellipse 8"/>
          <p:cNvSpPr/>
          <p:nvPr/>
        </p:nvSpPr>
        <p:spPr bwMode="gray">
          <a:xfrm>
            <a:off x="3035406"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10" name="Ellipse 9"/>
          <p:cNvSpPr/>
          <p:nvPr/>
        </p:nvSpPr>
        <p:spPr bwMode="gray">
          <a:xfrm>
            <a:off x="4427369"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11" name="Ellipse 10"/>
          <p:cNvSpPr/>
          <p:nvPr/>
        </p:nvSpPr>
        <p:spPr bwMode="gray">
          <a:xfrm>
            <a:off x="5758983"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14" name="Textfeld 13"/>
          <p:cNvSpPr txBox="1"/>
          <p:nvPr/>
        </p:nvSpPr>
        <p:spPr>
          <a:xfrm rot="18585788">
            <a:off x="483752" y="4105145"/>
            <a:ext cx="988924" cy="575799"/>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defTabSz="400111" fontAlgn="base">
              <a:lnSpc>
                <a:spcPct val="104000"/>
              </a:lnSpc>
              <a:spcBef>
                <a:spcPts val="262"/>
              </a:spcBef>
              <a:spcAft>
                <a:spcPct val="0"/>
              </a:spcAft>
              <a:buClr>
                <a:schemeClr val="tx1"/>
              </a:buClr>
              <a:buSzPct val="70000"/>
            </a:pPr>
            <a:r>
              <a:rPr lang="en-US" sz="1600" dirty="0">
                <a:solidFill>
                  <a:schemeClr val="tx2"/>
                </a:solidFill>
                <a:latin typeface="+mj-lt"/>
                <a:ea typeface="Swagger" pitchFamily="2" charset="0"/>
              </a:rPr>
              <a:t>Founded July, 2012</a:t>
            </a:r>
          </a:p>
        </p:txBody>
      </p:sp>
      <p:sp>
        <p:nvSpPr>
          <p:cNvPr id="16" name="Textfeld 15"/>
          <p:cNvSpPr txBox="1"/>
          <p:nvPr/>
        </p:nvSpPr>
        <p:spPr>
          <a:xfrm rot="18585788">
            <a:off x="2081232" y="4321739"/>
            <a:ext cx="1180490"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defTabSz="400111" fontAlgn="base">
              <a:lnSpc>
                <a:spcPct val="104000"/>
              </a:lnSpc>
              <a:spcBef>
                <a:spcPts val="262"/>
              </a:spcBef>
              <a:spcAft>
                <a:spcPct val="0"/>
              </a:spcAft>
              <a:buClr>
                <a:schemeClr val="tx1"/>
              </a:buClr>
              <a:buSzPct val="70000"/>
            </a:pPr>
            <a:r>
              <a:rPr lang="en-US" sz="1600" dirty="0">
                <a:solidFill>
                  <a:srgbClr val="00B050"/>
                </a:solidFill>
                <a:latin typeface="+mj-lt"/>
                <a:ea typeface="Swagger" pitchFamily="2" charset="0"/>
              </a:rPr>
              <a:t>Jan 30, 2015</a:t>
            </a:r>
          </a:p>
        </p:txBody>
      </p:sp>
      <p:sp>
        <p:nvSpPr>
          <p:cNvPr id="17" name="Textfeld 16"/>
          <p:cNvSpPr txBox="1"/>
          <p:nvPr/>
        </p:nvSpPr>
        <p:spPr>
          <a:xfrm rot="18585788">
            <a:off x="3415106" y="4337653"/>
            <a:ext cx="1277678"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defTabSz="400111" fontAlgn="base">
              <a:lnSpc>
                <a:spcPct val="104000"/>
              </a:lnSpc>
              <a:spcBef>
                <a:spcPts val="262"/>
              </a:spcBef>
              <a:spcAft>
                <a:spcPct val="0"/>
              </a:spcAft>
              <a:buClr>
                <a:schemeClr val="tx1"/>
              </a:buClr>
              <a:buSzPct val="70000"/>
            </a:pPr>
            <a:r>
              <a:rPr lang="en-US" sz="1600" dirty="0">
                <a:solidFill>
                  <a:srgbClr val="00B050"/>
                </a:solidFill>
                <a:latin typeface="+mj-lt"/>
                <a:ea typeface="Swagger" pitchFamily="2" charset="0"/>
              </a:rPr>
              <a:t>Aug 30, 2016</a:t>
            </a:r>
          </a:p>
        </p:txBody>
      </p:sp>
      <p:sp>
        <p:nvSpPr>
          <p:cNvPr id="18" name="Textfeld 17"/>
          <p:cNvSpPr txBox="1"/>
          <p:nvPr/>
        </p:nvSpPr>
        <p:spPr>
          <a:xfrm rot="18503186">
            <a:off x="4881248" y="4547097"/>
            <a:ext cx="1759253"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algn="r" defTabSz="400111">
              <a:lnSpc>
                <a:spcPct val="104000"/>
              </a:lnSpc>
              <a:spcBef>
                <a:spcPts val="262"/>
              </a:spcBef>
              <a:buClr>
                <a:schemeClr val="tx1"/>
              </a:buClr>
              <a:buSzPct val="70000"/>
            </a:pPr>
            <a:r>
              <a:rPr lang="en-US" sz="1600" dirty="0">
                <a:solidFill>
                  <a:srgbClr val="00B050"/>
                </a:solidFill>
                <a:latin typeface="+mj-lt"/>
                <a:ea typeface="Swagger" pitchFamily="2" charset="0"/>
              </a:rPr>
              <a:t>Dec 3, 2018</a:t>
            </a:r>
          </a:p>
        </p:txBody>
      </p:sp>
      <p:sp>
        <p:nvSpPr>
          <p:cNvPr id="21" name="Textfeld 20"/>
          <p:cNvSpPr txBox="1"/>
          <p:nvPr/>
        </p:nvSpPr>
        <p:spPr>
          <a:xfrm>
            <a:off x="2550292" y="2963716"/>
            <a:ext cx="1080000" cy="550151"/>
          </a:xfrm>
          <a:prstGeom prst="rect">
            <a:avLst/>
          </a:prstGeom>
          <a:noFill/>
          <a:ln w="19050">
            <a:solidFill>
              <a:schemeClr val="tx2"/>
            </a:solidFill>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1</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22" name="Textfeld 21"/>
          <p:cNvSpPr txBox="1"/>
          <p:nvPr/>
        </p:nvSpPr>
        <p:spPr>
          <a:xfrm>
            <a:off x="3940060" y="2302379"/>
            <a:ext cx="1080000" cy="550151"/>
          </a:xfrm>
          <a:prstGeom prst="rect">
            <a:avLst/>
          </a:prstGeom>
          <a:noFill/>
          <a:ln w="19050">
            <a:solidFill>
              <a:schemeClr val="tx2"/>
            </a:solidFill>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2</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23" name="Textfeld 22"/>
          <p:cNvSpPr txBox="1"/>
          <p:nvPr/>
        </p:nvSpPr>
        <p:spPr>
          <a:xfrm>
            <a:off x="5812476" y="2302379"/>
            <a:ext cx="1080000" cy="550151"/>
          </a:xfrm>
          <a:prstGeom prst="rect">
            <a:avLst/>
          </a:prstGeom>
          <a:noFill/>
          <a:ln w="19050">
            <a:solidFill>
              <a:schemeClr val="tx2"/>
            </a:solidFill>
            <a:prstDash val="solid"/>
            <a:miter lim="800000"/>
            <a:headEnd/>
            <a:tailEnd/>
          </a:ln>
        </p:spPr>
        <p:txBody>
          <a:bodyPr vert="horz" wrap="square" lIns="62993" tIns="31496" rIns="62993" bIns="31496" numCol="1" rtlCol="0" anchor="t" anchorCtr="0" compatLnSpc="1">
            <a:prstTxWarp prst="textNoShape">
              <a:avLst/>
            </a:prstTxWarp>
            <a:spAutoFit/>
          </a:bodyPr>
          <a:lstStyle/>
          <a:p>
            <a:pPr algn="ctr" defTabSz="457322" fontAlgn="base">
              <a:lnSpc>
                <a:spcPct val="104000"/>
              </a:lnSpc>
              <a:spcBef>
                <a:spcPts val="300"/>
              </a:spcBef>
              <a:spcAft>
                <a:spcPct val="0"/>
              </a:spcAft>
              <a:buClr>
                <a:schemeClr val="tx1"/>
              </a:buClr>
              <a:buSzPct val="70000"/>
            </a:pPr>
            <a:r>
              <a:rPr lang="en-US" sz="1400" dirty="0">
                <a:solidFill>
                  <a:srgbClr val="C00000"/>
                </a:solidFill>
                <a:ea typeface="Swagger" pitchFamily="2" charset="0"/>
              </a:rPr>
              <a:t>Release 3</a:t>
            </a:r>
          </a:p>
          <a:p>
            <a:pPr algn="ctr" defTabSz="457322" fontAlgn="base">
              <a:lnSpc>
                <a:spcPct val="104000"/>
              </a:lnSpc>
              <a:spcBef>
                <a:spcPts val="300"/>
              </a:spcBef>
              <a:spcAft>
                <a:spcPct val="0"/>
              </a:spcAft>
              <a:buClr>
                <a:schemeClr val="tx1"/>
              </a:buClr>
              <a:buSzPct val="70000"/>
            </a:pPr>
            <a:r>
              <a:rPr lang="en-US" sz="1400" dirty="0">
                <a:solidFill>
                  <a:srgbClr val="C00000"/>
                </a:solidFill>
                <a:ea typeface="Swagger" pitchFamily="2" charset="0"/>
              </a:rPr>
              <a:t>Ratification</a:t>
            </a:r>
          </a:p>
        </p:txBody>
      </p:sp>
      <p:cxnSp>
        <p:nvCxnSpPr>
          <p:cNvPr id="24" name="Gerader Verbinder 23"/>
          <p:cNvCxnSpPr>
            <a:stCxn id="7" idx="0"/>
          </p:cNvCxnSpPr>
          <p:nvPr/>
        </p:nvCxnSpPr>
        <p:spPr>
          <a:xfrm flipV="1">
            <a:off x="1145399" y="3503107"/>
            <a:ext cx="0" cy="367411"/>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Gerader Verbinder 25"/>
          <p:cNvCxnSpPr>
            <a:stCxn id="9" idx="0"/>
            <a:endCxn id="21" idx="2"/>
          </p:cNvCxnSpPr>
          <p:nvPr/>
        </p:nvCxnSpPr>
        <p:spPr>
          <a:xfrm flipV="1">
            <a:off x="3089684" y="3513867"/>
            <a:ext cx="609" cy="356651"/>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Gerader Verbinder 26"/>
          <p:cNvCxnSpPr>
            <a:stCxn id="10" idx="0"/>
            <a:endCxn id="22" idx="2"/>
          </p:cNvCxnSpPr>
          <p:nvPr/>
        </p:nvCxnSpPr>
        <p:spPr>
          <a:xfrm flipH="1" flipV="1">
            <a:off x="4480060" y="2852529"/>
            <a:ext cx="1586" cy="1017988"/>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Gerader Verbinder 27"/>
          <p:cNvCxnSpPr>
            <a:stCxn id="25" idx="0"/>
            <a:endCxn id="23" idx="2"/>
          </p:cNvCxnSpPr>
          <p:nvPr/>
        </p:nvCxnSpPr>
        <p:spPr>
          <a:xfrm flipV="1">
            <a:off x="6334972" y="2852530"/>
            <a:ext cx="17504" cy="1021923"/>
          </a:xfrm>
          <a:prstGeom prst="line">
            <a:avLst/>
          </a:prstGeom>
          <a:ln w="19050">
            <a:solidFill>
              <a:schemeClr val="tx2"/>
            </a:solidFill>
            <a:prstDash val="solid"/>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4" name="Flussdiagramm: Lochstreifen 43"/>
          <p:cNvSpPr/>
          <p:nvPr/>
        </p:nvSpPr>
        <p:spPr>
          <a:xfrm>
            <a:off x="1136163" y="3140578"/>
            <a:ext cx="362042" cy="390236"/>
          </a:xfrm>
          <a:prstGeom prst="flowChartPunchedTap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Ellipse 24"/>
          <p:cNvSpPr/>
          <p:nvPr/>
        </p:nvSpPr>
        <p:spPr bwMode="gray">
          <a:xfrm>
            <a:off x="6280694" y="3874453"/>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47" name="Gleichschenkliges Dreieck 46"/>
          <p:cNvSpPr/>
          <p:nvPr/>
        </p:nvSpPr>
        <p:spPr>
          <a:xfrm flipV="1">
            <a:off x="8046464" y="3573787"/>
            <a:ext cx="208092" cy="347612"/>
          </a:xfrm>
          <a:prstGeom prst="triangle">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feld 28"/>
          <p:cNvSpPr txBox="1"/>
          <p:nvPr/>
        </p:nvSpPr>
        <p:spPr>
          <a:xfrm>
            <a:off x="5273259" y="2980020"/>
            <a:ext cx="1080000" cy="550151"/>
          </a:xfrm>
          <a:prstGeom prst="rect">
            <a:avLst/>
          </a:prstGeom>
          <a:solidFill>
            <a:schemeClr val="bg1"/>
          </a:solidFill>
          <a:ln w="19050">
            <a:solidFill>
              <a:schemeClr val="tx2"/>
            </a:solidFill>
            <a:prstDash val="solid"/>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2A</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33" name="Freihandform 32"/>
          <p:cNvSpPr/>
          <p:nvPr/>
        </p:nvSpPr>
        <p:spPr>
          <a:xfrm flipH="1">
            <a:off x="1474631" y="3842804"/>
            <a:ext cx="139684" cy="119439"/>
          </a:xfrm>
          <a:custGeom>
            <a:avLst/>
            <a:gdLst>
              <a:gd name="connsiteX0" fmla="*/ 23321 w 62196"/>
              <a:gd name="connsiteY0" fmla="*/ 0 h 337531"/>
              <a:gd name="connsiteX1" fmla="*/ 61741 w 62196"/>
              <a:gd name="connsiteY1" fmla="*/ 122944 h 337531"/>
              <a:gd name="connsiteX2" fmla="*/ 269 w 62196"/>
              <a:gd name="connsiteY2" fmla="*/ 207469 h 337531"/>
              <a:gd name="connsiteX3" fmla="*/ 38689 w 62196"/>
              <a:gd name="connsiteY3" fmla="*/ 330413 h 337531"/>
              <a:gd name="connsiteX4" fmla="*/ 23321 w 62196"/>
              <a:gd name="connsiteY4" fmla="*/ 322729 h 337531"/>
              <a:gd name="connsiteX5" fmla="*/ 31005 w 62196"/>
              <a:gd name="connsiteY5" fmla="*/ 322729 h 33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96" h="337531">
                <a:moveTo>
                  <a:pt x="23321" y="0"/>
                </a:moveTo>
                <a:cubicBezTo>
                  <a:pt x="44452" y="44183"/>
                  <a:pt x="65583" y="88366"/>
                  <a:pt x="61741" y="122944"/>
                </a:cubicBezTo>
                <a:cubicBezTo>
                  <a:pt x="57899" y="157522"/>
                  <a:pt x="4111" y="172891"/>
                  <a:pt x="269" y="207469"/>
                </a:cubicBezTo>
                <a:cubicBezTo>
                  <a:pt x="-3573" y="242047"/>
                  <a:pt x="34847" y="311203"/>
                  <a:pt x="38689" y="330413"/>
                </a:cubicBezTo>
                <a:cubicBezTo>
                  <a:pt x="42531" y="349623"/>
                  <a:pt x="24602" y="324010"/>
                  <a:pt x="23321" y="322729"/>
                </a:cubicBezTo>
                <a:cubicBezTo>
                  <a:pt x="22040" y="321448"/>
                  <a:pt x="26522" y="322088"/>
                  <a:pt x="31005" y="322729"/>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ihandform 33"/>
          <p:cNvSpPr/>
          <p:nvPr/>
        </p:nvSpPr>
        <p:spPr>
          <a:xfrm flipH="1">
            <a:off x="1387229" y="3850669"/>
            <a:ext cx="139684" cy="119439"/>
          </a:xfrm>
          <a:custGeom>
            <a:avLst/>
            <a:gdLst>
              <a:gd name="connsiteX0" fmla="*/ 23321 w 62196"/>
              <a:gd name="connsiteY0" fmla="*/ 0 h 337531"/>
              <a:gd name="connsiteX1" fmla="*/ 61741 w 62196"/>
              <a:gd name="connsiteY1" fmla="*/ 122944 h 337531"/>
              <a:gd name="connsiteX2" fmla="*/ 269 w 62196"/>
              <a:gd name="connsiteY2" fmla="*/ 207469 h 337531"/>
              <a:gd name="connsiteX3" fmla="*/ 38689 w 62196"/>
              <a:gd name="connsiteY3" fmla="*/ 330413 h 337531"/>
              <a:gd name="connsiteX4" fmla="*/ 23321 w 62196"/>
              <a:gd name="connsiteY4" fmla="*/ 322729 h 337531"/>
              <a:gd name="connsiteX5" fmla="*/ 31005 w 62196"/>
              <a:gd name="connsiteY5" fmla="*/ 322729 h 33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96" h="337531">
                <a:moveTo>
                  <a:pt x="23321" y="0"/>
                </a:moveTo>
                <a:cubicBezTo>
                  <a:pt x="44452" y="44183"/>
                  <a:pt x="65583" y="88366"/>
                  <a:pt x="61741" y="122944"/>
                </a:cubicBezTo>
                <a:cubicBezTo>
                  <a:pt x="57899" y="157522"/>
                  <a:pt x="4111" y="172891"/>
                  <a:pt x="269" y="207469"/>
                </a:cubicBezTo>
                <a:cubicBezTo>
                  <a:pt x="-3573" y="242047"/>
                  <a:pt x="34847" y="311203"/>
                  <a:pt x="38689" y="330413"/>
                </a:cubicBezTo>
                <a:cubicBezTo>
                  <a:pt x="42531" y="349623"/>
                  <a:pt x="24602" y="324010"/>
                  <a:pt x="23321" y="322729"/>
                </a:cubicBezTo>
                <a:cubicBezTo>
                  <a:pt x="22040" y="321448"/>
                  <a:pt x="26522" y="322088"/>
                  <a:pt x="31005" y="322729"/>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feld 36"/>
          <p:cNvSpPr txBox="1"/>
          <p:nvPr/>
        </p:nvSpPr>
        <p:spPr>
          <a:xfrm rot="18585788">
            <a:off x="4540667" y="4424742"/>
            <a:ext cx="1444984"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algn="r" defTabSz="400111" fontAlgn="base">
              <a:lnSpc>
                <a:spcPct val="104000"/>
              </a:lnSpc>
              <a:spcBef>
                <a:spcPts val="262"/>
              </a:spcBef>
              <a:spcAft>
                <a:spcPct val="0"/>
              </a:spcAft>
              <a:buClr>
                <a:schemeClr val="tx1"/>
              </a:buClr>
              <a:buSzPct val="70000"/>
            </a:pPr>
            <a:r>
              <a:rPr lang="en-US" sz="1600" dirty="0">
                <a:solidFill>
                  <a:srgbClr val="00B050"/>
                </a:solidFill>
                <a:latin typeface="+mj-lt"/>
                <a:ea typeface="Swagger" pitchFamily="2" charset="0"/>
              </a:rPr>
              <a:t>Mar 12. 2018</a:t>
            </a:r>
          </a:p>
        </p:txBody>
      </p:sp>
      <p:sp>
        <p:nvSpPr>
          <p:cNvPr id="3" name="Foliennummernplatzhalter 2"/>
          <p:cNvSpPr>
            <a:spLocks noGrp="1"/>
          </p:cNvSpPr>
          <p:nvPr>
            <p:ph type="sldNum" sz="quarter" idx="12"/>
          </p:nvPr>
        </p:nvSpPr>
        <p:spPr/>
        <p:txBody>
          <a:bodyPr/>
          <a:lstStyle/>
          <a:p>
            <a:fld id="{163F5A94-8458-4F17-AD3C-1A083E20221D}" type="slidenum">
              <a:rPr lang="en-US" smtClean="0"/>
              <a:t>27</a:t>
            </a:fld>
            <a:endParaRPr lang="en-US"/>
          </a:p>
        </p:txBody>
      </p:sp>
      <p:cxnSp>
        <p:nvCxnSpPr>
          <p:cNvPr id="32" name="Gerader Verbinder 31"/>
          <p:cNvCxnSpPr>
            <a:endCxn id="36" idx="2"/>
          </p:cNvCxnSpPr>
          <p:nvPr/>
        </p:nvCxnSpPr>
        <p:spPr>
          <a:xfrm flipH="1" flipV="1">
            <a:off x="7974765" y="3530171"/>
            <a:ext cx="1" cy="340347"/>
          </a:xfrm>
          <a:prstGeom prst="line">
            <a:avLst/>
          </a:prstGeom>
          <a:ln w="19050">
            <a:solidFill>
              <a:schemeClr val="tx2"/>
            </a:solidFill>
            <a:prstDash val="solid"/>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 name="Ellipse 34"/>
          <p:cNvSpPr/>
          <p:nvPr/>
        </p:nvSpPr>
        <p:spPr bwMode="gray">
          <a:xfrm>
            <a:off x="7920488"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36" name="Textfeld 35"/>
          <p:cNvSpPr txBox="1"/>
          <p:nvPr/>
        </p:nvSpPr>
        <p:spPr>
          <a:xfrm>
            <a:off x="7434764" y="2980020"/>
            <a:ext cx="1080000" cy="550151"/>
          </a:xfrm>
          <a:prstGeom prst="rect">
            <a:avLst/>
          </a:prstGeom>
          <a:solidFill>
            <a:schemeClr val="bg1"/>
          </a:solidFill>
          <a:ln w="19050">
            <a:solidFill>
              <a:schemeClr val="tx2"/>
            </a:solidFill>
            <a:prstDash val="solid"/>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4</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38" name="Textfeld 37"/>
          <p:cNvSpPr txBox="1"/>
          <p:nvPr/>
        </p:nvSpPr>
        <p:spPr>
          <a:xfrm rot="18503186">
            <a:off x="6884836" y="4328754"/>
            <a:ext cx="1288068"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algn="r" defTabSz="400111">
              <a:lnSpc>
                <a:spcPct val="104000"/>
              </a:lnSpc>
              <a:spcBef>
                <a:spcPts val="262"/>
              </a:spcBef>
              <a:buClr>
                <a:schemeClr val="tx1"/>
              </a:buClr>
              <a:buSzPct val="70000"/>
            </a:pPr>
            <a:r>
              <a:rPr lang="en-US" sz="1600" dirty="0">
                <a:solidFill>
                  <a:srgbClr val="00B050"/>
                </a:solidFill>
                <a:latin typeface="+mj-lt"/>
                <a:ea typeface="Swagger" pitchFamily="2" charset="0"/>
              </a:rPr>
              <a:t>Q4, 2022</a:t>
            </a:r>
          </a:p>
        </p:txBody>
      </p:sp>
      <p:cxnSp>
        <p:nvCxnSpPr>
          <p:cNvPr id="39" name="Gerader Verbinder 38">
            <a:extLst>
              <a:ext uri="{FF2B5EF4-FFF2-40B4-BE49-F238E27FC236}">
                <a16:creationId xmlns:a16="http://schemas.microsoft.com/office/drawing/2014/main" id="{7D068A62-6940-4E67-BE1E-7F943A1B4334}"/>
              </a:ext>
            </a:extLst>
          </p:cNvPr>
          <p:cNvCxnSpPr>
            <a:cxnSpLocks/>
            <a:endCxn id="41" idx="2"/>
          </p:cNvCxnSpPr>
          <p:nvPr/>
        </p:nvCxnSpPr>
        <p:spPr>
          <a:xfrm flipH="1" flipV="1">
            <a:off x="9557021" y="2855035"/>
            <a:ext cx="15898" cy="1033558"/>
          </a:xfrm>
          <a:prstGeom prst="line">
            <a:avLst/>
          </a:prstGeom>
          <a:ln w="19050">
            <a:solidFill>
              <a:schemeClr val="tx2"/>
            </a:solidFill>
            <a:prstDash val="dash"/>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0" name="Ellipse 39">
            <a:extLst>
              <a:ext uri="{FF2B5EF4-FFF2-40B4-BE49-F238E27FC236}">
                <a16:creationId xmlns:a16="http://schemas.microsoft.com/office/drawing/2014/main" id="{86AA86EB-F7DE-4C5D-B126-B73050D183FE}"/>
              </a:ext>
            </a:extLst>
          </p:cNvPr>
          <p:cNvSpPr/>
          <p:nvPr/>
        </p:nvSpPr>
        <p:spPr bwMode="gray">
          <a:xfrm>
            <a:off x="9517606" y="3872695"/>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41" name="Textfeld 40">
            <a:extLst>
              <a:ext uri="{FF2B5EF4-FFF2-40B4-BE49-F238E27FC236}">
                <a16:creationId xmlns:a16="http://schemas.microsoft.com/office/drawing/2014/main" id="{8952327C-ED66-4151-858A-51E669803B8D}"/>
              </a:ext>
            </a:extLst>
          </p:cNvPr>
          <p:cNvSpPr txBox="1"/>
          <p:nvPr/>
        </p:nvSpPr>
        <p:spPr>
          <a:xfrm>
            <a:off x="9017021" y="2304884"/>
            <a:ext cx="1080000" cy="550151"/>
          </a:xfrm>
          <a:prstGeom prst="rect">
            <a:avLst/>
          </a:prstGeom>
          <a:solidFill>
            <a:schemeClr val="bg1"/>
          </a:solidFill>
          <a:ln w="19050">
            <a:solidFill>
              <a:schemeClr val="tx2"/>
            </a:solidFill>
            <a:prstDash val="dash"/>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5</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42" name="Textfeld 41">
            <a:extLst>
              <a:ext uri="{FF2B5EF4-FFF2-40B4-BE49-F238E27FC236}">
                <a16:creationId xmlns:a16="http://schemas.microsoft.com/office/drawing/2014/main" id="{604D3905-C16D-44F6-9FCF-601A29E67BA2}"/>
              </a:ext>
            </a:extLst>
          </p:cNvPr>
          <p:cNvSpPr txBox="1"/>
          <p:nvPr/>
        </p:nvSpPr>
        <p:spPr>
          <a:xfrm rot="18503186">
            <a:off x="8481954" y="4330931"/>
            <a:ext cx="1288068"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algn="r" defTabSz="400111">
              <a:lnSpc>
                <a:spcPct val="104000"/>
              </a:lnSpc>
              <a:spcBef>
                <a:spcPts val="262"/>
              </a:spcBef>
              <a:buClr>
                <a:schemeClr val="tx1"/>
              </a:buClr>
              <a:buSzPct val="70000"/>
            </a:pPr>
            <a:r>
              <a:rPr lang="en-US" sz="1600" dirty="0">
                <a:solidFill>
                  <a:schemeClr val="tx2"/>
                </a:solidFill>
                <a:latin typeface="+mj-lt"/>
                <a:ea typeface="Swagger" pitchFamily="2" charset="0"/>
              </a:rPr>
              <a:t>Q2, 2024</a:t>
            </a:r>
          </a:p>
        </p:txBody>
      </p:sp>
    </p:spTree>
    <p:extLst>
      <p:ext uri="{BB962C8B-B14F-4D97-AF65-F5344CB8AC3E}">
        <p14:creationId xmlns:p14="http://schemas.microsoft.com/office/powerpoint/2010/main" val="3113866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 name="Gruppieren 175">
            <a:extLst>
              <a:ext uri="{FF2B5EF4-FFF2-40B4-BE49-F238E27FC236}">
                <a16:creationId xmlns:a16="http://schemas.microsoft.com/office/drawing/2014/main" id="{E372CAED-CCAC-40FF-BEB7-825932A679A1}"/>
              </a:ext>
            </a:extLst>
          </p:cNvPr>
          <p:cNvGrpSpPr/>
          <p:nvPr/>
        </p:nvGrpSpPr>
        <p:grpSpPr>
          <a:xfrm>
            <a:off x="7583174" y="3004044"/>
            <a:ext cx="190005" cy="510639"/>
            <a:chOff x="9621587" y="3003584"/>
            <a:chExt cx="190005" cy="510639"/>
          </a:xfrm>
        </p:grpSpPr>
        <p:sp>
          <p:nvSpPr>
            <p:cNvPr id="177" name="Ellipse 176">
              <a:extLst>
                <a:ext uri="{FF2B5EF4-FFF2-40B4-BE49-F238E27FC236}">
                  <a16:creationId xmlns:a16="http://schemas.microsoft.com/office/drawing/2014/main" id="{75253EDE-3A20-4CD6-A9A2-A2DCD3B0DFA2}"/>
                </a:ext>
              </a:extLst>
            </p:cNvPr>
            <p:cNvSpPr/>
            <p:nvPr/>
          </p:nvSpPr>
          <p:spPr>
            <a:xfrm>
              <a:off x="9621587" y="3003584"/>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8" name="Gerader Verbinder 177">
              <a:extLst>
                <a:ext uri="{FF2B5EF4-FFF2-40B4-BE49-F238E27FC236}">
                  <a16:creationId xmlns:a16="http://schemas.microsoft.com/office/drawing/2014/main" id="{AB17B11D-E043-4745-AC11-2EDD46274923}"/>
                </a:ext>
              </a:extLst>
            </p:cNvPr>
            <p:cNvCxnSpPr>
              <a:stCxn id="177" idx="4"/>
            </p:cNvCxnSpPr>
            <p:nvPr/>
          </p:nvCxnSpPr>
          <p:spPr>
            <a:xfrm flipH="1">
              <a:off x="9716589" y="3193589"/>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134" name="Gruppieren 133"/>
          <p:cNvGrpSpPr/>
          <p:nvPr/>
        </p:nvGrpSpPr>
        <p:grpSpPr>
          <a:xfrm>
            <a:off x="4691288" y="2018503"/>
            <a:ext cx="190005" cy="1495720"/>
            <a:chOff x="4673511" y="1992934"/>
            <a:chExt cx="190005" cy="1495720"/>
          </a:xfrm>
        </p:grpSpPr>
        <p:sp>
          <p:nvSpPr>
            <p:cNvPr id="135" name="Ellipse 134"/>
            <p:cNvSpPr/>
            <p:nvPr/>
          </p:nvSpPr>
          <p:spPr>
            <a:xfrm>
              <a:off x="4673511" y="1992934"/>
              <a:ext cx="190005" cy="190005"/>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6" name="Gerader Verbinder 135"/>
            <p:cNvCxnSpPr>
              <a:stCxn id="135" idx="4"/>
            </p:cNvCxnSpPr>
            <p:nvPr/>
          </p:nvCxnSpPr>
          <p:spPr>
            <a:xfrm>
              <a:off x="4768514" y="2182939"/>
              <a:ext cx="5025" cy="13057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96" name="Gruppieren 95"/>
          <p:cNvGrpSpPr/>
          <p:nvPr/>
        </p:nvGrpSpPr>
        <p:grpSpPr>
          <a:xfrm>
            <a:off x="4893213" y="2499728"/>
            <a:ext cx="190005" cy="1009367"/>
            <a:chOff x="221735" y="2499728"/>
            <a:chExt cx="190005" cy="1009367"/>
          </a:xfrm>
        </p:grpSpPr>
        <p:sp>
          <p:nvSpPr>
            <p:cNvPr id="97" name="Ellipse 96"/>
            <p:cNvSpPr/>
            <p:nvPr/>
          </p:nvSpPr>
          <p:spPr>
            <a:xfrm>
              <a:off x="221735" y="2499728"/>
              <a:ext cx="190005" cy="19000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Gerader Verbinder 97"/>
            <p:cNvCxnSpPr/>
            <p:nvPr/>
          </p:nvCxnSpPr>
          <p:spPr>
            <a:xfrm>
              <a:off x="307959" y="2689733"/>
              <a:ext cx="8779" cy="81936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345A63F-8E83-4105-ACAD-639E21BC44D0}"/>
              </a:ext>
            </a:extLst>
          </p:cNvPr>
          <p:cNvSpPr>
            <a:spLocks noGrp="1"/>
          </p:cNvSpPr>
          <p:nvPr>
            <p:ph type="title"/>
          </p:nvPr>
        </p:nvSpPr>
        <p:spPr>
          <a:xfrm>
            <a:off x="283779" y="0"/>
            <a:ext cx="7901215" cy="1173570"/>
          </a:xfrm>
        </p:spPr>
        <p:txBody>
          <a:bodyPr>
            <a:normAutofit/>
          </a:bodyPr>
          <a:lstStyle/>
          <a:p>
            <a:r>
              <a:rPr lang="en-US" sz="4000" dirty="0">
                <a:latin typeface="Myriad Pro" panose="020B0503030403020204" pitchFamily="34" charset="0"/>
              </a:rPr>
              <a:t>oneM2M Key-events Timeline</a:t>
            </a:r>
          </a:p>
        </p:txBody>
      </p:sp>
      <p:sp>
        <p:nvSpPr>
          <p:cNvPr id="4" name="Slide Number Placeholder 3">
            <a:extLst>
              <a:ext uri="{FF2B5EF4-FFF2-40B4-BE49-F238E27FC236}">
                <a16:creationId xmlns:a16="http://schemas.microsoft.com/office/drawing/2014/main" id="{75D9263F-DD1E-417C-A41F-D65B432474E2}"/>
              </a:ext>
            </a:extLst>
          </p:cNvPr>
          <p:cNvSpPr>
            <a:spLocks noGrp="1"/>
          </p:cNvSpPr>
          <p:nvPr>
            <p:ph type="sldNum" sz="quarter" idx="12"/>
          </p:nvPr>
        </p:nvSpPr>
        <p:spPr/>
        <p:txBody>
          <a:bodyPr/>
          <a:lstStyle/>
          <a:p>
            <a:fld id="{163F5A94-8458-4F17-AD3C-1A083E20221D}" type="slidenum">
              <a:rPr lang="en-US" smtClean="0"/>
              <a:t>28</a:t>
            </a:fld>
            <a:endParaRPr lang="en-US" dirty="0"/>
          </a:p>
        </p:txBody>
      </p:sp>
      <p:grpSp>
        <p:nvGrpSpPr>
          <p:cNvPr id="15" name="Gruppieren 14"/>
          <p:cNvGrpSpPr/>
          <p:nvPr/>
        </p:nvGrpSpPr>
        <p:grpSpPr>
          <a:xfrm>
            <a:off x="5243883" y="3003584"/>
            <a:ext cx="190005" cy="510639"/>
            <a:chOff x="9943667" y="2949796"/>
            <a:chExt cx="190005" cy="510639"/>
          </a:xfrm>
        </p:grpSpPr>
        <p:sp>
          <p:nvSpPr>
            <p:cNvPr id="16" name="Ellipse 15"/>
            <p:cNvSpPr/>
            <p:nvPr/>
          </p:nvSpPr>
          <p:spPr>
            <a:xfrm>
              <a:off x="9943667" y="2949796"/>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Gerader Verbinder 17"/>
            <p:cNvCxnSpPr>
              <a:stCxn id="16" idx="4"/>
            </p:cNvCxnSpPr>
            <p:nvPr/>
          </p:nvCxnSpPr>
          <p:spPr>
            <a:xfrm flipH="1">
              <a:off x="10038669" y="3139801"/>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155" name="Gruppieren 154"/>
          <p:cNvGrpSpPr/>
          <p:nvPr/>
        </p:nvGrpSpPr>
        <p:grpSpPr>
          <a:xfrm>
            <a:off x="5386387" y="3003584"/>
            <a:ext cx="190005" cy="510639"/>
            <a:chOff x="9621587" y="3003584"/>
            <a:chExt cx="190005" cy="510639"/>
          </a:xfrm>
        </p:grpSpPr>
        <p:sp>
          <p:nvSpPr>
            <p:cNvPr id="19" name="Ellipse 18"/>
            <p:cNvSpPr/>
            <p:nvPr/>
          </p:nvSpPr>
          <p:spPr>
            <a:xfrm>
              <a:off x="9621587" y="3003584"/>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Gerader Verbinder 19"/>
            <p:cNvCxnSpPr>
              <a:stCxn id="19" idx="4"/>
            </p:cNvCxnSpPr>
            <p:nvPr/>
          </p:nvCxnSpPr>
          <p:spPr>
            <a:xfrm flipH="1">
              <a:off x="9716589" y="3193589"/>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22" name="Textfeld 21"/>
          <p:cNvSpPr txBox="1"/>
          <p:nvPr/>
        </p:nvSpPr>
        <p:spPr>
          <a:xfrm>
            <a:off x="5550986" y="4598458"/>
            <a:ext cx="855343" cy="338554"/>
          </a:xfrm>
          <a:prstGeom prst="rect">
            <a:avLst/>
          </a:prstGeom>
          <a:noFill/>
        </p:spPr>
        <p:txBody>
          <a:bodyPr wrap="square" rtlCol="0">
            <a:spAutoFit/>
          </a:bodyPr>
          <a:lstStyle/>
          <a:p>
            <a:pPr algn="ctr"/>
            <a:r>
              <a:rPr lang="en-US" sz="800" dirty="0">
                <a:solidFill>
                  <a:schemeClr val="accent4"/>
                </a:solidFill>
              </a:rPr>
              <a:t>Industry </a:t>
            </a:r>
            <a:br>
              <a:rPr lang="en-US" sz="800" dirty="0">
                <a:solidFill>
                  <a:schemeClr val="accent4"/>
                </a:solidFill>
              </a:rPr>
            </a:br>
            <a:r>
              <a:rPr lang="en-US" sz="800" dirty="0">
                <a:solidFill>
                  <a:schemeClr val="accent4"/>
                </a:solidFill>
              </a:rPr>
              <a:t>Day 5</a:t>
            </a:r>
          </a:p>
        </p:txBody>
      </p:sp>
      <p:sp>
        <p:nvSpPr>
          <p:cNvPr id="23" name="Flussdiagramm: Verbindungsstelle 22"/>
          <p:cNvSpPr/>
          <p:nvPr/>
        </p:nvSpPr>
        <p:spPr>
          <a:xfrm>
            <a:off x="5857752" y="4389237"/>
            <a:ext cx="219324" cy="209220"/>
          </a:xfrm>
          <a:prstGeom prst="flowChartConnector">
            <a:avLst/>
          </a:prstGeom>
          <a:solidFill>
            <a:schemeClr val="tx1">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Gerader Verbinder 23"/>
          <p:cNvCxnSpPr>
            <a:stCxn id="23" idx="0"/>
          </p:cNvCxnSpPr>
          <p:nvPr/>
        </p:nvCxnSpPr>
        <p:spPr>
          <a:xfrm flipV="1">
            <a:off x="5967414" y="4136481"/>
            <a:ext cx="0" cy="252756"/>
          </a:xfrm>
          <a:prstGeom prst="line">
            <a:avLst/>
          </a:prstGeom>
          <a:ln>
            <a:solidFill>
              <a:schemeClr val="tx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9" name="Textfeld 178">
            <a:extLst>
              <a:ext uri="{FF2B5EF4-FFF2-40B4-BE49-F238E27FC236}">
                <a16:creationId xmlns:a16="http://schemas.microsoft.com/office/drawing/2014/main" id="{C99F0305-B011-4A25-852A-28B901AE20A7}"/>
              </a:ext>
            </a:extLst>
          </p:cNvPr>
          <p:cNvSpPr txBox="1"/>
          <p:nvPr/>
        </p:nvSpPr>
        <p:spPr>
          <a:xfrm>
            <a:off x="6655548" y="4779801"/>
            <a:ext cx="855343" cy="584775"/>
          </a:xfrm>
          <a:prstGeom prst="rect">
            <a:avLst/>
          </a:prstGeom>
          <a:noFill/>
        </p:spPr>
        <p:txBody>
          <a:bodyPr wrap="square" rtlCol="0">
            <a:spAutoFit/>
          </a:bodyPr>
          <a:lstStyle/>
          <a:p>
            <a:pPr algn="ctr"/>
            <a:r>
              <a:rPr lang="en-US" sz="800" dirty="0">
                <a:solidFill>
                  <a:schemeClr val="accent5">
                    <a:lumMod val="75000"/>
                  </a:schemeClr>
                </a:solidFill>
              </a:rPr>
              <a:t>oneM2M WS &amp; Developers Training / China*</a:t>
            </a:r>
          </a:p>
        </p:txBody>
      </p:sp>
      <p:sp>
        <p:nvSpPr>
          <p:cNvPr id="27" name="Eingekerbter Richtungspfeil 26"/>
          <p:cNvSpPr/>
          <p:nvPr/>
        </p:nvSpPr>
        <p:spPr>
          <a:xfrm>
            <a:off x="7123385" y="3522782"/>
            <a:ext cx="1343599" cy="635705"/>
          </a:xfrm>
          <a:prstGeom prst="chevron">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dirty="0"/>
              <a:t>2021</a:t>
            </a:r>
          </a:p>
        </p:txBody>
      </p:sp>
      <p:sp>
        <p:nvSpPr>
          <p:cNvPr id="28" name="Eingekerbter Richtungspfeil 27"/>
          <p:cNvSpPr/>
          <p:nvPr/>
        </p:nvSpPr>
        <p:spPr>
          <a:xfrm>
            <a:off x="2898309" y="3522544"/>
            <a:ext cx="1349520" cy="635705"/>
          </a:xfrm>
          <a:prstGeom prst="chevron">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dirty="0">
                <a:solidFill>
                  <a:schemeClr val="bg1"/>
                </a:solidFill>
              </a:rPr>
              <a:t>2017</a:t>
            </a:r>
          </a:p>
        </p:txBody>
      </p:sp>
      <p:sp>
        <p:nvSpPr>
          <p:cNvPr id="29" name="Eingekerbter Richtungspfeil 28"/>
          <p:cNvSpPr/>
          <p:nvPr/>
        </p:nvSpPr>
        <p:spPr>
          <a:xfrm>
            <a:off x="1839165" y="3522544"/>
            <a:ext cx="1345829" cy="635705"/>
          </a:xfrm>
          <a:prstGeom prst="chevron">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dirty="0">
                <a:solidFill>
                  <a:schemeClr val="bg1"/>
                </a:solidFill>
              </a:rPr>
              <a:t>2016</a:t>
            </a:r>
          </a:p>
        </p:txBody>
      </p:sp>
      <p:sp>
        <p:nvSpPr>
          <p:cNvPr id="30" name="Eingekerbter Richtungspfeil 29"/>
          <p:cNvSpPr/>
          <p:nvPr/>
        </p:nvSpPr>
        <p:spPr>
          <a:xfrm>
            <a:off x="769140" y="3522543"/>
            <a:ext cx="1349521" cy="635705"/>
          </a:xfrm>
          <a:prstGeom prst="chevron">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dirty="0">
                <a:solidFill>
                  <a:schemeClr val="bg1"/>
                </a:solidFill>
              </a:rPr>
              <a:t>2015</a:t>
            </a:r>
          </a:p>
        </p:txBody>
      </p:sp>
      <p:sp>
        <p:nvSpPr>
          <p:cNvPr id="31" name="Eingekerbter Richtungspfeil 30"/>
          <p:cNvSpPr/>
          <p:nvPr/>
        </p:nvSpPr>
        <p:spPr>
          <a:xfrm>
            <a:off x="6070025" y="3522544"/>
            <a:ext cx="1341987" cy="635705"/>
          </a:xfrm>
          <a:prstGeom prst="chevron">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dirty="0">
                <a:solidFill>
                  <a:schemeClr val="bg1"/>
                </a:solidFill>
              </a:rPr>
              <a:t>2020</a:t>
            </a:r>
          </a:p>
        </p:txBody>
      </p:sp>
      <p:sp>
        <p:nvSpPr>
          <p:cNvPr id="32" name="Eingekerbter Richtungspfeil 31"/>
          <p:cNvSpPr/>
          <p:nvPr/>
        </p:nvSpPr>
        <p:spPr>
          <a:xfrm>
            <a:off x="5013435" y="3522544"/>
            <a:ext cx="1341530" cy="635705"/>
          </a:xfrm>
          <a:prstGeom prst="chevron">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dirty="0">
                <a:solidFill>
                  <a:schemeClr val="bg1"/>
                </a:solidFill>
              </a:rPr>
              <a:t>2019</a:t>
            </a:r>
          </a:p>
        </p:txBody>
      </p:sp>
      <p:sp>
        <p:nvSpPr>
          <p:cNvPr id="33" name="Eingekerbter Richtungspfeil 32"/>
          <p:cNvSpPr/>
          <p:nvPr/>
        </p:nvSpPr>
        <p:spPr>
          <a:xfrm>
            <a:off x="3963010" y="3522543"/>
            <a:ext cx="1335456" cy="635705"/>
          </a:xfrm>
          <a:prstGeom prst="chevron">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dirty="0">
                <a:solidFill>
                  <a:schemeClr val="bg1"/>
                </a:solidFill>
              </a:rPr>
              <a:t>2018</a:t>
            </a:r>
          </a:p>
        </p:txBody>
      </p:sp>
      <p:sp>
        <p:nvSpPr>
          <p:cNvPr id="34" name="Richtungspfeil 33"/>
          <p:cNvSpPr/>
          <p:nvPr/>
        </p:nvSpPr>
        <p:spPr>
          <a:xfrm>
            <a:off x="10146" y="3522543"/>
            <a:ext cx="863461" cy="635636"/>
          </a:xfrm>
          <a:prstGeom prst="homePlate">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dirty="0"/>
              <a:t>2012</a:t>
            </a:r>
          </a:p>
        </p:txBody>
      </p:sp>
      <p:grpSp>
        <p:nvGrpSpPr>
          <p:cNvPr id="35" name="Gruppieren 34"/>
          <p:cNvGrpSpPr/>
          <p:nvPr/>
        </p:nvGrpSpPr>
        <p:grpSpPr>
          <a:xfrm>
            <a:off x="3585550" y="3003584"/>
            <a:ext cx="190005" cy="510639"/>
            <a:chOff x="9943667" y="2949796"/>
            <a:chExt cx="190005" cy="510639"/>
          </a:xfrm>
        </p:grpSpPr>
        <p:sp>
          <p:nvSpPr>
            <p:cNvPr id="36" name="Ellipse 35"/>
            <p:cNvSpPr/>
            <p:nvPr/>
          </p:nvSpPr>
          <p:spPr>
            <a:xfrm>
              <a:off x="9943667" y="2949796"/>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Gerader Verbinder 36"/>
            <p:cNvCxnSpPr>
              <a:stCxn id="36" idx="4"/>
            </p:cNvCxnSpPr>
            <p:nvPr/>
          </p:nvCxnSpPr>
          <p:spPr>
            <a:xfrm flipH="1">
              <a:off x="10038669" y="3139801"/>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39" name="Gruppieren 38"/>
          <p:cNvGrpSpPr/>
          <p:nvPr/>
        </p:nvGrpSpPr>
        <p:grpSpPr>
          <a:xfrm>
            <a:off x="4053025" y="2990597"/>
            <a:ext cx="190005" cy="510639"/>
            <a:chOff x="9943667" y="2949796"/>
            <a:chExt cx="190005" cy="510639"/>
          </a:xfrm>
        </p:grpSpPr>
        <p:sp>
          <p:nvSpPr>
            <p:cNvPr id="40" name="Ellipse 39"/>
            <p:cNvSpPr/>
            <p:nvPr/>
          </p:nvSpPr>
          <p:spPr>
            <a:xfrm>
              <a:off x="9943667" y="2949796"/>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Gerader Verbinder 40"/>
            <p:cNvCxnSpPr>
              <a:stCxn id="40" idx="4"/>
            </p:cNvCxnSpPr>
            <p:nvPr/>
          </p:nvCxnSpPr>
          <p:spPr>
            <a:xfrm flipH="1">
              <a:off x="10038669" y="3139801"/>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42" name="Gruppieren 41"/>
          <p:cNvGrpSpPr/>
          <p:nvPr/>
        </p:nvGrpSpPr>
        <p:grpSpPr>
          <a:xfrm>
            <a:off x="4266607" y="3004044"/>
            <a:ext cx="190005" cy="510639"/>
            <a:chOff x="9943667" y="2949796"/>
            <a:chExt cx="190005" cy="510639"/>
          </a:xfrm>
        </p:grpSpPr>
        <p:sp>
          <p:nvSpPr>
            <p:cNvPr id="43" name="Ellipse 42"/>
            <p:cNvSpPr/>
            <p:nvPr/>
          </p:nvSpPr>
          <p:spPr>
            <a:xfrm>
              <a:off x="9943667" y="2949796"/>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Gerader Verbinder 43"/>
            <p:cNvCxnSpPr>
              <a:stCxn id="43" idx="4"/>
            </p:cNvCxnSpPr>
            <p:nvPr/>
          </p:nvCxnSpPr>
          <p:spPr>
            <a:xfrm flipH="1">
              <a:off x="10038669" y="3139801"/>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45" name="Gruppieren 44"/>
          <p:cNvGrpSpPr/>
          <p:nvPr/>
        </p:nvGrpSpPr>
        <p:grpSpPr>
          <a:xfrm>
            <a:off x="4428481" y="3003584"/>
            <a:ext cx="190005" cy="510639"/>
            <a:chOff x="9943667" y="2949796"/>
            <a:chExt cx="190005" cy="510639"/>
          </a:xfrm>
        </p:grpSpPr>
        <p:sp>
          <p:nvSpPr>
            <p:cNvPr id="46" name="Ellipse 45"/>
            <p:cNvSpPr/>
            <p:nvPr/>
          </p:nvSpPr>
          <p:spPr>
            <a:xfrm>
              <a:off x="9943667" y="2949796"/>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Gerader Verbinder 46"/>
            <p:cNvCxnSpPr>
              <a:stCxn id="46" idx="4"/>
            </p:cNvCxnSpPr>
            <p:nvPr/>
          </p:nvCxnSpPr>
          <p:spPr>
            <a:xfrm flipH="1">
              <a:off x="10038669" y="3139801"/>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48" name="Gruppieren 47"/>
          <p:cNvGrpSpPr/>
          <p:nvPr/>
        </p:nvGrpSpPr>
        <p:grpSpPr>
          <a:xfrm>
            <a:off x="4536552" y="2998456"/>
            <a:ext cx="190005" cy="510639"/>
            <a:chOff x="9943667" y="2949796"/>
            <a:chExt cx="190005" cy="510639"/>
          </a:xfrm>
        </p:grpSpPr>
        <p:sp>
          <p:nvSpPr>
            <p:cNvPr id="49" name="Ellipse 48"/>
            <p:cNvSpPr/>
            <p:nvPr/>
          </p:nvSpPr>
          <p:spPr>
            <a:xfrm>
              <a:off x="9943667" y="2949796"/>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Gerader Verbinder 49"/>
            <p:cNvCxnSpPr>
              <a:stCxn id="49" idx="4"/>
            </p:cNvCxnSpPr>
            <p:nvPr/>
          </p:nvCxnSpPr>
          <p:spPr>
            <a:xfrm flipH="1">
              <a:off x="10038669" y="3139801"/>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51" name="Gruppieren 50"/>
          <p:cNvGrpSpPr/>
          <p:nvPr/>
        </p:nvGrpSpPr>
        <p:grpSpPr>
          <a:xfrm>
            <a:off x="4697770" y="3003584"/>
            <a:ext cx="190005" cy="510639"/>
            <a:chOff x="9943667" y="2949796"/>
            <a:chExt cx="190005" cy="510639"/>
          </a:xfrm>
        </p:grpSpPr>
        <p:sp>
          <p:nvSpPr>
            <p:cNvPr id="52" name="Ellipse 51"/>
            <p:cNvSpPr/>
            <p:nvPr/>
          </p:nvSpPr>
          <p:spPr>
            <a:xfrm>
              <a:off x="9943667" y="2949796"/>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Gerader Verbinder 52"/>
            <p:cNvCxnSpPr>
              <a:stCxn id="52" idx="4"/>
            </p:cNvCxnSpPr>
            <p:nvPr/>
          </p:nvCxnSpPr>
          <p:spPr>
            <a:xfrm flipH="1">
              <a:off x="10038669" y="3139801"/>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54" name="Gruppieren 53"/>
          <p:cNvGrpSpPr/>
          <p:nvPr/>
        </p:nvGrpSpPr>
        <p:grpSpPr>
          <a:xfrm>
            <a:off x="4845097" y="3003584"/>
            <a:ext cx="190005" cy="510639"/>
            <a:chOff x="9943667" y="2949796"/>
            <a:chExt cx="190005" cy="510639"/>
          </a:xfrm>
        </p:grpSpPr>
        <p:sp>
          <p:nvSpPr>
            <p:cNvPr id="55" name="Ellipse 54"/>
            <p:cNvSpPr/>
            <p:nvPr/>
          </p:nvSpPr>
          <p:spPr>
            <a:xfrm>
              <a:off x="9943667" y="2949796"/>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Gerader Verbinder 55"/>
            <p:cNvCxnSpPr>
              <a:stCxn id="55" idx="4"/>
            </p:cNvCxnSpPr>
            <p:nvPr/>
          </p:nvCxnSpPr>
          <p:spPr>
            <a:xfrm flipH="1">
              <a:off x="10038669" y="3139801"/>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57" name="Gruppieren 56"/>
          <p:cNvGrpSpPr/>
          <p:nvPr/>
        </p:nvGrpSpPr>
        <p:grpSpPr>
          <a:xfrm>
            <a:off x="4142101" y="2990597"/>
            <a:ext cx="190005" cy="510639"/>
            <a:chOff x="9943667" y="2949796"/>
            <a:chExt cx="190005" cy="510639"/>
          </a:xfrm>
        </p:grpSpPr>
        <p:sp>
          <p:nvSpPr>
            <p:cNvPr id="58" name="Ellipse 57"/>
            <p:cNvSpPr/>
            <p:nvPr/>
          </p:nvSpPr>
          <p:spPr>
            <a:xfrm>
              <a:off x="9943667" y="2949796"/>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Gerader Verbinder 58"/>
            <p:cNvCxnSpPr>
              <a:stCxn id="58" idx="4"/>
            </p:cNvCxnSpPr>
            <p:nvPr/>
          </p:nvCxnSpPr>
          <p:spPr>
            <a:xfrm flipH="1">
              <a:off x="10038669" y="3139801"/>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60" name="Gruppieren 59"/>
          <p:cNvGrpSpPr/>
          <p:nvPr/>
        </p:nvGrpSpPr>
        <p:grpSpPr>
          <a:xfrm>
            <a:off x="4394481" y="4148547"/>
            <a:ext cx="855343" cy="800531"/>
            <a:chOff x="10256002" y="4055806"/>
            <a:chExt cx="842378" cy="826472"/>
          </a:xfrm>
        </p:grpSpPr>
        <p:sp>
          <p:nvSpPr>
            <p:cNvPr id="61" name="Textfeld 60"/>
            <p:cNvSpPr txBox="1"/>
            <p:nvPr/>
          </p:nvSpPr>
          <p:spPr>
            <a:xfrm>
              <a:off x="10256002" y="4532753"/>
              <a:ext cx="842378" cy="349525"/>
            </a:xfrm>
            <a:prstGeom prst="rect">
              <a:avLst/>
            </a:prstGeom>
            <a:noFill/>
          </p:spPr>
          <p:txBody>
            <a:bodyPr wrap="square" rtlCol="0">
              <a:spAutoFit/>
            </a:bodyPr>
            <a:lstStyle/>
            <a:p>
              <a:pPr algn="ctr"/>
              <a:r>
                <a:rPr lang="en-US" sz="800" dirty="0">
                  <a:solidFill>
                    <a:schemeClr val="accent4"/>
                  </a:solidFill>
                </a:rPr>
                <a:t>Industry </a:t>
              </a:r>
              <a:br>
                <a:rPr lang="en-US" sz="800" dirty="0">
                  <a:solidFill>
                    <a:schemeClr val="accent4"/>
                  </a:solidFill>
                </a:rPr>
              </a:br>
              <a:r>
                <a:rPr lang="en-US" sz="800" dirty="0">
                  <a:solidFill>
                    <a:schemeClr val="accent4"/>
                  </a:solidFill>
                </a:rPr>
                <a:t>Day 4</a:t>
              </a:r>
            </a:p>
          </p:txBody>
        </p:sp>
        <p:sp>
          <p:nvSpPr>
            <p:cNvPr id="62" name="Flussdiagramm: Verbindungsstelle 61"/>
            <p:cNvSpPr/>
            <p:nvPr/>
          </p:nvSpPr>
          <p:spPr>
            <a:xfrm>
              <a:off x="10558118" y="4316753"/>
              <a:ext cx="216000" cy="216000"/>
            </a:xfrm>
            <a:prstGeom prst="flowChartConnector">
              <a:avLst/>
            </a:prstGeom>
            <a:solidFill>
              <a:schemeClr val="tx1">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Gerader Verbinder 62"/>
            <p:cNvCxnSpPr>
              <a:stCxn id="62" idx="0"/>
            </p:cNvCxnSpPr>
            <p:nvPr/>
          </p:nvCxnSpPr>
          <p:spPr>
            <a:xfrm flipV="1">
              <a:off x="10666118" y="4055806"/>
              <a:ext cx="0" cy="260947"/>
            </a:xfrm>
            <a:prstGeom prst="line">
              <a:avLst/>
            </a:prstGeom>
            <a:ln>
              <a:solidFill>
                <a:schemeClr val="tx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64" name="Gruppieren 63"/>
          <p:cNvGrpSpPr/>
          <p:nvPr/>
        </p:nvGrpSpPr>
        <p:grpSpPr>
          <a:xfrm>
            <a:off x="3516611" y="4153604"/>
            <a:ext cx="855343" cy="800529"/>
            <a:chOff x="10256002" y="4055806"/>
            <a:chExt cx="842378" cy="826470"/>
          </a:xfrm>
        </p:grpSpPr>
        <p:sp>
          <p:nvSpPr>
            <p:cNvPr id="65" name="Textfeld 64"/>
            <p:cNvSpPr txBox="1"/>
            <p:nvPr/>
          </p:nvSpPr>
          <p:spPr>
            <a:xfrm>
              <a:off x="10256002" y="4532751"/>
              <a:ext cx="842378" cy="349525"/>
            </a:xfrm>
            <a:prstGeom prst="rect">
              <a:avLst/>
            </a:prstGeom>
            <a:noFill/>
          </p:spPr>
          <p:txBody>
            <a:bodyPr wrap="square" rtlCol="0">
              <a:spAutoFit/>
            </a:bodyPr>
            <a:lstStyle/>
            <a:p>
              <a:pPr algn="ctr"/>
              <a:r>
                <a:rPr lang="en-US" sz="800" dirty="0">
                  <a:solidFill>
                    <a:schemeClr val="accent4"/>
                  </a:solidFill>
                </a:rPr>
                <a:t>Industry </a:t>
              </a:r>
              <a:br>
                <a:rPr lang="en-US" sz="800" dirty="0">
                  <a:solidFill>
                    <a:schemeClr val="accent4"/>
                  </a:solidFill>
                </a:rPr>
              </a:br>
              <a:r>
                <a:rPr lang="en-US" sz="800" dirty="0">
                  <a:solidFill>
                    <a:schemeClr val="accent4"/>
                  </a:solidFill>
                </a:rPr>
                <a:t>Day 3</a:t>
              </a:r>
            </a:p>
          </p:txBody>
        </p:sp>
        <p:sp>
          <p:nvSpPr>
            <p:cNvPr id="66" name="Flussdiagramm: Verbindungsstelle 65"/>
            <p:cNvSpPr/>
            <p:nvPr/>
          </p:nvSpPr>
          <p:spPr>
            <a:xfrm>
              <a:off x="10558118" y="4316753"/>
              <a:ext cx="216000" cy="216000"/>
            </a:xfrm>
            <a:prstGeom prst="flowChartConnector">
              <a:avLst/>
            </a:prstGeom>
            <a:solidFill>
              <a:schemeClr val="tx1">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Gerader Verbinder 66"/>
            <p:cNvCxnSpPr>
              <a:stCxn id="66" idx="0"/>
            </p:cNvCxnSpPr>
            <p:nvPr/>
          </p:nvCxnSpPr>
          <p:spPr>
            <a:xfrm flipV="1">
              <a:off x="10666118" y="4055806"/>
              <a:ext cx="0" cy="260947"/>
            </a:xfrm>
            <a:prstGeom prst="line">
              <a:avLst/>
            </a:prstGeom>
            <a:ln>
              <a:solidFill>
                <a:schemeClr val="tx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68" name="Gruppieren 67"/>
          <p:cNvGrpSpPr/>
          <p:nvPr/>
        </p:nvGrpSpPr>
        <p:grpSpPr>
          <a:xfrm>
            <a:off x="3187334" y="4148547"/>
            <a:ext cx="855343" cy="800531"/>
            <a:chOff x="10256002" y="4055806"/>
            <a:chExt cx="842378" cy="826472"/>
          </a:xfrm>
        </p:grpSpPr>
        <p:sp>
          <p:nvSpPr>
            <p:cNvPr id="69" name="Textfeld 68"/>
            <p:cNvSpPr txBox="1"/>
            <p:nvPr/>
          </p:nvSpPr>
          <p:spPr>
            <a:xfrm>
              <a:off x="10256002" y="4532753"/>
              <a:ext cx="842378" cy="349525"/>
            </a:xfrm>
            <a:prstGeom prst="rect">
              <a:avLst/>
            </a:prstGeom>
            <a:noFill/>
          </p:spPr>
          <p:txBody>
            <a:bodyPr wrap="square" rtlCol="0">
              <a:spAutoFit/>
            </a:bodyPr>
            <a:lstStyle/>
            <a:p>
              <a:pPr algn="ctr"/>
              <a:r>
                <a:rPr lang="en-US" sz="800" dirty="0">
                  <a:solidFill>
                    <a:schemeClr val="accent4"/>
                  </a:solidFill>
                </a:rPr>
                <a:t>Industry </a:t>
              </a:r>
              <a:br>
                <a:rPr lang="en-US" sz="800" dirty="0">
                  <a:solidFill>
                    <a:schemeClr val="accent4"/>
                  </a:solidFill>
                </a:rPr>
              </a:br>
              <a:r>
                <a:rPr lang="en-US" sz="800" dirty="0">
                  <a:solidFill>
                    <a:schemeClr val="accent4"/>
                  </a:solidFill>
                </a:rPr>
                <a:t>Day 2</a:t>
              </a:r>
            </a:p>
          </p:txBody>
        </p:sp>
        <p:sp>
          <p:nvSpPr>
            <p:cNvPr id="70" name="Flussdiagramm: Verbindungsstelle 69"/>
            <p:cNvSpPr/>
            <p:nvPr/>
          </p:nvSpPr>
          <p:spPr>
            <a:xfrm>
              <a:off x="10558118" y="4316753"/>
              <a:ext cx="216000" cy="216000"/>
            </a:xfrm>
            <a:prstGeom prst="flowChartConnector">
              <a:avLst/>
            </a:prstGeom>
            <a:solidFill>
              <a:schemeClr val="tx1">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Gerader Verbinder 70"/>
            <p:cNvCxnSpPr>
              <a:stCxn id="70" idx="0"/>
            </p:cNvCxnSpPr>
            <p:nvPr/>
          </p:nvCxnSpPr>
          <p:spPr>
            <a:xfrm flipV="1">
              <a:off x="10666118" y="4055806"/>
              <a:ext cx="0" cy="260947"/>
            </a:xfrm>
            <a:prstGeom prst="line">
              <a:avLst/>
            </a:prstGeom>
            <a:ln>
              <a:solidFill>
                <a:schemeClr val="tx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72" name="Gruppieren 71"/>
          <p:cNvGrpSpPr/>
          <p:nvPr/>
        </p:nvGrpSpPr>
        <p:grpSpPr>
          <a:xfrm>
            <a:off x="2729615" y="4148547"/>
            <a:ext cx="855343" cy="800531"/>
            <a:chOff x="10256002" y="4055806"/>
            <a:chExt cx="842378" cy="826472"/>
          </a:xfrm>
        </p:grpSpPr>
        <p:sp>
          <p:nvSpPr>
            <p:cNvPr id="73" name="Textfeld 72"/>
            <p:cNvSpPr txBox="1"/>
            <p:nvPr/>
          </p:nvSpPr>
          <p:spPr>
            <a:xfrm>
              <a:off x="10256002" y="4532753"/>
              <a:ext cx="842378" cy="349525"/>
            </a:xfrm>
            <a:prstGeom prst="rect">
              <a:avLst/>
            </a:prstGeom>
            <a:noFill/>
          </p:spPr>
          <p:txBody>
            <a:bodyPr wrap="square" rtlCol="0">
              <a:spAutoFit/>
            </a:bodyPr>
            <a:lstStyle/>
            <a:p>
              <a:pPr algn="ctr"/>
              <a:r>
                <a:rPr lang="en-US" sz="800" dirty="0">
                  <a:solidFill>
                    <a:schemeClr val="accent4"/>
                  </a:solidFill>
                </a:rPr>
                <a:t>Industry </a:t>
              </a:r>
              <a:br>
                <a:rPr lang="en-US" sz="800" dirty="0">
                  <a:solidFill>
                    <a:schemeClr val="accent4"/>
                  </a:solidFill>
                </a:rPr>
              </a:br>
              <a:r>
                <a:rPr lang="en-US" sz="800" dirty="0">
                  <a:solidFill>
                    <a:schemeClr val="accent4"/>
                  </a:solidFill>
                </a:rPr>
                <a:t>Day 1</a:t>
              </a:r>
            </a:p>
          </p:txBody>
        </p:sp>
        <p:sp>
          <p:nvSpPr>
            <p:cNvPr id="74" name="Flussdiagramm: Verbindungsstelle 73"/>
            <p:cNvSpPr/>
            <p:nvPr/>
          </p:nvSpPr>
          <p:spPr>
            <a:xfrm>
              <a:off x="10558118" y="4316753"/>
              <a:ext cx="216000" cy="216000"/>
            </a:xfrm>
            <a:prstGeom prst="flowChartConnector">
              <a:avLst/>
            </a:prstGeom>
            <a:solidFill>
              <a:schemeClr val="tx1">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Gerader Verbinder 74"/>
            <p:cNvCxnSpPr>
              <a:stCxn id="74" idx="0"/>
            </p:cNvCxnSpPr>
            <p:nvPr/>
          </p:nvCxnSpPr>
          <p:spPr>
            <a:xfrm flipV="1">
              <a:off x="10666118" y="4055806"/>
              <a:ext cx="0" cy="260947"/>
            </a:xfrm>
            <a:prstGeom prst="line">
              <a:avLst/>
            </a:prstGeom>
            <a:ln>
              <a:solidFill>
                <a:schemeClr val="tx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6" name="Gruppieren 85"/>
          <p:cNvGrpSpPr/>
          <p:nvPr/>
        </p:nvGrpSpPr>
        <p:grpSpPr>
          <a:xfrm>
            <a:off x="329311" y="2499728"/>
            <a:ext cx="190005" cy="1009367"/>
            <a:chOff x="221735" y="2499728"/>
            <a:chExt cx="190005" cy="1009367"/>
          </a:xfrm>
        </p:grpSpPr>
        <p:sp>
          <p:nvSpPr>
            <p:cNvPr id="77" name="Ellipse 76"/>
            <p:cNvSpPr/>
            <p:nvPr/>
          </p:nvSpPr>
          <p:spPr>
            <a:xfrm>
              <a:off x="221735" y="2499728"/>
              <a:ext cx="190005" cy="19000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Gerader Verbinder 77"/>
            <p:cNvCxnSpPr/>
            <p:nvPr/>
          </p:nvCxnSpPr>
          <p:spPr>
            <a:xfrm>
              <a:off x="307959" y="2689733"/>
              <a:ext cx="8779" cy="81936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21" name="Gruppieren 120"/>
          <p:cNvGrpSpPr/>
          <p:nvPr/>
        </p:nvGrpSpPr>
        <p:grpSpPr>
          <a:xfrm>
            <a:off x="1582776" y="2017996"/>
            <a:ext cx="190005" cy="1495720"/>
            <a:chOff x="4673511" y="1992934"/>
            <a:chExt cx="190005" cy="1495720"/>
          </a:xfrm>
        </p:grpSpPr>
        <p:sp>
          <p:nvSpPr>
            <p:cNvPr id="80" name="Ellipse 79"/>
            <p:cNvSpPr/>
            <p:nvPr/>
          </p:nvSpPr>
          <p:spPr>
            <a:xfrm>
              <a:off x="4673511" y="1992934"/>
              <a:ext cx="190005" cy="190005"/>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Gerader Verbinder 80"/>
            <p:cNvCxnSpPr>
              <a:stCxn id="80" idx="4"/>
            </p:cNvCxnSpPr>
            <p:nvPr/>
          </p:nvCxnSpPr>
          <p:spPr>
            <a:xfrm>
              <a:off x="4768514" y="2182939"/>
              <a:ext cx="5025" cy="13057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10" name="Gruppieren 109"/>
          <p:cNvGrpSpPr/>
          <p:nvPr/>
        </p:nvGrpSpPr>
        <p:grpSpPr>
          <a:xfrm>
            <a:off x="3239727" y="4173955"/>
            <a:ext cx="190005" cy="1526114"/>
            <a:chOff x="5820159" y="4401303"/>
            <a:chExt cx="190005" cy="1526114"/>
          </a:xfrm>
        </p:grpSpPr>
        <p:sp>
          <p:nvSpPr>
            <p:cNvPr id="82" name="Ellipse 81"/>
            <p:cNvSpPr/>
            <p:nvPr/>
          </p:nvSpPr>
          <p:spPr>
            <a:xfrm>
              <a:off x="5820159" y="5737412"/>
              <a:ext cx="190005" cy="190005"/>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Gerader Verbinder 82"/>
            <p:cNvCxnSpPr>
              <a:endCxn id="82" idx="0"/>
            </p:cNvCxnSpPr>
            <p:nvPr/>
          </p:nvCxnSpPr>
          <p:spPr>
            <a:xfrm>
              <a:off x="5910447" y="4401303"/>
              <a:ext cx="4715" cy="133610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87" name="Gruppieren 86"/>
          <p:cNvGrpSpPr/>
          <p:nvPr/>
        </p:nvGrpSpPr>
        <p:grpSpPr>
          <a:xfrm>
            <a:off x="1100011" y="2513174"/>
            <a:ext cx="190005" cy="1009367"/>
            <a:chOff x="221735" y="2499728"/>
            <a:chExt cx="190005" cy="1009367"/>
          </a:xfrm>
        </p:grpSpPr>
        <p:sp>
          <p:nvSpPr>
            <p:cNvPr id="88" name="Ellipse 87"/>
            <p:cNvSpPr/>
            <p:nvPr/>
          </p:nvSpPr>
          <p:spPr>
            <a:xfrm>
              <a:off x="221735" y="2499728"/>
              <a:ext cx="190005" cy="19000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Gerader Verbinder 88"/>
            <p:cNvCxnSpPr/>
            <p:nvPr/>
          </p:nvCxnSpPr>
          <p:spPr>
            <a:xfrm>
              <a:off x="307959" y="2689733"/>
              <a:ext cx="8779" cy="81936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90" name="Gruppieren 89"/>
          <p:cNvGrpSpPr/>
          <p:nvPr/>
        </p:nvGrpSpPr>
        <p:grpSpPr>
          <a:xfrm>
            <a:off x="2512429" y="2512347"/>
            <a:ext cx="190005" cy="1009367"/>
            <a:chOff x="221735" y="2499728"/>
            <a:chExt cx="190005" cy="1009367"/>
          </a:xfrm>
        </p:grpSpPr>
        <p:sp>
          <p:nvSpPr>
            <p:cNvPr id="91" name="Ellipse 90"/>
            <p:cNvSpPr/>
            <p:nvPr/>
          </p:nvSpPr>
          <p:spPr>
            <a:xfrm>
              <a:off x="221735" y="2499728"/>
              <a:ext cx="190005" cy="19000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Gerader Verbinder 91"/>
            <p:cNvCxnSpPr/>
            <p:nvPr/>
          </p:nvCxnSpPr>
          <p:spPr>
            <a:xfrm>
              <a:off x="307959" y="2689733"/>
              <a:ext cx="8779" cy="81936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93" name="Gruppieren 92"/>
          <p:cNvGrpSpPr/>
          <p:nvPr/>
        </p:nvGrpSpPr>
        <p:grpSpPr>
          <a:xfrm>
            <a:off x="4217152" y="2499728"/>
            <a:ext cx="190005" cy="1009367"/>
            <a:chOff x="221735" y="2499728"/>
            <a:chExt cx="190005" cy="1009367"/>
          </a:xfrm>
        </p:grpSpPr>
        <p:sp>
          <p:nvSpPr>
            <p:cNvPr id="94" name="Ellipse 93"/>
            <p:cNvSpPr/>
            <p:nvPr/>
          </p:nvSpPr>
          <p:spPr>
            <a:xfrm>
              <a:off x="221735" y="2499728"/>
              <a:ext cx="190005" cy="19000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Gerader Verbinder 94"/>
            <p:cNvCxnSpPr/>
            <p:nvPr/>
          </p:nvCxnSpPr>
          <p:spPr>
            <a:xfrm>
              <a:off x="307959" y="2689733"/>
              <a:ext cx="8779" cy="81936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0" name="Ellipse 99"/>
          <p:cNvSpPr/>
          <p:nvPr/>
        </p:nvSpPr>
        <p:spPr>
          <a:xfrm>
            <a:off x="8919813" y="2512347"/>
            <a:ext cx="190005" cy="19000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Gerader Verbinder 100"/>
          <p:cNvCxnSpPr/>
          <p:nvPr/>
        </p:nvCxnSpPr>
        <p:spPr>
          <a:xfrm>
            <a:off x="9018737" y="2702352"/>
            <a:ext cx="8779" cy="819362"/>
          </a:xfrm>
          <a:prstGeom prst="line">
            <a:avLst/>
          </a:prstGeom>
          <a:ln>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nvGrpSpPr>
          <p:cNvPr id="111" name="Gruppieren 110"/>
          <p:cNvGrpSpPr/>
          <p:nvPr/>
        </p:nvGrpSpPr>
        <p:grpSpPr>
          <a:xfrm>
            <a:off x="5362892" y="4172574"/>
            <a:ext cx="190005" cy="1526114"/>
            <a:chOff x="5820159" y="4401303"/>
            <a:chExt cx="190005" cy="1526114"/>
          </a:xfrm>
        </p:grpSpPr>
        <p:sp>
          <p:nvSpPr>
            <p:cNvPr id="112" name="Ellipse 111"/>
            <p:cNvSpPr/>
            <p:nvPr/>
          </p:nvSpPr>
          <p:spPr>
            <a:xfrm>
              <a:off x="5820159" y="5737412"/>
              <a:ext cx="190005" cy="190005"/>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Gerader Verbinder 112"/>
            <p:cNvCxnSpPr>
              <a:endCxn id="112" idx="0"/>
            </p:cNvCxnSpPr>
            <p:nvPr/>
          </p:nvCxnSpPr>
          <p:spPr>
            <a:xfrm>
              <a:off x="5910447" y="4401303"/>
              <a:ext cx="4715" cy="133610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14" name="Gruppieren 113"/>
          <p:cNvGrpSpPr/>
          <p:nvPr/>
        </p:nvGrpSpPr>
        <p:grpSpPr>
          <a:xfrm>
            <a:off x="4831478" y="4173955"/>
            <a:ext cx="190005" cy="1526114"/>
            <a:chOff x="5820159" y="4401303"/>
            <a:chExt cx="190005" cy="1526114"/>
          </a:xfrm>
        </p:grpSpPr>
        <p:sp>
          <p:nvSpPr>
            <p:cNvPr id="115" name="Ellipse 114"/>
            <p:cNvSpPr/>
            <p:nvPr/>
          </p:nvSpPr>
          <p:spPr>
            <a:xfrm>
              <a:off x="5820159" y="5737412"/>
              <a:ext cx="190005" cy="190005"/>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6" name="Gerader Verbinder 115"/>
            <p:cNvCxnSpPr>
              <a:endCxn id="115" idx="0"/>
            </p:cNvCxnSpPr>
            <p:nvPr/>
          </p:nvCxnSpPr>
          <p:spPr>
            <a:xfrm>
              <a:off x="5910447" y="4401303"/>
              <a:ext cx="4715" cy="133610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22" name="Gruppieren 121"/>
          <p:cNvGrpSpPr/>
          <p:nvPr/>
        </p:nvGrpSpPr>
        <p:grpSpPr>
          <a:xfrm>
            <a:off x="2155108" y="2031950"/>
            <a:ext cx="190005" cy="1495720"/>
            <a:chOff x="4673511" y="1992934"/>
            <a:chExt cx="190005" cy="1495720"/>
          </a:xfrm>
        </p:grpSpPr>
        <p:sp>
          <p:nvSpPr>
            <p:cNvPr id="123" name="Ellipse 122"/>
            <p:cNvSpPr/>
            <p:nvPr/>
          </p:nvSpPr>
          <p:spPr>
            <a:xfrm>
              <a:off x="4673511" y="1992934"/>
              <a:ext cx="190005" cy="190005"/>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Gerader Verbinder 123"/>
            <p:cNvCxnSpPr>
              <a:stCxn id="123" idx="4"/>
            </p:cNvCxnSpPr>
            <p:nvPr/>
          </p:nvCxnSpPr>
          <p:spPr>
            <a:xfrm>
              <a:off x="4768514" y="2182939"/>
              <a:ext cx="5025" cy="13057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25" name="Gruppieren 124"/>
          <p:cNvGrpSpPr/>
          <p:nvPr/>
        </p:nvGrpSpPr>
        <p:grpSpPr>
          <a:xfrm>
            <a:off x="2732875" y="2017996"/>
            <a:ext cx="190005" cy="1495720"/>
            <a:chOff x="4673511" y="1992934"/>
            <a:chExt cx="190005" cy="1495720"/>
          </a:xfrm>
        </p:grpSpPr>
        <p:sp>
          <p:nvSpPr>
            <p:cNvPr id="126" name="Ellipse 125"/>
            <p:cNvSpPr/>
            <p:nvPr/>
          </p:nvSpPr>
          <p:spPr>
            <a:xfrm>
              <a:off x="4673511" y="1992934"/>
              <a:ext cx="190005" cy="190005"/>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Gerader Verbinder 126"/>
            <p:cNvCxnSpPr>
              <a:stCxn id="126" idx="4"/>
            </p:cNvCxnSpPr>
            <p:nvPr/>
          </p:nvCxnSpPr>
          <p:spPr>
            <a:xfrm>
              <a:off x="4768514" y="2182939"/>
              <a:ext cx="5025" cy="13057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28" name="Gruppieren 127"/>
          <p:cNvGrpSpPr/>
          <p:nvPr/>
        </p:nvGrpSpPr>
        <p:grpSpPr>
          <a:xfrm>
            <a:off x="3229052" y="2019828"/>
            <a:ext cx="190005" cy="1495720"/>
            <a:chOff x="4673511" y="1992934"/>
            <a:chExt cx="190005" cy="1495720"/>
          </a:xfrm>
        </p:grpSpPr>
        <p:sp>
          <p:nvSpPr>
            <p:cNvPr id="129" name="Ellipse 128"/>
            <p:cNvSpPr/>
            <p:nvPr/>
          </p:nvSpPr>
          <p:spPr>
            <a:xfrm>
              <a:off x="4673511" y="1992934"/>
              <a:ext cx="190005" cy="190005"/>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Gerader Verbinder 129"/>
            <p:cNvCxnSpPr>
              <a:stCxn id="129" idx="4"/>
            </p:cNvCxnSpPr>
            <p:nvPr/>
          </p:nvCxnSpPr>
          <p:spPr>
            <a:xfrm>
              <a:off x="4768514" y="2182939"/>
              <a:ext cx="5025" cy="13057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31" name="Gruppieren 130"/>
          <p:cNvGrpSpPr/>
          <p:nvPr/>
        </p:nvGrpSpPr>
        <p:grpSpPr>
          <a:xfrm>
            <a:off x="3834707" y="2018503"/>
            <a:ext cx="190005" cy="1495720"/>
            <a:chOff x="4673511" y="1992934"/>
            <a:chExt cx="190005" cy="1495720"/>
          </a:xfrm>
        </p:grpSpPr>
        <p:sp>
          <p:nvSpPr>
            <p:cNvPr id="132" name="Ellipse 131"/>
            <p:cNvSpPr/>
            <p:nvPr/>
          </p:nvSpPr>
          <p:spPr>
            <a:xfrm>
              <a:off x="4673511" y="1992934"/>
              <a:ext cx="190005" cy="190005"/>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 name="Gerader Verbinder 132"/>
            <p:cNvCxnSpPr>
              <a:stCxn id="132" idx="4"/>
            </p:cNvCxnSpPr>
            <p:nvPr/>
          </p:nvCxnSpPr>
          <p:spPr>
            <a:xfrm>
              <a:off x="4768514" y="2182939"/>
              <a:ext cx="5025" cy="13057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137" name="Textfeld 136"/>
          <p:cNvSpPr txBox="1"/>
          <p:nvPr/>
        </p:nvSpPr>
        <p:spPr>
          <a:xfrm>
            <a:off x="10147" y="2045248"/>
            <a:ext cx="899605" cy="430887"/>
          </a:xfrm>
          <a:prstGeom prst="rect">
            <a:avLst/>
          </a:prstGeom>
          <a:noFill/>
        </p:spPr>
        <p:txBody>
          <a:bodyPr wrap="none" rtlCol="0">
            <a:spAutoFit/>
          </a:bodyPr>
          <a:lstStyle/>
          <a:p>
            <a:pPr algn="ctr"/>
            <a:r>
              <a:rPr lang="en-GB" sz="1100" dirty="0">
                <a:solidFill>
                  <a:srgbClr val="C00000"/>
                </a:solidFill>
              </a:rPr>
              <a:t>oneM2M</a:t>
            </a:r>
          </a:p>
          <a:p>
            <a:pPr algn="ctr"/>
            <a:r>
              <a:rPr lang="en-GB" sz="1100" dirty="0">
                <a:solidFill>
                  <a:srgbClr val="C00000"/>
                </a:solidFill>
              </a:rPr>
              <a:t>established</a:t>
            </a:r>
          </a:p>
        </p:txBody>
      </p:sp>
      <p:sp>
        <p:nvSpPr>
          <p:cNvPr id="138" name="Textfeld 137"/>
          <p:cNvSpPr txBox="1"/>
          <p:nvPr/>
        </p:nvSpPr>
        <p:spPr>
          <a:xfrm>
            <a:off x="841028" y="2238118"/>
            <a:ext cx="821059" cy="261610"/>
          </a:xfrm>
          <a:prstGeom prst="rect">
            <a:avLst/>
          </a:prstGeom>
          <a:noFill/>
        </p:spPr>
        <p:txBody>
          <a:bodyPr wrap="none" rtlCol="0">
            <a:spAutoFit/>
          </a:bodyPr>
          <a:lstStyle/>
          <a:p>
            <a:pPr algn="ctr"/>
            <a:r>
              <a:rPr lang="de-AT" sz="1100" dirty="0">
                <a:solidFill>
                  <a:srgbClr val="C00000"/>
                </a:solidFill>
              </a:rPr>
              <a:t>Release 1</a:t>
            </a:r>
          </a:p>
        </p:txBody>
      </p:sp>
      <p:sp>
        <p:nvSpPr>
          <p:cNvPr id="139" name="Textfeld 138"/>
          <p:cNvSpPr txBox="1"/>
          <p:nvPr/>
        </p:nvSpPr>
        <p:spPr>
          <a:xfrm>
            <a:off x="2196179" y="2238118"/>
            <a:ext cx="821059" cy="261610"/>
          </a:xfrm>
          <a:prstGeom prst="rect">
            <a:avLst/>
          </a:prstGeom>
          <a:noFill/>
        </p:spPr>
        <p:txBody>
          <a:bodyPr wrap="none" rtlCol="0">
            <a:spAutoFit/>
          </a:bodyPr>
          <a:lstStyle/>
          <a:p>
            <a:pPr algn="ctr"/>
            <a:r>
              <a:rPr lang="de-AT" sz="1100" dirty="0">
                <a:solidFill>
                  <a:srgbClr val="C00000"/>
                </a:solidFill>
              </a:rPr>
              <a:t>Release 2</a:t>
            </a:r>
          </a:p>
        </p:txBody>
      </p:sp>
      <p:sp>
        <p:nvSpPr>
          <p:cNvPr id="140" name="Textfeld 139"/>
          <p:cNvSpPr txBox="1"/>
          <p:nvPr/>
        </p:nvSpPr>
        <p:spPr>
          <a:xfrm>
            <a:off x="3854319" y="2237888"/>
            <a:ext cx="915636" cy="261610"/>
          </a:xfrm>
          <a:prstGeom prst="rect">
            <a:avLst/>
          </a:prstGeom>
          <a:noFill/>
        </p:spPr>
        <p:txBody>
          <a:bodyPr wrap="none" rtlCol="0">
            <a:spAutoFit/>
          </a:bodyPr>
          <a:lstStyle/>
          <a:p>
            <a:pPr algn="ctr"/>
            <a:r>
              <a:rPr lang="de-AT" sz="1100" dirty="0">
                <a:solidFill>
                  <a:srgbClr val="C00000"/>
                </a:solidFill>
              </a:rPr>
              <a:t>Release 2A</a:t>
            </a:r>
          </a:p>
        </p:txBody>
      </p:sp>
      <p:sp>
        <p:nvSpPr>
          <p:cNvPr id="141" name="Textfeld 140"/>
          <p:cNvSpPr txBox="1"/>
          <p:nvPr/>
        </p:nvSpPr>
        <p:spPr>
          <a:xfrm>
            <a:off x="4666585" y="2237888"/>
            <a:ext cx="821059" cy="261610"/>
          </a:xfrm>
          <a:prstGeom prst="rect">
            <a:avLst/>
          </a:prstGeom>
          <a:noFill/>
        </p:spPr>
        <p:txBody>
          <a:bodyPr wrap="none" rtlCol="0">
            <a:spAutoFit/>
          </a:bodyPr>
          <a:lstStyle/>
          <a:p>
            <a:pPr algn="ctr"/>
            <a:r>
              <a:rPr lang="de-AT" sz="1100" dirty="0">
                <a:solidFill>
                  <a:srgbClr val="C00000"/>
                </a:solidFill>
              </a:rPr>
              <a:t>Release 3</a:t>
            </a:r>
          </a:p>
        </p:txBody>
      </p:sp>
      <p:sp>
        <p:nvSpPr>
          <p:cNvPr id="142" name="Textfeld 141"/>
          <p:cNvSpPr txBox="1"/>
          <p:nvPr/>
        </p:nvSpPr>
        <p:spPr>
          <a:xfrm>
            <a:off x="8660969" y="2216021"/>
            <a:ext cx="731290" cy="261610"/>
          </a:xfrm>
          <a:prstGeom prst="rect">
            <a:avLst/>
          </a:prstGeom>
          <a:noFill/>
        </p:spPr>
        <p:txBody>
          <a:bodyPr wrap="none" rtlCol="0">
            <a:spAutoFit/>
          </a:bodyPr>
          <a:lstStyle/>
          <a:p>
            <a:pPr algn="ctr"/>
            <a:r>
              <a:rPr lang="en-GB" sz="1100" dirty="0">
                <a:solidFill>
                  <a:srgbClr val="C00000"/>
                </a:solidFill>
              </a:rPr>
              <a:t>Release 4</a:t>
            </a:r>
          </a:p>
        </p:txBody>
      </p:sp>
      <p:sp>
        <p:nvSpPr>
          <p:cNvPr id="143" name="Textfeld 142"/>
          <p:cNvSpPr txBox="1"/>
          <p:nvPr/>
        </p:nvSpPr>
        <p:spPr>
          <a:xfrm>
            <a:off x="4624447" y="2724760"/>
            <a:ext cx="3342409" cy="338554"/>
          </a:xfrm>
          <a:prstGeom prst="rect">
            <a:avLst/>
          </a:prstGeom>
          <a:noFill/>
        </p:spPr>
        <p:txBody>
          <a:bodyPr wrap="square" rtlCol="0">
            <a:spAutoFit/>
          </a:bodyPr>
          <a:lstStyle/>
          <a:p>
            <a:pPr algn="ctr"/>
            <a:r>
              <a:rPr lang="de-AT" sz="1600" b="1" dirty="0">
                <a:solidFill>
                  <a:srgbClr val="92D050"/>
                </a:solidFill>
              </a:rPr>
              <a:t>oneM2M Hack-a-Thon Events</a:t>
            </a:r>
          </a:p>
        </p:txBody>
      </p:sp>
      <p:sp>
        <p:nvSpPr>
          <p:cNvPr id="144" name="Textfeld 143"/>
          <p:cNvSpPr txBox="1"/>
          <p:nvPr/>
        </p:nvSpPr>
        <p:spPr>
          <a:xfrm>
            <a:off x="1308126" y="1729071"/>
            <a:ext cx="739305" cy="261610"/>
          </a:xfrm>
          <a:prstGeom prst="rect">
            <a:avLst/>
          </a:prstGeom>
          <a:noFill/>
        </p:spPr>
        <p:txBody>
          <a:bodyPr wrap="none" rtlCol="0">
            <a:spAutoFit/>
          </a:bodyPr>
          <a:lstStyle/>
          <a:p>
            <a:pPr algn="ctr"/>
            <a:r>
              <a:rPr lang="en-GB" sz="1100" dirty="0">
                <a:solidFill>
                  <a:schemeClr val="accent5"/>
                </a:solidFill>
              </a:rPr>
              <a:t>Interop 1</a:t>
            </a:r>
          </a:p>
        </p:txBody>
      </p:sp>
      <p:sp>
        <p:nvSpPr>
          <p:cNvPr id="145" name="Textfeld 144"/>
          <p:cNvSpPr txBox="1"/>
          <p:nvPr/>
        </p:nvSpPr>
        <p:spPr>
          <a:xfrm>
            <a:off x="1880457" y="1729071"/>
            <a:ext cx="739305" cy="261610"/>
          </a:xfrm>
          <a:prstGeom prst="rect">
            <a:avLst/>
          </a:prstGeom>
          <a:noFill/>
        </p:spPr>
        <p:txBody>
          <a:bodyPr wrap="none" rtlCol="0">
            <a:spAutoFit/>
          </a:bodyPr>
          <a:lstStyle/>
          <a:p>
            <a:pPr algn="ctr"/>
            <a:r>
              <a:rPr lang="en-GB" sz="1100" dirty="0">
                <a:solidFill>
                  <a:schemeClr val="accent5"/>
                </a:solidFill>
              </a:rPr>
              <a:t>Interop 2</a:t>
            </a:r>
          </a:p>
        </p:txBody>
      </p:sp>
      <p:sp>
        <p:nvSpPr>
          <p:cNvPr id="146" name="Textfeld 145"/>
          <p:cNvSpPr txBox="1"/>
          <p:nvPr/>
        </p:nvSpPr>
        <p:spPr>
          <a:xfrm>
            <a:off x="2460737" y="1729501"/>
            <a:ext cx="739305" cy="261610"/>
          </a:xfrm>
          <a:prstGeom prst="rect">
            <a:avLst/>
          </a:prstGeom>
          <a:noFill/>
        </p:spPr>
        <p:txBody>
          <a:bodyPr wrap="none" rtlCol="0">
            <a:spAutoFit/>
          </a:bodyPr>
          <a:lstStyle/>
          <a:p>
            <a:pPr algn="ctr"/>
            <a:r>
              <a:rPr lang="en-GB" sz="1100" dirty="0">
                <a:solidFill>
                  <a:schemeClr val="accent5"/>
                </a:solidFill>
              </a:rPr>
              <a:t>Interop 3</a:t>
            </a:r>
          </a:p>
        </p:txBody>
      </p:sp>
      <p:sp>
        <p:nvSpPr>
          <p:cNvPr id="147" name="Textfeld 146"/>
          <p:cNvSpPr txBox="1"/>
          <p:nvPr/>
        </p:nvSpPr>
        <p:spPr>
          <a:xfrm>
            <a:off x="2939200" y="1830671"/>
            <a:ext cx="739305" cy="261610"/>
          </a:xfrm>
          <a:prstGeom prst="rect">
            <a:avLst/>
          </a:prstGeom>
          <a:noFill/>
        </p:spPr>
        <p:txBody>
          <a:bodyPr wrap="none" rtlCol="0">
            <a:spAutoFit/>
          </a:bodyPr>
          <a:lstStyle/>
          <a:p>
            <a:pPr algn="ctr"/>
            <a:r>
              <a:rPr lang="en-GB" sz="1100" dirty="0">
                <a:solidFill>
                  <a:schemeClr val="accent5"/>
                </a:solidFill>
              </a:rPr>
              <a:t>Interop 4</a:t>
            </a:r>
          </a:p>
        </p:txBody>
      </p:sp>
      <p:sp>
        <p:nvSpPr>
          <p:cNvPr id="148" name="Textfeld 147"/>
          <p:cNvSpPr txBox="1"/>
          <p:nvPr/>
        </p:nvSpPr>
        <p:spPr>
          <a:xfrm>
            <a:off x="3564784" y="1742519"/>
            <a:ext cx="739305" cy="261610"/>
          </a:xfrm>
          <a:prstGeom prst="rect">
            <a:avLst/>
          </a:prstGeom>
          <a:noFill/>
        </p:spPr>
        <p:txBody>
          <a:bodyPr wrap="none" rtlCol="0">
            <a:spAutoFit/>
          </a:bodyPr>
          <a:lstStyle/>
          <a:p>
            <a:pPr algn="ctr"/>
            <a:r>
              <a:rPr lang="en-GB" sz="1100" dirty="0">
                <a:solidFill>
                  <a:schemeClr val="accent5"/>
                </a:solidFill>
              </a:rPr>
              <a:t>Interop 5</a:t>
            </a:r>
          </a:p>
        </p:txBody>
      </p:sp>
      <p:sp>
        <p:nvSpPr>
          <p:cNvPr id="149" name="Textfeld 148"/>
          <p:cNvSpPr txBox="1"/>
          <p:nvPr/>
        </p:nvSpPr>
        <p:spPr>
          <a:xfrm>
            <a:off x="4404414" y="1729071"/>
            <a:ext cx="739305" cy="261610"/>
          </a:xfrm>
          <a:prstGeom prst="rect">
            <a:avLst/>
          </a:prstGeom>
          <a:noFill/>
        </p:spPr>
        <p:txBody>
          <a:bodyPr wrap="none" rtlCol="0">
            <a:spAutoFit/>
          </a:bodyPr>
          <a:lstStyle/>
          <a:p>
            <a:pPr algn="ctr"/>
            <a:r>
              <a:rPr lang="en-GB" sz="1100" dirty="0">
                <a:solidFill>
                  <a:schemeClr val="accent5"/>
                </a:solidFill>
              </a:rPr>
              <a:t>Interop 6</a:t>
            </a:r>
          </a:p>
        </p:txBody>
      </p:sp>
      <p:pic>
        <p:nvPicPr>
          <p:cNvPr id="150" name="그림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950" y="5519262"/>
            <a:ext cx="593953" cy="5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 name="Textfeld 150"/>
          <p:cNvSpPr txBox="1"/>
          <p:nvPr/>
        </p:nvSpPr>
        <p:spPr>
          <a:xfrm>
            <a:off x="2890525" y="5666683"/>
            <a:ext cx="930063" cy="600164"/>
          </a:xfrm>
          <a:prstGeom prst="rect">
            <a:avLst/>
          </a:prstGeom>
          <a:noFill/>
        </p:spPr>
        <p:txBody>
          <a:bodyPr wrap="none" rtlCol="0">
            <a:spAutoFit/>
          </a:bodyPr>
          <a:lstStyle/>
          <a:p>
            <a:pPr algn="ctr"/>
            <a:r>
              <a:rPr lang="en-GB" sz="1100" dirty="0">
                <a:solidFill>
                  <a:schemeClr val="accent3"/>
                </a:solidFill>
              </a:rPr>
              <a:t>oneM2M</a:t>
            </a:r>
          </a:p>
          <a:p>
            <a:pPr algn="ctr"/>
            <a:r>
              <a:rPr lang="en-GB" sz="1100" dirty="0">
                <a:solidFill>
                  <a:schemeClr val="accent3"/>
                </a:solidFill>
              </a:rPr>
              <a:t>Certification</a:t>
            </a:r>
          </a:p>
          <a:p>
            <a:pPr algn="ctr"/>
            <a:r>
              <a:rPr lang="en-GB" sz="1100" dirty="0">
                <a:solidFill>
                  <a:schemeClr val="accent3"/>
                </a:solidFill>
              </a:rPr>
              <a:t>launch</a:t>
            </a:r>
          </a:p>
        </p:txBody>
      </p:sp>
      <p:sp>
        <p:nvSpPr>
          <p:cNvPr id="152" name="Textfeld 151"/>
          <p:cNvSpPr txBox="1"/>
          <p:nvPr/>
        </p:nvSpPr>
        <p:spPr>
          <a:xfrm>
            <a:off x="4345170" y="5666683"/>
            <a:ext cx="1040670" cy="430887"/>
          </a:xfrm>
          <a:prstGeom prst="rect">
            <a:avLst/>
          </a:prstGeom>
          <a:noFill/>
        </p:spPr>
        <p:txBody>
          <a:bodyPr wrap="none" rtlCol="0">
            <a:spAutoFit/>
          </a:bodyPr>
          <a:lstStyle/>
          <a:p>
            <a:pPr algn="ctr"/>
            <a:r>
              <a:rPr lang="en-GB" sz="1050" dirty="0">
                <a:solidFill>
                  <a:schemeClr val="accent3"/>
                </a:solidFill>
              </a:rPr>
              <a:t>15+ products </a:t>
            </a:r>
            <a:br>
              <a:rPr lang="en-GB" sz="1050" dirty="0">
                <a:solidFill>
                  <a:schemeClr val="accent3"/>
                </a:solidFill>
              </a:rPr>
            </a:br>
            <a:r>
              <a:rPr lang="en-GB" sz="1050" dirty="0">
                <a:solidFill>
                  <a:schemeClr val="accent3"/>
                </a:solidFill>
              </a:rPr>
              <a:t>certified</a:t>
            </a:r>
          </a:p>
        </p:txBody>
      </p:sp>
      <p:sp>
        <p:nvSpPr>
          <p:cNvPr id="153" name="Textfeld 152"/>
          <p:cNvSpPr txBox="1"/>
          <p:nvPr/>
        </p:nvSpPr>
        <p:spPr>
          <a:xfrm>
            <a:off x="5095471" y="5703516"/>
            <a:ext cx="886781" cy="769441"/>
          </a:xfrm>
          <a:prstGeom prst="rect">
            <a:avLst/>
          </a:prstGeom>
          <a:noFill/>
        </p:spPr>
        <p:txBody>
          <a:bodyPr wrap="none" rtlCol="0">
            <a:spAutoFit/>
          </a:bodyPr>
          <a:lstStyle/>
          <a:p>
            <a:pPr algn="ctr"/>
            <a:r>
              <a:rPr lang="en-GB" sz="1100" dirty="0">
                <a:solidFill>
                  <a:schemeClr val="accent3"/>
                </a:solidFill>
              </a:rPr>
              <a:t> </a:t>
            </a:r>
            <a:br>
              <a:rPr lang="en-GB" sz="1100" dirty="0">
                <a:solidFill>
                  <a:schemeClr val="accent3"/>
                </a:solidFill>
              </a:rPr>
            </a:br>
            <a:r>
              <a:rPr lang="en-GB" sz="1100" dirty="0">
                <a:solidFill>
                  <a:schemeClr val="accent3"/>
                </a:solidFill>
              </a:rPr>
              <a:t>oneM2M</a:t>
            </a:r>
          </a:p>
          <a:p>
            <a:pPr algn="ctr"/>
            <a:r>
              <a:rPr lang="en-GB" sz="1100" dirty="0">
                <a:solidFill>
                  <a:schemeClr val="accent3"/>
                </a:solidFill>
              </a:rPr>
              <a:t>Certification</a:t>
            </a:r>
          </a:p>
          <a:p>
            <a:pPr algn="ctr"/>
            <a:r>
              <a:rPr lang="en-GB" sz="1100" dirty="0">
                <a:solidFill>
                  <a:schemeClr val="accent3"/>
                </a:solidFill>
              </a:rPr>
              <a:t>launch</a:t>
            </a:r>
          </a:p>
        </p:txBody>
      </p:sp>
      <p:grpSp>
        <p:nvGrpSpPr>
          <p:cNvPr id="156" name="Gruppieren 155"/>
          <p:cNvGrpSpPr/>
          <p:nvPr/>
        </p:nvGrpSpPr>
        <p:grpSpPr>
          <a:xfrm>
            <a:off x="5736388" y="3004044"/>
            <a:ext cx="190005" cy="510639"/>
            <a:chOff x="9621587" y="3003584"/>
            <a:chExt cx="190005" cy="510639"/>
          </a:xfrm>
        </p:grpSpPr>
        <p:sp>
          <p:nvSpPr>
            <p:cNvPr id="157" name="Ellipse 156"/>
            <p:cNvSpPr/>
            <p:nvPr/>
          </p:nvSpPr>
          <p:spPr>
            <a:xfrm>
              <a:off x="9621587" y="3003584"/>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8" name="Gerader Verbinder 157"/>
            <p:cNvCxnSpPr>
              <a:stCxn id="157" idx="4"/>
            </p:cNvCxnSpPr>
            <p:nvPr/>
          </p:nvCxnSpPr>
          <p:spPr>
            <a:xfrm flipH="1">
              <a:off x="9716589" y="3193589"/>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159" name="Gruppieren 158"/>
          <p:cNvGrpSpPr/>
          <p:nvPr/>
        </p:nvGrpSpPr>
        <p:grpSpPr>
          <a:xfrm>
            <a:off x="5870345" y="2994836"/>
            <a:ext cx="190005" cy="510639"/>
            <a:chOff x="9621587" y="3003584"/>
            <a:chExt cx="190005" cy="510639"/>
          </a:xfrm>
        </p:grpSpPr>
        <p:sp>
          <p:nvSpPr>
            <p:cNvPr id="160" name="Ellipse 159"/>
            <p:cNvSpPr/>
            <p:nvPr/>
          </p:nvSpPr>
          <p:spPr>
            <a:xfrm>
              <a:off x="9621587" y="3003584"/>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1" name="Gerader Verbinder 160"/>
            <p:cNvCxnSpPr>
              <a:stCxn id="160" idx="4"/>
            </p:cNvCxnSpPr>
            <p:nvPr/>
          </p:nvCxnSpPr>
          <p:spPr>
            <a:xfrm flipH="1">
              <a:off x="9716589" y="3193589"/>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162" name="Gruppieren 161"/>
          <p:cNvGrpSpPr/>
          <p:nvPr/>
        </p:nvGrpSpPr>
        <p:grpSpPr>
          <a:xfrm>
            <a:off x="6244798" y="2997580"/>
            <a:ext cx="190005" cy="510639"/>
            <a:chOff x="9621587" y="3003584"/>
            <a:chExt cx="190005" cy="510639"/>
          </a:xfrm>
        </p:grpSpPr>
        <p:sp>
          <p:nvSpPr>
            <p:cNvPr id="163" name="Ellipse 162"/>
            <p:cNvSpPr/>
            <p:nvPr/>
          </p:nvSpPr>
          <p:spPr>
            <a:xfrm>
              <a:off x="9621587" y="3003584"/>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4" name="Gerader Verbinder 163"/>
            <p:cNvCxnSpPr>
              <a:stCxn id="163" idx="4"/>
            </p:cNvCxnSpPr>
            <p:nvPr/>
          </p:nvCxnSpPr>
          <p:spPr>
            <a:xfrm flipH="1">
              <a:off x="9716589" y="3193589"/>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166" name="Gruppieren 165"/>
          <p:cNvGrpSpPr/>
          <p:nvPr/>
        </p:nvGrpSpPr>
        <p:grpSpPr>
          <a:xfrm>
            <a:off x="6663587" y="1636040"/>
            <a:ext cx="739305" cy="1878643"/>
            <a:chOff x="10893875" y="1636040"/>
            <a:chExt cx="739305" cy="1878643"/>
          </a:xfrm>
        </p:grpSpPr>
        <p:sp>
          <p:nvSpPr>
            <p:cNvPr id="167" name="Ellipse 166"/>
            <p:cNvSpPr/>
            <p:nvPr/>
          </p:nvSpPr>
          <p:spPr>
            <a:xfrm>
              <a:off x="11167659" y="2018963"/>
              <a:ext cx="190005" cy="190005"/>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8" name="Gerader Verbinder 167"/>
            <p:cNvCxnSpPr>
              <a:stCxn id="167" idx="4"/>
            </p:cNvCxnSpPr>
            <p:nvPr/>
          </p:nvCxnSpPr>
          <p:spPr>
            <a:xfrm>
              <a:off x="11262662" y="2208968"/>
              <a:ext cx="5025" cy="1305715"/>
            </a:xfrm>
            <a:prstGeom prst="line">
              <a:avLst/>
            </a:prstGeom>
            <a:ln>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169" name="Textfeld 168"/>
            <p:cNvSpPr txBox="1"/>
            <p:nvPr/>
          </p:nvSpPr>
          <p:spPr>
            <a:xfrm>
              <a:off x="10893875" y="1636040"/>
              <a:ext cx="739305" cy="430887"/>
            </a:xfrm>
            <a:prstGeom prst="rect">
              <a:avLst/>
            </a:prstGeom>
            <a:noFill/>
          </p:spPr>
          <p:txBody>
            <a:bodyPr wrap="none" rtlCol="0">
              <a:spAutoFit/>
            </a:bodyPr>
            <a:lstStyle/>
            <a:p>
              <a:pPr algn="ctr"/>
              <a:r>
                <a:rPr lang="en-GB" sz="1100" dirty="0">
                  <a:solidFill>
                    <a:schemeClr val="accent5"/>
                  </a:solidFill>
                </a:rPr>
                <a:t>Interop 7</a:t>
              </a:r>
              <a:br>
                <a:rPr lang="en-GB" sz="1100" dirty="0">
                  <a:solidFill>
                    <a:schemeClr val="accent5"/>
                  </a:solidFill>
                </a:rPr>
              </a:br>
              <a:endParaRPr lang="en-GB" sz="1100" dirty="0">
                <a:solidFill>
                  <a:schemeClr val="accent5"/>
                </a:solidFill>
              </a:endParaRPr>
            </a:p>
          </p:txBody>
        </p:sp>
      </p:grpSp>
      <p:sp>
        <p:nvSpPr>
          <p:cNvPr id="154" name="Eingekerbter Richtungspfeil 26">
            <a:extLst>
              <a:ext uri="{FF2B5EF4-FFF2-40B4-BE49-F238E27FC236}">
                <a16:creationId xmlns:a16="http://schemas.microsoft.com/office/drawing/2014/main" id="{1989A742-EDB9-4991-9978-1B66A337748B}"/>
              </a:ext>
            </a:extLst>
          </p:cNvPr>
          <p:cNvSpPr/>
          <p:nvPr/>
        </p:nvSpPr>
        <p:spPr>
          <a:xfrm>
            <a:off x="8182303" y="3522508"/>
            <a:ext cx="1351386" cy="635705"/>
          </a:xfrm>
          <a:prstGeom prst="chevron">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dirty="0"/>
              <a:t>2022</a:t>
            </a:r>
          </a:p>
        </p:txBody>
      </p:sp>
      <p:sp>
        <p:nvSpPr>
          <p:cNvPr id="165" name="Ellipse 164">
            <a:extLst>
              <a:ext uri="{FF2B5EF4-FFF2-40B4-BE49-F238E27FC236}">
                <a16:creationId xmlns:a16="http://schemas.microsoft.com/office/drawing/2014/main" id="{9EDA9BCE-9044-47EF-B7E8-612ADDD505AA}"/>
              </a:ext>
            </a:extLst>
          </p:cNvPr>
          <p:cNvSpPr/>
          <p:nvPr/>
        </p:nvSpPr>
        <p:spPr>
          <a:xfrm>
            <a:off x="10214733" y="2512347"/>
            <a:ext cx="190005" cy="19000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0" name="Gerader Verbinder 169">
            <a:extLst>
              <a:ext uri="{FF2B5EF4-FFF2-40B4-BE49-F238E27FC236}">
                <a16:creationId xmlns:a16="http://schemas.microsoft.com/office/drawing/2014/main" id="{4FAA4A21-8437-41C8-94E0-2099355B370B}"/>
              </a:ext>
            </a:extLst>
          </p:cNvPr>
          <p:cNvCxnSpPr/>
          <p:nvPr/>
        </p:nvCxnSpPr>
        <p:spPr>
          <a:xfrm>
            <a:off x="10300957" y="2702352"/>
            <a:ext cx="8779" cy="819362"/>
          </a:xfrm>
          <a:prstGeom prst="line">
            <a:avLst/>
          </a:prstGeom>
          <a:ln>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71" name="Textfeld 170">
            <a:extLst>
              <a:ext uri="{FF2B5EF4-FFF2-40B4-BE49-F238E27FC236}">
                <a16:creationId xmlns:a16="http://schemas.microsoft.com/office/drawing/2014/main" id="{C85261CF-7152-4AF6-97B6-50A5D2B38F57}"/>
              </a:ext>
            </a:extLst>
          </p:cNvPr>
          <p:cNvSpPr txBox="1"/>
          <p:nvPr/>
        </p:nvSpPr>
        <p:spPr>
          <a:xfrm>
            <a:off x="9922621" y="2101721"/>
            <a:ext cx="779381" cy="430887"/>
          </a:xfrm>
          <a:prstGeom prst="rect">
            <a:avLst/>
          </a:prstGeom>
          <a:noFill/>
        </p:spPr>
        <p:txBody>
          <a:bodyPr wrap="none" rtlCol="0">
            <a:spAutoFit/>
          </a:bodyPr>
          <a:lstStyle/>
          <a:p>
            <a:pPr algn="ctr"/>
            <a:r>
              <a:rPr lang="en-GB" sz="1100" dirty="0">
                <a:solidFill>
                  <a:srgbClr val="C00000"/>
                </a:solidFill>
              </a:rPr>
              <a:t>Release 5</a:t>
            </a:r>
            <a:br>
              <a:rPr lang="en-GB" sz="1100" dirty="0">
                <a:solidFill>
                  <a:srgbClr val="C00000"/>
                </a:solidFill>
              </a:rPr>
            </a:br>
            <a:r>
              <a:rPr lang="en-GB" sz="1100" dirty="0">
                <a:solidFill>
                  <a:srgbClr val="C00000"/>
                </a:solidFill>
              </a:rPr>
              <a:t>initial plan</a:t>
            </a:r>
          </a:p>
        </p:txBody>
      </p:sp>
      <p:sp>
        <p:nvSpPr>
          <p:cNvPr id="172" name="Eingekerbter Richtungspfeil 26">
            <a:extLst>
              <a:ext uri="{FF2B5EF4-FFF2-40B4-BE49-F238E27FC236}">
                <a16:creationId xmlns:a16="http://schemas.microsoft.com/office/drawing/2014/main" id="{8D3D6771-63E4-45DE-9A9C-BC80B7020656}"/>
              </a:ext>
            </a:extLst>
          </p:cNvPr>
          <p:cNvSpPr/>
          <p:nvPr/>
        </p:nvSpPr>
        <p:spPr>
          <a:xfrm>
            <a:off x="9249372" y="3522674"/>
            <a:ext cx="1343599" cy="635705"/>
          </a:xfrm>
          <a:prstGeom prst="chevron">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dirty="0"/>
              <a:t>2023</a:t>
            </a:r>
          </a:p>
        </p:txBody>
      </p:sp>
      <p:grpSp>
        <p:nvGrpSpPr>
          <p:cNvPr id="173" name="Gruppieren 172">
            <a:extLst>
              <a:ext uri="{FF2B5EF4-FFF2-40B4-BE49-F238E27FC236}">
                <a16:creationId xmlns:a16="http://schemas.microsoft.com/office/drawing/2014/main" id="{21C40F9E-658E-4902-B47D-49052DD5D58C}"/>
              </a:ext>
            </a:extLst>
          </p:cNvPr>
          <p:cNvGrpSpPr/>
          <p:nvPr/>
        </p:nvGrpSpPr>
        <p:grpSpPr>
          <a:xfrm>
            <a:off x="7333893" y="3004909"/>
            <a:ext cx="190005" cy="510639"/>
            <a:chOff x="9621587" y="3003584"/>
            <a:chExt cx="190005" cy="510639"/>
          </a:xfrm>
        </p:grpSpPr>
        <p:sp>
          <p:nvSpPr>
            <p:cNvPr id="174" name="Ellipse 173">
              <a:extLst>
                <a:ext uri="{FF2B5EF4-FFF2-40B4-BE49-F238E27FC236}">
                  <a16:creationId xmlns:a16="http://schemas.microsoft.com/office/drawing/2014/main" id="{1F684F8E-8CF6-4596-BE86-A039D47287FA}"/>
                </a:ext>
              </a:extLst>
            </p:cNvPr>
            <p:cNvSpPr/>
            <p:nvPr/>
          </p:nvSpPr>
          <p:spPr>
            <a:xfrm>
              <a:off x="9621587" y="3003584"/>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5" name="Gerader Verbinder 174">
              <a:extLst>
                <a:ext uri="{FF2B5EF4-FFF2-40B4-BE49-F238E27FC236}">
                  <a16:creationId xmlns:a16="http://schemas.microsoft.com/office/drawing/2014/main" id="{8F668637-4822-46D4-8C2A-0110D71B65F5}"/>
                </a:ext>
              </a:extLst>
            </p:cNvPr>
            <p:cNvCxnSpPr>
              <a:stCxn id="174" idx="4"/>
            </p:cNvCxnSpPr>
            <p:nvPr/>
          </p:nvCxnSpPr>
          <p:spPr>
            <a:xfrm flipH="1">
              <a:off x="9716589" y="3193589"/>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3" name="Gleichschenkliges Dreieck 2">
            <a:extLst>
              <a:ext uri="{FF2B5EF4-FFF2-40B4-BE49-F238E27FC236}">
                <a16:creationId xmlns:a16="http://schemas.microsoft.com/office/drawing/2014/main" id="{9573FD2A-6C4D-422D-A884-5765A7789A7A}"/>
              </a:ext>
            </a:extLst>
          </p:cNvPr>
          <p:cNvSpPr/>
          <p:nvPr/>
        </p:nvSpPr>
        <p:spPr>
          <a:xfrm rot="10800000">
            <a:off x="8893150" y="1363575"/>
            <a:ext cx="229672" cy="389896"/>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lussdiagramm: Verbindungsstelle 22">
            <a:extLst>
              <a:ext uri="{FF2B5EF4-FFF2-40B4-BE49-F238E27FC236}">
                <a16:creationId xmlns:a16="http://schemas.microsoft.com/office/drawing/2014/main" id="{A622E9FA-4A40-41FF-9168-0D68DE58C464}"/>
              </a:ext>
            </a:extLst>
          </p:cNvPr>
          <p:cNvSpPr/>
          <p:nvPr/>
        </p:nvSpPr>
        <p:spPr>
          <a:xfrm>
            <a:off x="6923492" y="4539230"/>
            <a:ext cx="219324" cy="209220"/>
          </a:xfrm>
          <a:prstGeom prst="flowChartConnector">
            <a:avLst/>
          </a:prstGeom>
          <a:solidFill>
            <a:schemeClr val="accent5">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1" name="Gerader Verbinder 180">
            <a:extLst>
              <a:ext uri="{FF2B5EF4-FFF2-40B4-BE49-F238E27FC236}">
                <a16:creationId xmlns:a16="http://schemas.microsoft.com/office/drawing/2014/main" id="{2A6B2D98-2862-4452-92B5-5A1E76DCC192}"/>
              </a:ext>
            </a:extLst>
          </p:cNvPr>
          <p:cNvCxnSpPr>
            <a:cxnSpLocks/>
            <a:stCxn id="180" idx="0"/>
          </p:cNvCxnSpPr>
          <p:nvPr/>
        </p:nvCxnSpPr>
        <p:spPr>
          <a:xfrm flipV="1">
            <a:off x="7033154" y="4172574"/>
            <a:ext cx="0" cy="366656"/>
          </a:xfrm>
          <a:prstGeom prst="line">
            <a:avLst/>
          </a:prstGeom>
          <a:ln>
            <a:solidFill>
              <a:schemeClr val="tx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2" name="Eingekerbter Richtungspfeil 26">
            <a:extLst>
              <a:ext uri="{FF2B5EF4-FFF2-40B4-BE49-F238E27FC236}">
                <a16:creationId xmlns:a16="http://schemas.microsoft.com/office/drawing/2014/main" id="{0C54A984-3F28-4166-8246-E18AADB5CEE1}"/>
              </a:ext>
            </a:extLst>
          </p:cNvPr>
          <p:cNvSpPr/>
          <p:nvPr/>
        </p:nvSpPr>
        <p:spPr>
          <a:xfrm>
            <a:off x="10308558" y="3522507"/>
            <a:ext cx="1343599" cy="635705"/>
          </a:xfrm>
          <a:prstGeom prst="chevron">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dirty="0"/>
              <a:t>2024</a:t>
            </a:r>
          </a:p>
        </p:txBody>
      </p:sp>
      <p:sp>
        <p:nvSpPr>
          <p:cNvPr id="184" name="Ellipse 183">
            <a:extLst>
              <a:ext uri="{FF2B5EF4-FFF2-40B4-BE49-F238E27FC236}">
                <a16:creationId xmlns:a16="http://schemas.microsoft.com/office/drawing/2014/main" id="{57110E22-323C-4D98-982A-4C24E68132D6}"/>
              </a:ext>
            </a:extLst>
          </p:cNvPr>
          <p:cNvSpPr/>
          <p:nvPr/>
        </p:nvSpPr>
        <p:spPr>
          <a:xfrm>
            <a:off x="9032234" y="2018963"/>
            <a:ext cx="190005" cy="190005"/>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5" name="Gerader Verbinder 184">
            <a:extLst>
              <a:ext uri="{FF2B5EF4-FFF2-40B4-BE49-F238E27FC236}">
                <a16:creationId xmlns:a16="http://schemas.microsoft.com/office/drawing/2014/main" id="{E773C340-2BA2-41D2-8F3B-0CAD6E32609D}"/>
              </a:ext>
            </a:extLst>
          </p:cNvPr>
          <p:cNvCxnSpPr>
            <a:cxnSpLocks/>
          </p:cNvCxnSpPr>
          <p:nvPr/>
        </p:nvCxnSpPr>
        <p:spPr>
          <a:xfrm>
            <a:off x="9114537" y="2208968"/>
            <a:ext cx="5025" cy="1305715"/>
          </a:xfrm>
          <a:prstGeom prst="line">
            <a:avLst/>
          </a:prstGeom>
          <a:ln>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186" name="Textfeld 185">
            <a:extLst>
              <a:ext uri="{FF2B5EF4-FFF2-40B4-BE49-F238E27FC236}">
                <a16:creationId xmlns:a16="http://schemas.microsoft.com/office/drawing/2014/main" id="{49FF3E9D-ED0D-4DE8-8025-50A4770C0697}"/>
              </a:ext>
            </a:extLst>
          </p:cNvPr>
          <p:cNvSpPr txBox="1"/>
          <p:nvPr/>
        </p:nvSpPr>
        <p:spPr>
          <a:xfrm>
            <a:off x="8772076" y="1724940"/>
            <a:ext cx="712054" cy="261610"/>
          </a:xfrm>
          <a:prstGeom prst="rect">
            <a:avLst/>
          </a:prstGeom>
          <a:noFill/>
        </p:spPr>
        <p:txBody>
          <a:bodyPr wrap="none" rtlCol="0">
            <a:spAutoFit/>
          </a:bodyPr>
          <a:lstStyle/>
          <a:p>
            <a:pPr algn="ctr"/>
            <a:r>
              <a:rPr lang="en-GB" sz="1100" dirty="0">
                <a:solidFill>
                  <a:schemeClr val="accent5"/>
                </a:solidFill>
              </a:rPr>
              <a:t>Interop 8</a:t>
            </a:r>
          </a:p>
        </p:txBody>
      </p:sp>
      <p:grpSp>
        <p:nvGrpSpPr>
          <p:cNvPr id="187" name="Gruppieren 186">
            <a:extLst>
              <a:ext uri="{FF2B5EF4-FFF2-40B4-BE49-F238E27FC236}">
                <a16:creationId xmlns:a16="http://schemas.microsoft.com/office/drawing/2014/main" id="{3030CB58-A623-446A-9E0E-44637AF28ABE}"/>
              </a:ext>
            </a:extLst>
          </p:cNvPr>
          <p:cNvGrpSpPr/>
          <p:nvPr/>
        </p:nvGrpSpPr>
        <p:grpSpPr>
          <a:xfrm>
            <a:off x="8828390" y="2991130"/>
            <a:ext cx="190005" cy="510639"/>
            <a:chOff x="9621587" y="3003584"/>
            <a:chExt cx="190005" cy="510639"/>
          </a:xfrm>
        </p:grpSpPr>
        <p:sp>
          <p:nvSpPr>
            <p:cNvPr id="188" name="Ellipse 187">
              <a:extLst>
                <a:ext uri="{FF2B5EF4-FFF2-40B4-BE49-F238E27FC236}">
                  <a16:creationId xmlns:a16="http://schemas.microsoft.com/office/drawing/2014/main" id="{E824E0E7-7F94-44BB-94B7-79AB047FA647}"/>
                </a:ext>
              </a:extLst>
            </p:cNvPr>
            <p:cNvSpPr/>
            <p:nvPr/>
          </p:nvSpPr>
          <p:spPr>
            <a:xfrm>
              <a:off x="9621587" y="3003584"/>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9" name="Gerader Verbinder 188">
              <a:extLst>
                <a:ext uri="{FF2B5EF4-FFF2-40B4-BE49-F238E27FC236}">
                  <a16:creationId xmlns:a16="http://schemas.microsoft.com/office/drawing/2014/main" id="{CA3295D8-3301-4EA8-B4F7-FC6E941C8C07}"/>
                </a:ext>
              </a:extLst>
            </p:cNvPr>
            <p:cNvCxnSpPr>
              <a:stCxn id="188" idx="4"/>
            </p:cNvCxnSpPr>
            <p:nvPr/>
          </p:nvCxnSpPr>
          <p:spPr>
            <a:xfrm flipH="1">
              <a:off x="9716589" y="3193589"/>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pic>
        <p:nvPicPr>
          <p:cNvPr id="6" name="Grafik 5">
            <a:extLst>
              <a:ext uri="{FF2B5EF4-FFF2-40B4-BE49-F238E27FC236}">
                <a16:creationId xmlns:a16="http://schemas.microsoft.com/office/drawing/2014/main" id="{A35A7D72-12A4-4992-B28D-128D521A2AF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49912" y="5712661"/>
            <a:ext cx="581478" cy="232591"/>
          </a:xfrm>
          <a:prstGeom prst="rect">
            <a:avLst/>
          </a:prstGeom>
        </p:spPr>
      </p:pic>
      <p:sp>
        <p:nvSpPr>
          <p:cNvPr id="183" name="Textfeld 182">
            <a:extLst>
              <a:ext uri="{FF2B5EF4-FFF2-40B4-BE49-F238E27FC236}">
                <a16:creationId xmlns:a16="http://schemas.microsoft.com/office/drawing/2014/main" id="{BC5FCA68-DEBC-4A1E-ACA3-5100D8E117C8}"/>
              </a:ext>
            </a:extLst>
          </p:cNvPr>
          <p:cNvSpPr txBox="1"/>
          <p:nvPr/>
        </p:nvSpPr>
        <p:spPr>
          <a:xfrm>
            <a:off x="8543425" y="4784365"/>
            <a:ext cx="855343" cy="954107"/>
          </a:xfrm>
          <a:prstGeom prst="rect">
            <a:avLst/>
          </a:prstGeom>
          <a:noFill/>
        </p:spPr>
        <p:txBody>
          <a:bodyPr wrap="square" rtlCol="0">
            <a:spAutoFit/>
          </a:bodyPr>
          <a:lstStyle/>
          <a:p>
            <a:pPr algn="ctr"/>
            <a:r>
              <a:rPr lang="en-US" sz="800" dirty="0">
                <a:solidFill>
                  <a:schemeClr val="accent5">
                    <a:lumMod val="75000"/>
                  </a:schemeClr>
                </a:solidFill>
              </a:rPr>
              <a:t>oneM2M White Paper</a:t>
            </a:r>
          </a:p>
          <a:p>
            <a:pPr algn="ctr"/>
            <a:r>
              <a:rPr lang="en-US" sz="800" i="1" dirty="0">
                <a:solidFill>
                  <a:schemeClr val="accent1"/>
                </a:solidFill>
              </a:rPr>
              <a:t>How oneM2M is Enabling </a:t>
            </a:r>
          </a:p>
          <a:p>
            <a:pPr algn="ctr"/>
            <a:r>
              <a:rPr lang="en-US" sz="800" i="1" dirty="0">
                <a:solidFill>
                  <a:schemeClr val="accent1"/>
                </a:solidFill>
              </a:rPr>
              <a:t>More Sustainable IoT </a:t>
            </a:r>
          </a:p>
          <a:p>
            <a:pPr algn="ctr"/>
            <a:r>
              <a:rPr lang="en-US" sz="800" i="1" dirty="0">
                <a:solidFill>
                  <a:schemeClr val="accent1"/>
                </a:solidFill>
              </a:rPr>
              <a:t>Deployments</a:t>
            </a:r>
          </a:p>
        </p:txBody>
      </p:sp>
      <p:sp>
        <p:nvSpPr>
          <p:cNvPr id="190" name="Flussdiagramm: Verbindungsstelle 22">
            <a:extLst>
              <a:ext uri="{FF2B5EF4-FFF2-40B4-BE49-F238E27FC236}">
                <a16:creationId xmlns:a16="http://schemas.microsoft.com/office/drawing/2014/main" id="{04A79BE6-DD55-4A93-AC23-6D47A228E105}"/>
              </a:ext>
            </a:extLst>
          </p:cNvPr>
          <p:cNvSpPr/>
          <p:nvPr/>
        </p:nvSpPr>
        <p:spPr>
          <a:xfrm>
            <a:off x="8858667" y="4543794"/>
            <a:ext cx="219324" cy="209220"/>
          </a:xfrm>
          <a:prstGeom prst="flowChartConnector">
            <a:avLst/>
          </a:prstGeom>
          <a:solidFill>
            <a:schemeClr val="accent5">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1" name="Gerader Verbinder 190">
            <a:extLst>
              <a:ext uri="{FF2B5EF4-FFF2-40B4-BE49-F238E27FC236}">
                <a16:creationId xmlns:a16="http://schemas.microsoft.com/office/drawing/2014/main" id="{5526800B-E319-4CF7-9EDB-CD392A2CF30D}"/>
              </a:ext>
            </a:extLst>
          </p:cNvPr>
          <p:cNvCxnSpPr>
            <a:cxnSpLocks/>
            <a:stCxn id="190" idx="0"/>
          </p:cNvCxnSpPr>
          <p:nvPr/>
        </p:nvCxnSpPr>
        <p:spPr>
          <a:xfrm flipV="1">
            <a:off x="8968329" y="4177138"/>
            <a:ext cx="0" cy="366656"/>
          </a:xfrm>
          <a:prstGeom prst="line">
            <a:avLst/>
          </a:prstGeom>
          <a:ln>
            <a:solidFill>
              <a:schemeClr val="tx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2" name="Textfeld 191">
            <a:extLst>
              <a:ext uri="{FF2B5EF4-FFF2-40B4-BE49-F238E27FC236}">
                <a16:creationId xmlns:a16="http://schemas.microsoft.com/office/drawing/2014/main" id="{D6F1B311-0229-49BA-A60C-91E6C68ED59E}"/>
              </a:ext>
            </a:extLst>
          </p:cNvPr>
          <p:cNvSpPr txBox="1"/>
          <p:nvPr/>
        </p:nvSpPr>
        <p:spPr>
          <a:xfrm>
            <a:off x="7495465" y="4786677"/>
            <a:ext cx="855343" cy="584775"/>
          </a:xfrm>
          <a:prstGeom prst="rect">
            <a:avLst/>
          </a:prstGeom>
          <a:noFill/>
        </p:spPr>
        <p:txBody>
          <a:bodyPr wrap="square" rtlCol="0">
            <a:spAutoFit/>
          </a:bodyPr>
          <a:lstStyle/>
          <a:p>
            <a:pPr algn="ctr"/>
            <a:r>
              <a:rPr lang="en-US" sz="800" dirty="0">
                <a:solidFill>
                  <a:schemeClr val="accent5">
                    <a:lumMod val="75000"/>
                  </a:schemeClr>
                </a:solidFill>
              </a:rPr>
              <a:t>oneM2M White Paper</a:t>
            </a:r>
          </a:p>
          <a:p>
            <a:pPr algn="ctr"/>
            <a:r>
              <a:rPr lang="en-US" sz="800" i="1" dirty="0">
                <a:solidFill>
                  <a:schemeClr val="accent1"/>
                </a:solidFill>
              </a:rPr>
              <a:t>IoT for Sustainability</a:t>
            </a:r>
          </a:p>
        </p:txBody>
      </p:sp>
      <p:sp>
        <p:nvSpPr>
          <p:cNvPr id="193" name="Flussdiagramm: Verbindungsstelle 22">
            <a:extLst>
              <a:ext uri="{FF2B5EF4-FFF2-40B4-BE49-F238E27FC236}">
                <a16:creationId xmlns:a16="http://schemas.microsoft.com/office/drawing/2014/main" id="{75217596-9A04-44F8-92A2-01C622A72687}"/>
              </a:ext>
            </a:extLst>
          </p:cNvPr>
          <p:cNvSpPr/>
          <p:nvPr/>
        </p:nvSpPr>
        <p:spPr>
          <a:xfrm>
            <a:off x="7763409" y="4546106"/>
            <a:ext cx="219324" cy="209220"/>
          </a:xfrm>
          <a:prstGeom prst="flowChartConnector">
            <a:avLst/>
          </a:prstGeom>
          <a:solidFill>
            <a:schemeClr val="accent5">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4" name="Gerader Verbinder 193">
            <a:extLst>
              <a:ext uri="{FF2B5EF4-FFF2-40B4-BE49-F238E27FC236}">
                <a16:creationId xmlns:a16="http://schemas.microsoft.com/office/drawing/2014/main" id="{F03BDC4B-EA4B-4635-9841-9F70340CFED7}"/>
              </a:ext>
            </a:extLst>
          </p:cNvPr>
          <p:cNvCxnSpPr>
            <a:cxnSpLocks/>
            <a:stCxn id="193" idx="0"/>
          </p:cNvCxnSpPr>
          <p:nvPr/>
        </p:nvCxnSpPr>
        <p:spPr>
          <a:xfrm flipV="1">
            <a:off x="7873071" y="4179450"/>
            <a:ext cx="0" cy="366656"/>
          </a:xfrm>
          <a:prstGeom prst="line">
            <a:avLst/>
          </a:prstGeom>
          <a:ln>
            <a:solidFill>
              <a:schemeClr val="tx1">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95" name="Picture 2" descr="New oneM2M White Paper on sustainable IoT features">
            <a:hlinkClick r:id="rId6"/>
            <a:extLst>
              <a:ext uri="{FF2B5EF4-FFF2-40B4-BE49-F238E27FC236}">
                <a16:creationId xmlns:a16="http://schemas.microsoft.com/office/drawing/2014/main" id="{86498D19-671C-4CBB-8412-45078F112A3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23280" y="4805609"/>
            <a:ext cx="2786586" cy="1686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314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hlinkClick r:id="rId2"/>
            <a:extLst>
              <a:ext uri="{FF2B5EF4-FFF2-40B4-BE49-F238E27FC236}">
                <a16:creationId xmlns:a16="http://schemas.microsoft.com/office/drawing/2014/main" id="{4C1A5074-8F2A-49B2-AB93-F861FF721B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3096" y="1173570"/>
            <a:ext cx="10884822" cy="5319305"/>
          </a:xfrm>
          <a:prstGeom prst="rect">
            <a:avLst/>
          </a:prstGeom>
        </p:spPr>
      </p:pic>
      <p:sp>
        <p:nvSpPr>
          <p:cNvPr id="5" name="Foliennummernplatzhalter 4"/>
          <p:cNvSpPr>
            <a:spLocks noGrp="1"/>
          </p:cNvSpPr>
          <p:nvPr>
            <p:ph type="sldNum" sz="quarter" idx="12"/>
          </p:nvPr>
        </p:nvSpPr>
        <p:spPr/>
        <p:txBody>
          <a:bodyPr/>
          <a:lstStyle/>
          <a:p>
            <a:fld id="{163F5A94-8458-4F17-AD3C-1A083E20221D}" type="slidenum">
              <a:rPr lang="en-US" smtClean="0"/>
              <a:t>29</a:t>
            </a:fld>
            <a:endParaRPr lang="en-US"/>
          </a:p>
        </p:txBody>
      </p:sp>
      <p:sp>
        <p:nvSpPr>
          <p:cNvPr id="6" name="Titel 5"/>
          <p:cNvSpPr>
            <a:spLocks noGrp="1"/>
          </p:cNvSpPr>
          <p:nvPr>
            <p:ph type="title"/>
          </p:nvPr>
        </p:nvSpPr>
        <p:spPr/>
        <p:txBody>
          <a:bodyPr>
            <a:normAutofit/>
          </a:bodyPr>
          <a:lstStyle/>
          <a:p>
            <a:r>
              <a:rPr lang="en-US" dirty="0"/>
              <a:t>Developer Guides</a:t>
            </a:r>
          </a:p>
        </p:txBody>
      </p:sp>
      <p:sp>
        <p:nvSpPr>
          <p:cNvPr id="7" name="Textfeld 6">
            <a:extLst>
              <a:ext uri="{FF2B5EF4-FFF2-40B4-BE49-F238E27FC236}">
                <a16:creationId xmlns:a16="http://schemas.microsoft.com/office/drawing/2014/main" id="{93A7D2D9-EA3F-4E38-8421-A24B141A9DD0}"/>
              </a:ext>
            </a:extLst>
          </p:cNvPr>
          <p:cNvSpPr txBox="1"/>
          <p:nvPr/>
        </p:nvSpPr>
        <p:spPr>
          <a:xfrm>
            <a:off x="5225940" y="365125"/>
            <a:ext cx="4743606" cy="923330"/>
          </a:xfrm>
          <a:prstGeom prst="rect">
            <a:avLst/>
          </a:prstGeom>
          <a:noFill/>
        </p:spPr>
        <p:txBody>
          <a:bodyPr wrap="none" rtlCol="0">
            <a:spAutoFit/>
          </a:bodyPr>
          <a:lstStyle/>
          <a:p>
            <a:r>
              <a:rPr lang="en-US" dirty="0">
                <a:solidFill>
                  <a:srgbClr val="FF0000"/>
                </a:solidFill>
              </a:rPr>
              <a:t>accessible via the public link:</a:t>
            </a:r>
          </a:p>
          <a:p>
            <a:r>
              <a:rPr lang="en-US" dirty="0">
                <a:solidFill>
                  <a:schemeClr val="bg1"/>
                </a:solidFill>
                <a:hlinkClick r:id="rId2"/>
              </a:rPr>
              <a:t>https://onem2m.org/using-onem2m/developers</a:t>
            </a:r>
            <a:endParaRPr lang="en-US" dirty="0">
              <a:solidFill>
                <a:schemeClr val="bg1"/>
              </a:solidFill>
            </a:endParaRPr>
          </a:p>
          <a:p>
            <a:endParaRPr lang="en-US" dirty="0"/>
          </a:p>
        </p:txBody>
      </p:sp>
    </p:spTree>
    <p:extLst>
      <p:ext uri="{BB962C8B-B14F-4D97-AF65-F5344CB8AC3E}">
        <p14:creationId xmlns:p14="http://schemas.microsoft.com/office/powerpoint/2010/main" val="1136007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1559718" y="1303030"/>
            <a:ext cx="8969376" cy="3954862"/>
          </a:xfrm>
          <a:prstGeom prst="rect">
            <a:avLst/>
          </a:prstGeom>
          <a:noFill/>
          <a:ln>
            <a:noFill/>
          </a:ln>
          <a:effectLst/>
        </p:spPr>
      </p:pic>
      <p:cxnSp>
        <p:nvCxnSpPr>
          <p:cNvPr id="13" name="Connecteur droit 110"/>
          <p:cNvCxnSpPr>
            <a:cxnSpLocks/>
            <a:endCxn id="42" idx="0"/>
          </p:cNvCxnSpPr>
          <p:nvPr/>
        </p:nvCxnSpPr>
        <p:spPr>
          <a:xfrm flipH="1" flipV="1">
            <a:off x="6088240" y="1327182"/>
            <a:ext cx="3305428" cy="2239874"/>
          </a:xfrm>
          <a:prstGeom prst="line">
            <a:avLst/>
          </a:prstGeom>
        </p:spPr>
        <p:style>
          <a:lnRef idx="1">
            <a:schemeClr val="dk1"/>
          </a:lnRef>
          <a:fillRef idx="0">
            <a:schemeClr val="dk1"/>
          </a:fillRef>
          <a:effectRef idx="0">
            <a:schemeClr val="dk1"/>
          </a:effectRef>
          <a:fontRef idx="minor">
            <a:schemeClr val="tx1"/>
          </a:fontRef>
        </p:style>
      </p:cxnSp>
      <p:cxnSp>
        <p:nvCxnSpPr>
          <p:cNvPr id="14" name="Connecteur droit 38"/>
          <p:cNvCxnSpPr>
            <a:cxnSpLocks/>
            <a:endCxn id="42" idx="0"/>
          </p:cNvCxnSpPr>
          <p:nvPr/>
        </p:nvCxnSpPr>
        <p:spPr>
          <a:xfrm flipV="1">
            <a:off x="2654729" y="1327182"/>
            <a:ext cx="3433511" cy="1933488"/>
          </a:xfrm>
          <a:prstGeom prst="line">
            <a:avLst/>
          </a:prstGeom>
        </p:spPr>
        <p:style>
          <a:lnRef idx="1">
            <a:schemeClr val="dk1"/>
          </a:lnRef>
          <a:fillRef idx="0">
            <a:schemeClr val="dk1"/>
          </a:fillRef>
          <a:effectRef idx="0">
            <a:schemeClr val="dk1"/>
          </a:effectRef>
          <a:fontRef idx="minor">
            <a:schemeClr val="tx1"/>
          </a:fontRef>
        </p:style>
      </p:cxnSp>
      <p:cxnSp>
        <p:nvCxnSpPr>
          <p:cNvPr id="15" name="Connecteur droit 105"/>
          <p:cNvCxnSpPr>
            <a:cxnSpLocks/>
            <a:endCxn id="42" idx="0"/>
          </p:cNvCxnSpPr>
          <p:nvPr/>
        </p:nvCxnSpPr>
        <p:spPr>
          <a:xfrm flipV="1">
            <a:off x="3535791" y="1327182"/>
            <a:ext cx="2552449" cy="1923962"/>
          </a:xfrm>
          <a:prstGeom prst="line">
            <a:avLst/>
          </a:prstGeom>
        </p:spPr>
        <p:style>
          <a:lnRef idx="1">
            <a:schemeClr val="dk1"/>
          </a:lnRef>
          <a:fillRef idx="0">
            <a:schemeClr val="dk1"/>
          </a:fillRef>
          <a:effectRef idx="0">
            <a:schemeClr val="dk1"/>
          </a:effectRef>
          <a:fontRef idx="minor">
            <a:schemeClr val="tx1"/>
          </a:fontRef>
        </p:style>
      </p:cxnSp>
      <p:cxnSp>
        <p:nvCxnSpPr>
          <p:cNvPr id="16" name="Connecteur droit 106"/>
          <p:cNvCxnSpPr>
            <a:cxnSpLocks/>
            <a:endCxn id="42" idx="2"/>
          </p:cNvCxnSpPr>
          <p:nvPr/>
        </p:nvCxnSpPr>
        <p:spPr>
          <a:xfrm flipV="1">
            <a:off x="5750353" y="1760569"/>
            <a:ext cx="337887" cy="1320714"/>
          </a:xfrm>
          <a:prstGeom prst="line">
            <a:avLst/>
          </a:prstGeom>
        </p:spPr>
        <p:style>
          <a:lnRef idx="1">
            <a:schemeClr val="dk1"/>
          </a:lnRef>
          <a:fillRef idx="0">
            <a:schemeClr val="dk1"/>
          </a:fillRef>
          <a:effectRef idx="0">
            <a:schemeClr val="dk1"/>
          </a:effectRef>
          <a:fontRef idx="minor">
            <a:schemeClr val="tx1"/>
          </a:fontRef>
        </p:style>
      </p:cxnSp>
      <p:cxnSp>
        <p:nvCxnSpPr>
          <p:cNvPr id="17" name="Connecteur droit 107"/>
          <p:cNvCxnSpPr>
            <a:cxnSpLocks/>
            <a:endCxn id="42" idx="0"/>
          </p:cNvCxnSpPr>
          <p:nvPr/>
        </p:nvCxnSpPr>
        <p:spPr>
          <a:xfrm flipH="1" flipV="1">
            <a:off x="6088240" y="1327182"/>
            <a:ext cx="1871916" cy="2023974"/>
          </a:xfrm>
          <a:prstGeom prst="line">
            <a:avLst/>
          </a:prstGeom>
        </p:spPr>
        <p:style>
          <a:lnRef idx="1">
            <a:schemeClr val="dk1"/>
          </a:lnRef>
          <a:fillRef idx="0">
            <a:schemeClr val="dk1"/>
          </a:fillRef>
          <a:effectRef idx="0">
            <a:schemeClr val="dk1"/>
          </a:effectRef>
          <a:fontRef idx="minor">
            <a:schemeClr val="tx1"/>
          </a:fontRef>
        </p:style>
      </p:cxnSp>
      <p:cxnSp>
        <p:nvCxnSpPr>
          <p:cNvPr id="18" name="Connecteur droit 108"/>
          <p:cNvCxnSpPr>
            <a:cxnSpLocks/>
            <a:stCxn id="42" idx="0"/>
          </p:cNvCxnSpPr>
          <p:nvPr/>
        </p:nvCxnSpPr>
        <p:spPr>
          <a:xfrm>
            <a:off x="6088240" y="1327182"/>
            <a:ext cx="2506913" cy="2023973"/>
          </a:xfrm>
          <a:prstGeom prst="line">
            <a:avLst/>
          </a:prstGeom>
        </p:spPr>
        <p:style>
          <a:lnRef idx="1">
            <a:schemeClr val="dk1"/>
          </a:lnRef>
          <a:fillRef idx="0">
            <a:schemeClr val="dk1"/>
          </a:fillRef>
          <a:effectRef idx="0">
            <a:schemeClr val="dk1"/>
          </a:effectRef>
          <a:fontRef idx="minor">
            <a:schemeClr val="tx1"/>
          </a:fontRef>
        </p:style>
      </p:cxnSp>
      <p:cxnSp>
        <p:nvCxnSpPr>
          <p:cNvPr id="19" name="Connecteur droit 109"/>
          <p:cNvCxnSpPr>
            <a:cxnSpLocks/>
            <a:stCxn id="42" idx="0"/>
          </p:cNvCxnSpPr>
          <p:nvPr/>
        </p:nvCxnSpPr>
        <p:spPr>
          <a:xfrm>
            <a:off x="6088240" y="1327182"/>
            <a:ext cx="3305427" cy="1801723"/>
          </a:xfrm>
          <a:prstGeom prst="line">
            <a:avLst/>
          </a:prstGeom>
        </p:spPr>
        <p:style>
          <a:lnRef idx="1">
            <a:schemeClr val="dk1"/>
          </a:lnRef>
          <a:fillRef idx="0">
            <a:schemeClr val="dk1"/>
          </a:fillRef>
          <a:effectRef idx="0">
            <a:schemeClr val="dk1"/>
          </a:effectRef>
          <a:fontRef idx="minor">
            <a:schemeClr val="tx1"/>
          </a:fontRef>
        </p:style>
      </p:cxnSp>
      <p:grpSp>
        <p:nvGrpSpPr>
          <p:cNvPr id="20" name="Groupe 18"/>
          <p:cNvGrpSpPr>
            <a:grpSpLocks/>
          </p:cNvGrpSpPr>
          <p:nvPr/>
        </p:nvGrpSpPr>
        <p:grpSpPr bwMode="auto">
          <a:xfrm>
            <a:off x="5451475" y="2913929"/>
            <a:ext cx="1055688" cy="433387"/>
            <a:chOff x="3886200" y="4881632"/>
            <a:chExt cx="1054800" cy="432000"/>
          </a:xfrm>
        </p:grpSpPr>
        <p:sp>
          <p:nvSpPr>
            <p:cNvPr id="21" name="Rounded Rectangle 13"/>
            <p:cNvSpPr/>
            <p:nvPr/>
          </p:nvSpPr>
          <p:spPr>
            <a:xfrm>
              <a:off x="3886200" y="4881632"/>
              <a:ext cx="10548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22" name="Picture 13"/>
            <p:cNvPicPr>
              <a:picLocks noChangeAspect="1" noChangeArrowheads="1"/>
            </p:cNvPicPr>
            <p:nvPr/>
          </p:nvPicPr>
          <p:blipFill>
            <a:blip r:embed="rId3" cstate="print"/>
            <a:srcRect/>
            <a:stretch>
              <a:fillRect/>
            </a:stretch>
          </p:blipFill>
          <p:spPr bwMode="auto">
            <a:xfrm>
              <a:off x="3922513" y="4917632"/>
              <a:ext cx="982174" cy="360000"/>
            </a:xfrm>
            <a:prstGeom prst="rect">
              <a:avLst/>
            </a:prstGeom>
            <a:noFill/>
            <a:ln w="9525">
              <a:noFill/>
              <a:miter lim="800000"/>
              <a:headEnd/>
              <a:tailEnd/>
            </a:ln>
          </p:spPr>
        </p:pic>
      </p:grpSp>
      <p:grpSp>
        <p:nvGrpSpPr>
          <p:cNvPr id="23" name="Groupe 19"/>
          <p:cNvGrpSpPr>
            <a:grpSpLocks/>
          </p:cNvGrpSpPr>
          <p:nvPr/>
        </p:nvGrpSpPr>
        <p:grpSpPr bwMode="auto">
          <a:xfrm>
            <a:off x="8558213" y="3179040"/>
            <a:ext cx="684212" cy="431800"/>
            <a:chOff x="6912212" y="3380691"/>
            <a:chExt cx="684000" cy="432000"/>
          </a:xfrm>
        </p:grpSpPr>
        <p:sp>
          <p:nvSpPr>
            <p:cNvPr id="24" name="Rounded Rectangle 13"/>
            <p:cNvSpPr/>
            <p:nvPr/>
          </p:nvSpPr>
          <p:spPr>
            <a:xfrm>
              <a:off x="6912212" y="3380691"/>
              <a:ext cx="684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25" name="Picture 14"/>
            <p:cNvPicPr>
              <a:picLocks noChangeAspect="1" noChangeArrowheads="1"/>
            </p:cNvPicPr>
            <p:nvPr/>
          </p:nvPicPr>
          <p:blipFill>
            <a:blip r:embed="rId4" cstate="print"/>
            <a:srcRect/>
            <a:stretch>
              <a:fillRect/>
            </a:stretch>
          </p:blipFill>
          <p:spPr bwMode="auto">
            <a:xfrm>
              <a:off x="6948212" y="3416691"/>
              <a:ext cx="612000" cy="360000"/>
            </a:xfrm>
            <a:prstGeom prst="rect">
              <a:avLst/>
            </a:prstGeom>
            <a:noFill/>
            <a:ln w="9525">
              <a:noFill/>
              <a:miter lim="800000"/>
              <a:headEnd/>
              <a:tailEnd/>
            </a:ln>
          </p:spPr>
        </p:pic>
      </p:grpSp>
      <p:grpSp>
        <p:nvGrpSpPr>
          <p:cNvPr id="26" name="Groupe 20"/>
          <p:cNvGrpSpPr>
            <a:grpSpLocks/>
          </p:cNvGrpSpPr>
          <p:nvPr/>
        </p:nvGrpSpPr>
        <p:grpSpPr bwMode="auto">
          <a:xfrm>
            <a:off x="8048625" y="3185390"/>
            <a:ext cx="431800" cy="431800"/>
            <a:chOff x="5221831" y="4419600"/>
            <a:chExt cx="432000" cy="432000"/>
          </a:xfrm>
        </p:grpSpPr>
        <p:sp>
          <p:nvSpPr>
            <p:cNvPr id="27" name="Rounded Rectangle 13"/>
            <p:cNvSpPr/>
            <p:nvPr/>
          </p:nvSpPr>
          <p:spPr>
            <a:xfrm>
              <a:off x="5221831" y="4419600"/>
              <a:ext cx="432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28" name="Picture 17"/>
            <p:cNvPicPr>
              <a:picLocks noChangeAspect="1" noChangeArrowheads="1"/>
            </p:cNvPicPr>
            <p:nvPr/>
          </p:nvPicPr>
          <p:blipFill>
            <a:blip r:embed="rId5" cstate="print"/>
            <a:srcRect/>
            <a:stretch>
              <a:fillRect/>
            </a:stretch>
          </p:blipFill>
          <p:spPr bwMode="auto">
            <a:xfrm>
              <a:off x="5257831" y="4455600"/>
              <a:ext cx="360000" cy="360000"/>
            </a:xfrm>
            <a:prstGeom prst="rect">
              <a:avLst/>
            </a:prstGeom>
            <a:noFill/>
            <a:ln w="9525">
              <a:noFill/>
              <a:miter lim="800000"/>
              <a:headEnd/>
              <a:tailEnd/>
            </a:ln>
          </p:spPr>
        </p:pic>
      </p:grpSp>
      <p:grpSp>
        <p:nvGrpSpPr>
          <p:cNvPr id="29" name="Groupe 65"/>
          <p:cNvGrpSpPr>
            <a:grpSpLocks/>
          </p:cNvGrpSpPr>
          <p:nvPr/>
        </p:nvGrpSpPr>
        <p:grpSpPr bwMode="auto">
          <a:xfrm>
            <a:off x="3500438" y="3093315"/>
            <a:ext cx="679450" cy="431800"/>
            <a:chOff x="1975800" y="3295184"/>
            <a:chExt cx="680400" cy="432000"/>
          </a:xfrm>
        </p:grpSpPr>
        <p:sp>
          <p:nvSpPr>
            <p:cNvPr id="30" name="Rounded Rectangle 13"/>
            <p:cNvSpPr/>
            <p:nvPr/>
          </p:nvSpPr>
          <p:spPr>
            <a:xfrm>
              <a:off x="1975800" y="3295184"/>
              <a:ext cx="6804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31" name="Picture 8"/>
            <p:cNvPicPr>
              <a:picLocks noChangeAspect="1" noChangeArrowheads="1"/>
            </p:cNvPicPr>
            <p:nvPr/>
          </p:nvPicPr>
          <p:blipFill>
            <a:blip r:embed="rId6" cstate="print"/>
            <a:srcRect/>
            <a:stretch>
              <a:fillRect/>
            </a:stretch>
          </p:blipFill>
          <p:spPr bwMode="auto">
            <a:xfrm>
              <a:off x="2011074" y="3323697"/>
              <a:ext cx="609851" cy="360000"/>
            </a:xfrm>
            <a:prstGeom prst="rect">
              <a:avLst/>
            </a:prstGeom>
            <a:noFill/>
            <a:ln w="9525">
              <a:noFill/>
              <a:miter lim="800000"/>
              <a:headEnd/>
              <a:tailEnd/>
            </a:ln>
          </p:spPr>
        </p:pic>
      </p:grpSp>
      <p:grpSp>
        <p:nvGrpSpPr>
          <p:cNvPr id="32" name="Groupe 66"/>
          <p:cNvGrpSpPr>
            <a:grpSpLocks/>
          </p:cNvGrpSpPr>
          <p:nvPr/>
        </p:nvGrpSpPr>
        <p:grpSpPr bwMode="auto">
          <a:xfrm>
            <a:off x="2495551" y="3094903"/>
            <a:ext cx="792163" cy="431800"/>
            <a:chOff x="971400" y="3296484"/>
            <a:chExt cx="792000" cy="432000"/>
          </a:xfrm>
        </p:grpSpPr>
        <p:sp>
          <p:nvSpPr>
            <p:cNvPr id="33" name="Rounded Rectangle 13"/>
            <p:cNvSpPr/>
            <p:nvPr/>
          </p:nvSpPr>
          <p:spPr>
            <a:xfrm>
              <a:off x="971400" y="3296484"/>
              <a:ext cx="792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34" name="Picture 32"/>
            <p:cNvPicPr>
              <a:picLocks noChangeAspect="1" noChangeArrowheads="1"/>
            </p:cNvPicPr>
            <p:nvPr/>
          </p:nvPicPr>
          <p:blipFill>
            <a:blip r:embed="rId7" cstate="print"/>
            <a:srcRect/>
            <a:stretch>
              <a:fillRect/>
            </a:stretch>
          </p:blipFill>
          <p:spPr bwMode="auto">
            <a:xfrm>
              <a:off x="1007400" y="3323697"/>
              <a:ext cx="720000" cy="360000"/>
            </a:xfrm>
            <a:prstGeom prst="rect">
              <a:avLst/>
            </a:prstGeom>
            <a:noFill/>
            <a:ln w="9525">
              <a:noFill/>
              <a:miter lim="800000"/>
              <a:headEnd/>
              <a:tailEnd/>
            </a:ln>
          </p:spPr>
        </p:pic>
      </p:grpSp>
      <p:grpSp>
        <p:nvGrpSpPr>
          <p:cNvPr id="35" name="Groupe 5"/>
          <p:cNvGrpSpPr>
            <a:grpSpLocks/>
          </p:cNvGrpSpPr>
          <p:nvPr/>
        </p:nvGrpSpPr>
        <p:grpSpPr bwMode="auto">
          <a:xfrm>
            <a:off x="9337676" y="3404465"/>
            <a:ext cx="720725" cy="431800"/>
            <a:chOff x="7737806" y="3683697"/>
            <a:chExt cx="720000" cy="432000"/>
          </a:xfrm>
        </p:grpSpPr>
        <p:sp>
          <p:nvSpPr>
            <p:cNvPr id="36" name="Rounded Rectangle 13"/>
            <p:cNvSpPr/>
            <p:nvPr/>
          </p:nvSpPr>
          <p:spPr>
            <a:xfrm>
              <a:off x="7737806" y="3683697"/>
              <a:ext cx="720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37" name="Picture 6"/>
            <p:cNvPicPr>
              <a:picLocks noChangeAspect="1" noChangeArrowheads="1"/>
            </p:cNvPicPr>
            <p:nvPr/>
          </p:nvPicPr>
          <p:blipFill>
            <a:blip r:embed="rId8" cstate="print"/>
            <a:srcRect/>
            <a:stretch>
              <a:fillRect/>
            </a:stretch>
          </p:blipFill>
          <p:spPr bwMode="auto">
            <a:xfrm>
              <a:off x="7772806" y="3719697"/>
              <a:ext cx="650000" cy="360000"/>
            </a:xfrm>
            <a:prstGeom prst="rect">
              <a:avLst/>
            </a:prstGeom>
            <a:noFill/>
            <a:ln w="9525">
              <a:noFill/>
              <a:miter lim="800000"/>
              <a:headEnd/>
              <a:tailEnd/>
            </a:ln>
          </p:spPr>
        </p:pic>
      </p:grpSp>
      <p:grpSp>
        <p:nvGrpSpPr>
          <p:cNvPr id="38" name="Groupe 4"/>
          <p:cNvGrpSpPr>
            <a:grpSpLocks/>
          </p:cNvGrpSpPr>
          <p:nvPr/>
        </p:nvGrpSpPr>
        <p:grpSpPr bwMode="auto">
          <a:xfrm>
            <a:off x="9337676" y="2936154"/>
            <a:ext cx="720725" cy="433387"/>
            <a:chOff x="7883605" y="3235816"/>
            <a:chExt cx="720000" cy="432000"/>
          </a:xfrm>
        </p:grpSpPr>
        <p:sp>
          <p:nvSpPr>
            <p:cNvPr id="39" name="Rounded Rectangle 13"/>
            <p:cNvSpPr/>
            <p:nvPr/>
          </p:nvSpPr>
          <p:spPr>
            <a:xfrm>
              <a:off x="7883605" y="3235816"/>
              <a:ext cx="720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40" name="Picture 2"/>
            <p:cNvPicPr>
              <a:picLocks noChangeAspect="1" noChangeArrowheads="1"/>
            </p:cNvPicPr>
            <p:nvPr/>
          </p:nvPicPr>
          <p:blipFill>
            <a:blip r:embed="rId9" cstate="print"/>
            <a:srcRect/>
            <a:stretch>
              <a:fillRect/>
            </a:stretch>
          </p:blipFill>
          <p:spPr bwMode="auto">
            <a:xfrm>
              <a:off x="7934501" y="3271816"/>
              <a:ext cx="618207" cy="360000"/>
            </a:xfrm>
            <a:prstGeom prst="rect">
              <a:avLst/>
            </a:prstGeom>
            <a:noFill/>
            <a:ln w="9525">
              <a:noFill/>
              <a:miter lim="800000"/>
              <a:headEnd/>
              <a:tailEnd/>
            </a:ln>
          </p:spPr>
        </p:pic>
      </p:grpSp>
      <p:cxnSp>
        <p:nvCxnSpPr>
          <p:cNvPr id="41" name="Connecteur droit 53"/>
          <p:cNvCxnSpPr>
            <a:cxnSpLocks/>
            <a:endCxn id="42" idx="0"/>
          </p:cNvCxnSpPr>
          <p:nvPr/>
        </p:nvCxnSpPr>
        <p:spPr>
          <a:xfrm flipH="1" flipV="1">
            <a:off x="6088240" y="1327182"/>
            <a:ext cx="1422654" cy="2492288"/>
          </a:xfrm>
          <a:prstGeom prst="line">
            <a:avLst/>
          </a:prstGeom>
        </p:spPr>
        <p:style>
          <a:lnRef idx="1">
            <a:schemeClr val="dk1"/>
          </a:lnRef>
          <a:fillRef idx="0">
            <a:schemeClr val="dk1"/>
          </a:fillRef>
          <a:effectRef idx="0">
            <a:schemeClr val="dk1"/>
          </a:effectRef>
          <a:fontRef idx="minor">
            <a:schemeClr val="tx1"/>
          </a:fontRef>
        </p:style>
      </p:cxnSp>
      <p:sp>
        <p:nvSpPr>
          <p:cNvPr id="42" name="Rounded Rectangle 14"/>
          <p:cNvSpPr/>
          <p:nvPr/>
        </p:nvSpPr>
        <p:spPr>
          <a:xfrm>
            <a:off x="3810428" y="1327182"/>
            <a:ext cx="4555623" cy="433387"/>
          </a:xfrm>
          <a:prstGeom prst="roundRect">
            <a:avLst/>
          </a:prstGeom>
          <a:solidFill>
            <a:schemeClr val="bg1"/>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a:solidFill>
                  <a:schemeClr val="tx2">
                    <a:lumMod val="75000"/>
                  </a:schemeClr>
                </a:solidFill>
                <a:latin typeface="Myriad Pro"/>
              </a:rPr>
              <a:t>More than </a:t>
            </a:r>
            <a:r>
              <a:rPr lang="en-US" sz="1400" b="1" dirty="0">
                <a:solidFill>
                  <a:schemeClr val="tx2">
                    <a:lumMod val="75000"/>
                  </a:schemeClr>
                </a:solidFill>
                <a:latin typeface="Myriad Pro"/>
              </a:rPr>
              <a:t>200 member organizations in oneM2M</a:t>
            </a:r>
          </a:p>
        </p:txBody>
      </p:sp>
      <p:grpSp>
        <p:nvGrpSpPr>
          <p:cNvPr id="43" name="Groupe 2"/>
          <p:cNvGrpSpPr>
            <a:grpSpLocks/>
          </p:cNvGrpSpPr>
          <p:nvPr/>
        </p:nvGrpSpPr>
        <p:grpSpPr bwMode="auto">
          <a:xfrm>
            <a:off x="7439026" y="3652115"/>
            <a:ext cx="752475" cy="433388"/>
            <a:chOff x="479713" y="5004453"/>
            <a:chExt cx="752400" cy="433387"/>
          </a:xfrm>
        </p:grpSpPr>
        <p:sp>
          <p:nvSpPr>
            <p:cNvPr id="44" name="Rounded Rectangle 13"/>
            <p:cNvSpPr/>
            <p:nvPr/>
          </p:nvSpPr>
          <p:spPr bwMode="auto">
            <a:xfrm>
              <a:off x="479713" y="5004453"/>
              <a:ext cx="752400" cy="433387"/>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45" name="Picture 2"/>
            <p:cNvPicPr>
              <a:picLocks noChangeAspect="1" noChangeArrowheads="1"/>
            </p:cNvPicPr>
            <p:nvPr/>
          </p:nvPicPr>
          <p:blipFill>
            <a:blip r:embed="rId10" cstate="print"/>
            <a:srcRect/>
            <a:stretch>
              <a:fillRect/>
            </a:stretch>
          </p:blipFill>
          <p:spPr bwMode="auto">
            <a:xfrm>
              <a:off x="515913" y="5041146"/>
              <a:ext cx="680000" cy="360000"/>
            </a:xfrm>
            <a:prstGeom prst="rect">
              <a:avLst/>
            </a:prstGeom>
            <a:noFill/>
            <a:ln w="9525">
              <a:noFill/>
              <a:miter lim="800000"/>
              <a:headEnd/>
              <a:tailEnd/>
            </a:ln>
          </p:spPr>
        </p:pic>
      </p:grpSp>
      <p:sp>
        <p:nvSpPr>
          <p:cNvPr id="59" name="Rounded Rectangle 13"/>
          <p:cNvSpPr/>
          <p:nvPr/>
        </p:nvSpPr>
        <p:spPr bwMode="auto">
          <a:xfrm rot="16200000">
            <a:off x="518597" y="3236551"/>
            <a:ext cx="1475511" cy="433387"/>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fr-FR" altLang="fr-FR" sz="1400" b="1" dirty="0">
                <a:solidFill>
                  <a:schemeClr val="tx2">
                    <a:lumMod val="75000"/>
                  </a:schemeClr>
                </a:solidFill>
                <a:latin typeface="Myriad Pro"/>
                <a:cs typeface="+mn-cs"/>
              </a:rPr>
              <a:t>Partner Type 1</a:t>
            </a:r>
          </a:p>
        </p:txBody>
      </p:sp>
      <p:sp>
        <p:nvSpPr>
          <p:cNvPr id="60" name="Rounded Rectangle 14"/>
          <p:cNvSpPr/>
          <p:nvPr/>
        </p:nvSpPr>
        <p:spPr bwMode="auto">
          <a:xfrm rot="16200000">
            <a:off x="508961" y="5207472"/>
            <a:ext cx="1493193" cy="431800"/>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fr-FR" altLang="fr-FR" sz="1400" b="1" dirty="0">
                <a:solidFill>
                  <a:schemeClr val="tx2">
                    <a:lumMod val="75000"/>
                  </a:schemeClr>
                </a:solidFill>
                <a:latin typeface="Myriad Pro"/>
                <a:cs typeface="+mn-cs"/>
              </a:rPr>
              <a:t>Partner Type 2</a:t>
            </a:r>
          </a:p>
        </p:txBody>
      </p:sp>
      <p:sp>
        <p:nvSpPr>
          <p:cNvPr id="2" name="Foliennummernplatzhalter 1"/>
          <p:cNvSpPr>
            <a:spLocks noGrp="1"/>
          </p:cNvSpPr>
          <p:nvPr>
            <p:ph type="sldNum" sz="quarter" idx="12"/>
          </p:nvPr>
        </p:nvSpPr>
        <p:spPr/>
        <p:txBody>
          <a:bodyPr/>
          <a:lstStyle/>
          <a:p>
            <a:fld id="{163F5A94-8458-4F17-AD3C-1A083E20221D}" type="slidenum">
              <a:rPr lang="en-US" smtClean="0"/>
              <a:t>3</a:t>
            </a:fld>
            <a:endParaRPr lang="en-US"/>
          </a:p>
        </p:txBody>
      </p:sp>
      <p:sp>
        <p:nvSpPr>
          <p:cNvPr id="3" name="Titel 2"/>
          <p:cNvSpPr>
            <a:spLocks noGrp="1"/>
          </p:cNvSpPr>
          <p:nvPr>
            <p:ph type="title"/>
          </p:nvPr>
        </p:nvSpPr>
        <p:spPr/>
        <p:txBody>
          <a:bodyPr/>
          <a:lstStyle/>
          <a:p>
            <a:r>
              <a:rPr lang="en-US" dirty="0"/>
              <a:t>oneM2M Partnership Project</a:t>
            </a:r>
          </a:p>
        </p:txBody>
      </p:sp>
      <p:grpSp>
        <p:nvGrpSpPr>
          <p:cNvPr id="53" name="Group 52">
            <a:extLst>
              <a:ext uri="{FF2B5EF4-FFF2-40B4-BE49-F238E27FC236}">
                <a16:creationId xmlns:a16="http://schemas.microsoft.com/office/drawing/2014/main" id="{CA40462B-1C33-4865-A3E3-CEB947AABA8E}"/>
              </a:ext>
            </a:extLst>
          </p:cNvPr>
          <p:cNvGrpSpPr/>
          <p:nvPr/>
        </p:nvGrpSpPr>
        <p:grpSpPr>
          <a:xfrm>
            <a:off x="5039916" y="5294008"/>
            <a:ext cx="2008980" cy="524632"/>
            <a:chOff x="8558214" y="5488508"/>
            <a:chExt cx="2008980" cy="524632"/>
          </a:xfrm>
        </p:grpSpPr>
        <p:sp>
          <p:nvSpPr>
            <p:cNvPr id="55" name="Rounded Rectangle 14"/>
            <p:cNvSpPr/>
            <p:nvPr/>
          </p:nvSpPr>
          <p:spPr bwMode="auto">
            <a:xfrm>
              <a:off x="8558214" y="5488508"/>
              <a:ext cx="2008980" cy="524632"/>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52" name="Picture 51">
              <a:extLst>
                <a:ext uri="{FF2B5EF4-FFF2-40B4-BE49-F238E27FC236}">
                  <a16:creationId xmlns:a16="http://schemas.microsoft.com/office/drawing/2014/main" id="{8DAF238B-508A-482D-9F79-6FFF56428CE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94224" y="5601324"/>
              <a:ext cx="1895676" cy="318984"/>
            </a:xfrm>
            <a:prstGeom prst="rect">
              <a:avLst/>
            </a:prstGeom>
          </p:spPr>
        </p:pic>
      </p:grpSp>
      <p:sp>
        <p:nvSpPr>
          <p:cNvPr id="54" name="Textfeld 53"/>
          <p:cNvSpPr txBox="1"/>
          <p:nvPr/>
        </p:nvSpPr>
        <p:spPr>
          <a:xfrm>
            <a:off x="9475227" y="1295561"/>
            <a:ext cx="2468872" cy="584775"/>
          </a:xfrm>
          <a:prstGeom prst="rect">
            <a:avLst/>
          </a:prstGeom>
          <a:noFill/>
        </p:spPr>
        <p:txBody>
          <a:bodyPr wrap="square" rtlCol="0">
            <a:spAutoFit/>
          </a:bodyPr>
          <a:lstStyle/>
          <a:p>
            <a:r>
              <a:rPr lang="en-US" sz="1600" dirty="0">
                <a:latin typeface="Myriad Pro"/>
              </a:rPr>
              <a:t>founded</a:t>
            </a:r>
            <a:r>
              <a:rPr lang="en-US" sz="1600" baseline="30000" dirty="0">
                <a:latin typeface="Myriad Pro"/>
              </a:rPr>
              <a:t>1</a:t>
            </a:r>
            <a:r>
              <a:rPr lang="en-US" sz="1600" dirty="0">
                <a:latin typeface="Myriad Pro"/>
              </a:rPr>
              <a:t> July, 24</a:t>
            </a:r>
            <a:r>
              <a:rPr lang="en-US" sz="1600" baseline="30000" dirty="0">
                <a:latin typeface="Myriad Pro"/>
              </a:rPr>
              <a:t>th</a:t>
            </a:r>
            <a:r>
              <a:rPr lang="en-US" sz="1600" dirty="0">
                <a:latin typeface="Myriad Pro"/>
              </a:rPr>
              <a:t> 2012</a:t>
            </a:r>
          </a:p>
          <a:p>
            <a:r>
              <a:rPr lang="en-US" sz="1600" dirty="0">
                <a:latin typeface="Myriad Pro"/>
              </a:rPr>
              <a:t>TP#1: Sep 24</a:t>
            </a:r>
            <a:r>
              <a:rPr lang="en-US" sz="1600" baseline="30000" dirty="0">
                <a:latin typeface="Myriad Pro"/>
              </a:rPr>
              <a:t>th</a:t>
            </a:r>
            <a:r>
              <a:rPr lang="en-US" sz="1600" dirty="0">
                <a:latin typeface="Myriad Pro"/>
              </a:rPr>
              <a:t>-29</a:t>
            </a:r>
            <a:r>
              <a:rPr lang="en-US" sz="1600" baseline="30000" dirty="0">
                <a:latin typeface="Myriad Pro"/>
              </a:rPr>
              <a:t>th</a:t>
            </a:r>
            <a:r>
              <a:rPr lang="en-US" sz="1600" dirty="0">
                <a:latin typeface="Myriad Pro"/>
              </a:rPr>
              <a:t> 2012</a:t>
            </a:r>
          </a:p>
        </p:txBody>
      </p:sp>
      <p:sp>
        <p:nvSpPr>
          <p:cNvPr id="56" name="Textfeld 55"/>
          <p:cNvSpPr txBox="1"/>
          <p:nvPr/>
        </p:nvSpPr>
        <p:spPr>
          <a:xfrm>
            <a:off x="8823325" y="6169968"/>
            <a:ext cx="2547492" cy="230832"/>
          </a:xfrm>
          <a:prstGeom prst="rect">
            <a:avLst/>
          </a:prstGeom>
          <a:noFill/>
        </p:spPr>
        <p:txBody>
          <a:bodyPr wrap="none" rtlCol="0">
            <a:spAutoFit/>
          </a:bodyPr>
          <a:lstStyle/>
          <a:p>
            <a:r>
              <a:rPr lang="en-US" sz="900" dirty="0">
                <a:latin typeface="Myriad Pro"/>
              </a:rPr>
              <a:t>[1] </a:t>
            </a:r>
            <a:r>
              <a:rPr lang="en-US" sz="900" dirty="0">
                <a:latin typeface="Myriad Pro"/>
                <a:hlinkClick r:id="rId12"/>
              </a:rPr>
              <a:t>Partnership Agreement V 3.0 </a:t>
            </a:r>
            <a:r>
              <a:rPr lang="en-US" sz="900" dirty="0">
                <a:latin typeface="Myriad Pro"/>
              </a:rPr>
              <a:t>(Approved 2019)</a:t>
            </a:r>
          </a:p>
        </p:txBody>
      </p:sp>
      <p:sp>
        <p:nvSpPr>
          <p:cNvPr id="4" name="Textfeld 3">
            <a:extLst>
              <a:ext uri="{FF2B5EF4-FFF2-40B4-BE49-F238E27FC236}">
                <a16:creationId xmlns:a16="http://schemas.microsoft.com/office/drawing/2014/main" id="{CA212D5E-B7BC-48CB-BFDE-A0BC758FC015}"/>
              </a:ext>
            </a:extLst>
          </p:cNvPr>
          <p:cNvSpPr txBox="1"/>
          <p:nvPr/>
        </p:nvSpPr>
        <p:spPr>
          <a:xfrm>
            <a:off x="349597" y="831438"/>
            <a:ext cx="1981568" cy="338554"/>
          </a:xfrm>
          <a:prstGeom prst="rect">
            <a:avLst/>
          </a:prstGeom>
          <a:noFill/>
        </p:spPr>
        <p:txBody>
          <a:bodyPr wrap="none" rtlCol="0">
            <a:spAutoFit/>
          </a:bodyPr>
          <a:lstStyle/>
          <a:p>
            <a:r>
              <a:rPr lang="en-US" sz="1600" dirty="0">
                <a:hlinkClick r:id="rId13"/>
              </a:rPr>
              <a:t>https://onem2m.org/</a:t>
            </a:r>
            <a:endParaRPr lang="en-US" sz="1600" dirty="0"/>
          </a:p>
        </p:txBody>
      </p:sp>
    </p:spTree>
    <p:extLst>
      <p:ext uri="{BB962C8B-B14F-4D97-AF65-F5344CB8AC3E}">
        <p14:creationId xmlns:p14="http://schemas.microsoft.com/office/powerpoint/2010/main" val="193726163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CustomShape 1"/>
          <p:cNvSpPr/>
          <p:nvPr/>
        </p:nvSpPr>
        <p:spPr>
          <a:xfrm>
            <a:off x="334799" y="0"/>
            <a:ext cx="8026685" cy="117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1" spc="-1" dirty="0">
                <a:solidFill>
                  <a:srgbClr val="C63133"/>
                </a:solidFill>
                <a:latin typeface="Arial"/>
              </a:rPr>
              <a:t>oneM2M Tutorials</a:t>
            </a:r>
            <a:endParaRPr lang="en-US" sz="4400" b="0" strike="noStrike" spc="-1" dirty="0">
              <a:latin typeface="Arial"/>
            </a:endParaRPr>
          </a:p>
        </p:txBody>
      </p:sp>
      <p:sp>
        <p:nvSpPr>
          <p:cNvPr id="133" name="CustomShape 2"/>
          <p:cNvSpPr/>
          <p:nvPr/>
        </p:nvSpPr>
        <p:spPr>
          <a:xfrm>
            <a:off x="334800" y="2198078"/>
            <a:ext cx="5761200" cy="396872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1080">
              <a:lnSpc>
                <a:spcPct val="110000"/>
              </a:lnSpc>
              <a:spcBef>
                <a:spcPts val="1001"/>
              </a:spcBef>
              <a:buClr>
                <a:srgbClr val="C00000"/>
              </a:buClr>
            </a:pPr>
            <a:r>
              <a:rPr lang="en-US" sz="2000" b="1" spc="-1" dirty="0">
                <a:solidFill>
                  <a:srgbClr val="545054"/>
                </a:solidFill>
                <a:latin typeface="Arial"/>
              </a:rPr>
              <a:t>oneM2M Wiki</a:t>
            </a:r>
            <a:br>
              <a:rPr lang="en-US" sz="2000" spc="-1" dirty="0">
                <a:solidFill>
                  <a:srgbClr val="545054"/>
                </a:solidFill>
                <a:latin typeface="Arial"/>
              </a:rPr>
            </a:br>
            <a:r>
              <a:rPr lang="en-US" sz="1400" spc="-1" dirty="0">
                <a:solidFill>
                  <a:srgbClr val="545054"/>
                </a:solidFill>
                <a:latin typeface="Arial"/>
                <a:hlinkClick r:id="rId2"/>
              </a:rPr>
              <a:t>https://wiki.onem2m.org/index.php?title=OneM2M_Jupyter_Notebooks</a:t>
            </a:r>
            <a:endParaRPr lang="en-US" sz="1400" spc="-1" dirty="0">
              <a:solidFill>
                <a:srgbClr val="545054"/>
              </a:solidFill>
              <a:latin typeface="Arial"/>
            </a:endParaRPr>
          </a:p>
          <a:p>
            <a:pPr marL="1080">
              <a:lnSpc>
                <a:spcPct val="110000"/>
              </a:lnSpc>
              <a:spcBef>
                <a:spcPts val="1001"/>
              </a:spcBef>
              <a:buClr>
                <a:srgbClr val="C00000"/>
              </a:buClr>
            </a:pPr>
            <a:r>
              <a:rPr lang="en-US" sz="2000" b="1" spc="-1" dirty="0">
                <a:solidFill>
                  <a:srgbClr val="545054"/>
                </a:solidFill>
                <a:latin typeface="Arial"/>
              </a:rPr>
              <a:t>YouTube</a:t>
            </a:r>
            <a:br>
              <a:rPr lang="en-US" sz="2000" spc="-1" dirty="0">
                <a:solidFill>
                  <a:srgbClr val="545054"/>
                </a:solidFill>
                <a:latin typeface="Arial"/>
              </a:rPr>
            </a:br>
            <a:r>
              <a:rPr lang="en-US" sz="1400" spc="-1" dirty="0">
                <a:solidFill>
                  <a:srgbClr val="545054"/>
                </a:solidFill>
                <a:latin typeface="Arial"/>
                <a:hlinkClick r:id="rId3"/>
              </a:rPr>
              <a:t>https://www.youtube.com/playlist?list=PLDd4EJmw5gUnA_d1RgYnxrOrYeYuHdH5u</a:t>
            </a:r>
            <a:r>
              <a:rPr lang="en-US" sz="1400" spc="-1" dirty="0">
                <a:solidFill>
                  <a:srgbClr val="545054"/>
                </a:solidFill>
                <a:highlight>
                  <a:srgbClr val="FFFF00"/>
                </a:highlight>
                <a:latin typeface="Arial"/>
              </a:rPr>
              <a:t> </a:t>
            </a:r>
            <a:endParaRPr lang="en-US" sz="1400" spc="-1" dirty="0">
              <a:solidFill>
                <a:srgbClr val="545054"/>
              </a:solidFill>
              <a:latin typeface="Arial"/>
            </a:endParaRPr>
          </a:p>
          <a:p>
            <a:pPr marL="1080">
              <a:lnSpc>
                <a:spcPct val="110000"/>
              </a:lnSpc>
              <a:spcBef>
                <a:spcPts val="1001"/>
              </a:spcBef>
              <a:buClr>
                <a:srgbClr val="C00000"/>
              </a:buClr>
            </a:pPr>
            <a:r>
              <a:rPr lang="en-US" sz="2000" b="1" spc="-1" dirty="0">
                <a:solidFill>
                  <a:srgbClr val="545054"/>
                </a:solidFill>
                <a:latin typeface="Arial"/>
              </a:rPr>
              <a:t>GitHub &amp; Discussions</a:t>
            </a:r>
            <a:br>
              <a:rPr lang="en-US" sz="2000" spc="-1" dirty="0">
                <a:solidFill>
                  <a:srgbClr val="545054"/>
                </a:solidFill>
                <a:latin typeface="Arial"/>
              </a:rPr>
            </a:br>
            <a:r>
              <a:rPr lang="en-US" sz="1400" spc="-1" dirty="0">
                <a:solidFill>
                  <a:srgbClr val="545054"/>
                </a:solidFill>
                <a:latin typeface="Arial"/>
                <a:hlinkClick r:id="rId4"/>
              </a:rPr>
              <a:t>https://github.com/oneM2M/onem2m-jupyter-notebooks</a:t>
            </a:r>
            <a:endParaRPr lang="en-US" sz="1400" spc="-1" dirty="0">
              <a:solidFill>
                <a:srgbClr val="545054"/>
              </a:solidFill>
              <a:latin typeface="Arial"/>
            </a:endParaRPr>
          </a:p>
          <a:p>
            <a:pPr marL="1080">
              <a:lnSpc>
                <a:spcPct val="110000"/>
              </a:lnSpc>
              <a:spcBef>
                <a:spcPts val="1001"/>
              </a:spcBef>
              <a:buClr>
                <a:srgbClr val="C00000"/>
              </a:buClr>
            </a:pPr>
            <a:r>
              <a:rPr lang="en-US" sz="1400" spc="-1" dirty="0">
                <a:solidFill>
                  <a:srgbClr val="545054"/>
                </a:solidFill>
                <a:latin typeface="Arial"/>
                <a:hlinkClick r:id="rId5"/>
              </a:rPr>
              <a:t>https://github.com/oneM2M/onem2m-jupyter-notebooks/discussions</a:t>
            </a:r>
            <a:r>
              <a:rPr lang="en-US" sz="1400" spc="-1" dirty="0">
                <a:solidFill>
                  <a:srgbClr val="545054"/>
                </a:solidFill>
                <a:latin typeface="Arial"/>
              </a:rPr>
              <a:t> </a:t>
            </a:r>
          </a:p>
          <a:p>
            <a:pPr marL="1080">
              <a:lnSpc>
                <a:spcPct val="110000"/>
              </a:lnSpc>
              <a:spcBef>
                <a:spcPts val="1001"/>
              </a:spcBef>
              <a:buClr>
                <a:srgbClr val="C00000"/>
              </a:buClr>
            </a:pPr>
            <a:r>
              <a:rPr lang="en-US" sz="2000" b="1" spc="-1" dirty="0" err="1">
                <a:solidFill>
                  <a:srgbClr val="545054"/>
                </a:solidFill>
                <a:latin typeface="Arial"/>
              </a:rPr>
              <a:t>MyBinder</a:t>
            </a:r>
            <a:r>
              <a:rPr lang="en-US" sz="2000" b="1" spc="-1" dirty="0">
                <a:solidFill>
                  <a:srgbClr val="545054"/>
                </a:solidFill>
                <a:latin typeface="Arial"/>
              </a:rPr>
              <a:t> Runtime</a:t>
            </a:r>
            <a:br>
              <a:rPr lang="en-US" sz="2000" b="1" spc="-1" dirty="0">
                <a:solidFill>
                  <a:srgbClr val="545054"/>
                </a:solidFill>
                <a:latin typeface="Arial"/>
              </a:rPr>
            </a:br>
            <a:r>
              <a:rPr lang="en-US" sz="1400" spc="-1" dirty="0">
                <a:solidFill>
                  <a:srgbClr val="545054"/>
                </a:solidFill>
                <a:latin typeface="Arial"/>
                <a:hlinkClick r:id="rId6"/>
              </a:rPr>
              <a:t>https://mybinder.org/v2/gh/oneM2M/onem2m-jupyter-notebooks/master?urlpath=lab/tree/__START__.ipynb</a:t>
            </a:r>
            <a:r>
              <a:rPr lang="en-US" sz="1400" spc="-1" dirty="0">
                <a:solidFill>
                  <a:srgbClr val="545054"/>
                </a:solidFill>
                <a:latin typeface="Arial"/>
              </a:rPr>
              <a:t> </a:t>
            </a:r>
            <a:endParaRPr lang="en-US" sz="2000" spc="-1" dirty="0">
              <a:solidFill>
                <a:srgbClr val="545054"/>
              </a:solidFill>
              <a:latin typeface="Arial"/>
            </a:endParaRPr>
          </a:p>
          <a:p>
            <a:pPr marL="286830" indent="-285750">
              <a:lnSpc>
                <a:spcPct val="110000"/>
              </a:lnSpc>
              <a:spcBef>
                <a:spcPts val="1001"/>
              </a:spcBef>
              <a:buClr>
                <a:srgbClr val="C00000"/>
              </a:buClr>
              <a:buFontTx/>
              <a:buChar char="-"/>
            </a:pPr>
            <a:endParaRPr lang="en-US" b="0" strike="noStrike" spc="-1" dirty="0">
              <a:solidFill>
                <a:srgbClr val="545054"/>
              </a:solidFill>
              <a:latin typeface="Arial"/>
            </a:endParaRPr>
          </a:p>
          <a:p>
            <a:pPr marL="1080">
              <a:lnSpc>
                <a:spcPct val="110000"/>
              </a:lnSpc>
              <a:spcBef>
                <a:spcPts val="1001"/>
              </a:spcBef>
              <a:buClr>
                <a:srgbClr val="C00000"/>
              </a:buClr>
            </a:pPr>
            <a:endParaRPr lang="en-US" sz="1800" b="0" strike="noStrike" spc="-1" dirty="0">
              <a:latin typeface="Arial"/>
            </a:endParaRPr>
          </a:p>
        </p:txBody>
      </p:sp>
      <p:sp>
        <p:nvSpPr>
          <p:cNvPr id="11" name="CustomShape 2">
            <a:extLst>
              <a:ext uri="{FF2B5EF4-FFF2-40B4-BE49-F238E27FC236}">
                <a16:creationId xmlns:a16="http://schemas.microsoft.com/office/drawing/2014/main" id="{496FB42C-B6D0-4252-8092-E200816E0DBE}"/>
              </a:ext>
            </a:extLst>
          </p:cNvPr>
          <p:cNvSpPr/>
          <p:nvPr/>
        </p:nvSpPr>
        <p:spPr>
          <a:xfrm>
            <a:off x="334799" y="1291777"/>
            <a:ext cx="8897123" cy="60736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1080">
              <a:lnSpc>
                <a:spcPct val="110000"/>
              </a:lnSpc>
              <a:spcBef>
                <a:spcPts val="1001"/>
              </a:spcBef>
              <a:buClr>
                <a:srgbClr val="C00000"/>
              </a:buClr>
            </a:pPr>
            <a:r>
              <a:rPr lang="en-US" sz="2000" spc="-1" dirty="0">
                <a:solidFill>
                  <a:srgbClr val="545054"/>
                </a:solidFill>
                <a:latin typeface="Arial"/>
              </a:rPr>
              <a:t>The first set of the </a:t>
            </a:r>
            <a:r>
              <a:rPr lang="en-US" sz="2000" spc="-1" dirty="0">
                <a:solidFill>
                  <a:srgbClr val="C00000"/>
                </a:solidFill>
                <a:latin typeface="Arial"/>
              </a:rPr>
              <a:t>oneM2M Tutorials using </a:t>
            </a:r>
            <a:r>
              <a:rPr lang="en-US" sz="2000" spc="-1" dirty="0" err="1">
                <a:solidFill>
                  <a:srgbClr val="C00000"/>
                </a:solidFill>
                <a:latin typeface="Arial"/>
              </a:rPr>
              <a:t>Jupyter</a:t>
            </a:r>
            <a:r>
              <a:rPr lang="en-US" sz="2000" spc="-1" dirty="0">
                <a:solidFill>
                  <a:srgbClr val="C00000"/>
                </a:solidFill>
                <a:latin typeface="Arial"/>
              </a:rPr>
              <a:t> Notebooks</a:t>
            </a:r>
            <a:r>
              <a:rPr lang="en-US" sz="2000" spc="-1" dirty="0">
                <a:solidFill>
                  <a:srgbClr val="545054"/>
                </a:solidFill>
                <a:latin typeface="Arial"/>
              </a:rPr>
              <a:t> is now online!</a:t>
            </a:r>
            <a:endParaRPr lang="en-US" b="0" strike="noStrike" spc="-1" dirty="0">
              <a:solidFill>
                <a:srgbClr val="545054"/>
              </a:solidFill>
              <a:latin typeface="Arial"/>
            </a:endParaRPr>
          </a:p>
        </p:txBody>
      </p:sp>
      <p:pic>
        <p:nvPicPr>
          <p:cNvPr id="3" name="Grafik 2">
            <a:extLst>
              <a:ext uri="{FF2B5EF4-FFF2-40B4-BE49-F238E27FC236}">
                <a16:creationId xmlns:a16="http://schemas.microsoft.com/office/drawing/2014/main" id="{6E42FC34-D153-49F6-ABF8-58D326EB992A}"/>
              </a:ext>
            </a:extLst>
          </p:cNvPr>
          <p:cNvPicPr>
            <a:picLocks noChangeAspect="1"/>
          </p:cNvPicPr>
          <p:nvPr/>
        </p:nvPicPr>
        <p:blipFill>
          <a:blip r:embed="rId7"/>
          <a:stretch>
            <a:fillRect/>
          </a:stretch>
        </p:blipFill>
        <p:spPr>
          <a:xfrm>
            <a:off x="6711480" y="1779379"/>
            <a:ext cx="5040883" cy="2161863"/>
          </a:xfrm>
          <a:prstGeom prst="rect">
            <a:avLst/>
          </a:prstGeom>
          <a:ln w="3175">
            <a:solidFill>
              <a:schemeClr val="tx1"/>
            </a:solidFill>
          </a:ln>
        </p:spPr>
      </p:pic>
      <p:pic>
        <p:nvPicPr>
          <p:cNvPr id="7" name="Grafik 6">
            <a:extLst>
              <a:ext uri="{FF2B5EF4-FFF2-40B4-BE49-F238E27FC236}">
                <a16:creationId xmlns:a16="http://schemas.microsoft.com/office/drawing/2014/main" id="{754CC346-6CC3-4637-8C2B-17E104941C9A}"/>
              </a:ext>
            </a:extLst>
          </p:cNvPr>
          <p:cNvPicPr>
            <a:picLocks noChangeAspect="1"/>
          </p:cNvPicPr>
          <p:nvPr/>
        </p:nvPicPr>
        <p:blipFill>
          <a:blip r:embed="rId8"/>
          <a:stretch>
            <a:fillRect/>
          </a:stretch>
        </p:blipFill>
        <p:spPr>
          <a:xfrm>
            <a:off x="7446180" y="3375341"/>
            <a:ext cx="4523005" cy="2539504"/>
          </a:xfrm>
          <a:prstGeom prst="rect">
            <a:avLst/>
          </a:prstGeom>
          <a:ln w="3175">
            <a:solidFill>
              <a:schemeClr val="tx1"/>
            </a:solidFill>
          </a:ln>
        </p:spPr>
      </p:pic>
      <p:pic>
        <p:nvPicPr>
          <p:cNvPr id="5" name="Grafik 4">
            <a:extLst>
              <a:ext uri="{FF2B5EF4-FFF2-40B4-BE49-F238E27FC236}">
                <a16:creationId xmlns:a16="http://schemas.microsoft.com/office/drawing/2014/main" id="{729F8D2C-5E2A-433B-9142-A7A2A78BC212}"/>
              </a:ext>
            </a:extLst>
          </p:cNvPr>
          <p:cNvPicPr>
            <a:picLocks noChangeAspect="1"/>
          </p:cNvPicPr>
          <p:nvPr/>
        </p:nvPicPr>
        <p:blipFill>
          <a:blip r:embed="rId9"/>
          <a:stretch>
            <a:fillRect/>
          </a:stretch>
        </p:blipFill>
        <p:spPr>
          <a:xfrm>
            <a:off x="5869150" y="4152748"/>
            <a:ext cx="2761665" cy="2250451"/>
          </a:xfrm>
          <a:prstGeom prst="rect">
            <a:avLst/>
          </a:prstGeom>
          <a:ln w="3175">
            <a:solidFill>
              <a:schemeClr val="tx1"/>
            </a:solidFill>
          </a:ln>
        </p:spPr>
      </p:pic>
    </p:spTree>
    <p:extLst>
      <p:ext uri="{BB962C8B-B14F-4D97-AF65-F5344CB8AC3E}">
        <p14:creationId xmlns:p14="http://schemas.microsoft.com/office/powerpoint/2010/main" val="3832888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3E24EA-AAAB-4144-B7D5-84EEE9C3F3D0}"/>
              </a:ext>
            </a:extLst>
          </p:cNvPr>
          <p:cNvSpPr>
            <a:spLocks noGrp="1"/>
          </p:cNvSpPr>
          <p:nvPr>
            <p:ph type="title"/>
          </p:nvPr>
        </p:nvSpPr>
        <p:spPr>
          <a:xfrm>
            <a:off x="334696" y="0"/>
            <a:ext cx="10418648" cy="1173570"/>
          </a:xfrm>
        </p:spPr>
        <p:txBody>
          <a:bodyPr>
            <a:normAutofit/>
          </a:bodyPr>
          <a:lstStyle/>
          <a:p>
            <a:r>
              <a:rPr lang="en-US" dirty="0"/>
              <a:t>For more information …</a:t>
            </a:r>
          </a:p>
        </p:txBody>
      </p:sp>
      <p:sp>
        <p:nvSpPr>
          <p:cNvPr id="6" name="TextBox 5">
            <a:extLst>
              <a:ext uri="{FF2B5EF4-FFF2-40B4-BE49-F238E27FC236}">
                <a16:creationId xmlns:a16="http://schemas.microsoft.com/office/drawing/2014/main" id="{7A87E643-C668-42A0-A64D-4DDDEE53BC6A}"/>
              </a:ext>
            </a:extLst>
          </p:cNvPr>
          <p:cNvSpPr txBox="1"/>
          <p:nvPr/>
        </p:nvSpPr>
        <p:spPr>
          <a:xfrm>
            <a:off x="2990630" y="1806177"/>
            <a:ext cx="6210739" cy="830997"/>
          </a:xfrm>
          <a:prstGeom prst="rect">
            <a:avLst/>
          </a:prstGeom>
          <a:noFill/>
        </p:spPr>
        <p:txBody>
          <a:bodyPr wrap="none" rtlCol="0">
            <a:spAutoFit/>
          </a:bodyPr>
          <a:lstStyle/>
          <a:p>
            <a:r>
              <a:rPr lang="en-GB" sz="4800" dirty="0">
                <a:solidFill>
                  <a:srgbClr val="B42025"/>
                </a:solidFill>
              </a:rPr>
              <a:t> visit www.oneM2M.org</a:t>
            </a:r>
          </a:p>
        </p:txBody>
      </p:sp>
      <p:sp>
        <p:nvSpPr>
          <p:cNvPr id="7" name="TextBox 6">
            <a:extLst>
              <a:ext uri="{FF2B5EF4-FFF2-40B4-BE49-F238E27FC236}">
                <a16:creationId xmlns:a16="http://schemas.microsoft.com/office/drawing/2014/main" id="{8400CA74-939A-4933-AE09-BD9EF091A78A}"/>
              </a:ext>
            </a:extLst>
          </p:cNvPr>
          <p:cNvSpPr txBox="1"/>
          <p:nvPr/>
        </p:nvSpPr>
        <p:spPr>
          <a:xfrm>
            <a:off x="931797" y="2979535"/>
            <a:ext cx="10328403" cy="2677656"/>
          </a:xfrm>
          <a:prstGeom prst="rect">
            <a:avLst/>
          </a:prstGeom>
          <a:noFill/>
        </p:spPr>
        <p:txBody>
          <a:bodyPr wrap="square" rtlCol="0">
            <a:spAutoFit/>
          </a:bodyPr>
          <a:lstStyle/>
          <a:p>
            <a:r>
              <a:rPr lang="en-GB" sz="2400" dirty="0">
                <a:solidFill>
                  <a:schemeClr val="bg1">
                    <a:lumMod val="50000"/>
                  </a:schemeClr>
                </a:solidFill>
              </a:rPr>
              <a:t>Executive Viewpoints - </a:t>
            </a:r>
            <a:r>
              <a:rPr lang="en-US" dirty="0">
                <a:solidFill>
                  <a:schemeClr val="bg1">
                    <a:lumMod val="50000"/>
                  </a:schemeClr>
                </a:solidFill>
                <a:hlinkClick r:id="rId2">
                  <a:extLst>
                    <a:ext uri="{A12FA001-AC4F-418D-AE19-62706E023703}">
                      <ahyp:hlinkClr xmlns:ahyp="http://schemas.microsoft.com/office/drawing/2018/hyperlinkcolor" val="tx"/>
                    </a:ext>
                  </a:extLst>
                </a:hlinkClick>
              </a:rPr>
              <a:t>https://onem2m.org/insights/executive-viewpoints</a:t>
            </a:r>
            <a:endParaRPr lang="en-GB" sz="2400" dirty="0">
              <a:solidFill>
                <a:schemeClr val="bg1">
                  <a:lumMod val="50000"/>
                </a:schemeClr>
              </a:solidFill>
            </a:endParaRPr>
          </a:p>
          <a:p>
            <a:endParaRPr lang="en-GB" sz="2400" dirty="0">
              <a:solidFill>
                <a:schemeClr val="bg1">
                  <a:lumMod val="50000"/>
                </a:schemeClr>
              </a:solidFill>
            </a:endParaRPr>
          </a:p>
          <a:p>
            <a:r>
              <a:rPr lang="en-GB" sz="2400" dirty="0">
                <a:solidFill>
                  <a:schemeClr val="bg1">
                    <a:lumMod val="50000"/>
                  </a:schemeClr>
                </a:solidFill>
              </a:rPr>
              <a:t>oneM2M in the News - </a:t>
            </a:r>
            <a:r>
              <a:rPr lang="en-US" dirty="0">
                <a:solidFill>
                  <a:schemeClr val="bg1">
                    <a:lumMod val="50000"/>
                  </a:schemeClr>
                </a:solidFill>
                <a:hlinkClick r:id="rId3">
                  <a:extLst>
                    <a:ext uri="{A12FA001-AC4F-418D-AE19-62706E023703}">
                      <ahyp:hlinkClr xmlns:ahyp="http://schemas.microsoft.com/office/drawing/2018/hyperlinkcolor" val="tx"/>
                    </a:ext>
                  </a:extLst>
                </a:hlinkClick>
              </a:rPr>
              <a:t>https://onem2m.org/news-events/newsmenu/onem2m-in-the-news</a:t>
            </a:r>
            <a:endParaRPr lang="en-GB" sz="2400" dirty="0">
              <a:solidFill>
                <a:schemeClr val="bg1">
                  <a:lumMod val="50000"/>
                </a:schemeClr>
              </a:solidFill>
            </a:endParaRPr>
          </a:p>
          <a:p>
            <a:endParaRPr lang="en-GB" sz="2400" dirty="0">
              <a:solidFill>
                <a:schemeClr val="bg1">
                  <a:lumMod val="50000"/>
                </a:schemeClr>
              </a:solidFill>
            </a:endParaRPr>
          </a:p>
          <a:p>
            <a:r>
              <a:rPr lang="en-GB" sz="2400" dirty="0">
                <a:solidFill>
                  <a:schemeClr val="bg1">
                    <a:lumMod val="50000"/>
                  </a:schemeClr>
                </a:solidFill>
              </a:rPr>
              <a:t>Technical Specifications - </a:t>
            </a:r>
            <a:r>
              <a:rPr lang="en-US" dirty="0">
                <a:solidFill>
                  <a:schemeClr val="bg1">
                    <a:lumMod val="50000"/>
                  </a:schemeClr>
                </a:solidFill>
                <a:hlinkClick r:id="rId4">
                  <a:extLst>
                    <a:ext uri="{A12FA001-AC4F-418D-AE19-62706E023703}">
                      <ahyp:hlinkClr xmlns:ahyp="http://schemas.microsoft.com/office/drawing/2018/hyperlinkcolor" val="tx"/>
                    </a:ext>
                  </a:extLst>
                </a:hlinkClick>
              </a:rPr>
              <a:t>https://onem2m.org/technical/published-drafts</a:t>
            </a:r>
            <a:endParaRPr lang="en-US" dirty="0">
              <a:solidFill>
                <a:schemeClr val="bg1">
                  <a:lumMod val="50000"/>
                </a:schemeClr>
              </a:solidFill>
            </a:endParaRPr>
          </a:p>
          <a:p>
            <a:endParaRPr lang="en-US" sz="2400" dirty="0">
              <a:solidFill>
                <a:schemeClr val="bg1">
                  <a:lumMod val="50000"/>
                </a:schemeClr>
              </a:solidFill>
            </a:endParaRPr>
          </a:p>
          <a:p>
            <a:r>
              <a:rPr lang="en-US" sz="2400" dirty="0">
                <a:solidFill>
                  <a:schemeClr val="bg1">
                    <a:lumMod val="50000"/>
                  </a:schemeClr>
                </a:solidFill>
              </a:rPr>
              <a:t>Roland Hechwartner </a:t>
            </a:r>
            <a:r>
              <a:rPr lang="en-US" dirty="0">
                <a:solidFill>
                  <a:schemeClr val="bg1">
                    <a:lumMod val="50000"/>
                  </a:schemeClr>
                </a:solidFill>
              </a:rPr>
              <a:t>– roland.hechwartner@magenta.at</a:t>
            </a:r>
            <a:endParaRPr lang="en-GB" sz="2400" dirty="0">
              <a:solidFill>
                <a:schemeClr val="bg1">
                  <a:lumMod val="50000"/>
                </a:schemeClr>
              </a:solidFill>
            </a:endParaRPr>
          </a:p>
        </p:txBody>
      </p:sp>
    </p:spTree>
    <p:extLst>
      <p:ext uri="{BB962C8B-B14F-4D97-AF65-F5344CB8AC3E}">
        <p14:creationId xmlns:p14="http://schemas.microsoft.com/office/powerpoint/2010/main" val="3422128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41EEC-5FE8-4E18-91CC-0E747972B6F7}"/>
              </a:ext>
            </a:extLst>
          </p:cNvPr>
          <p:cNvSpPr>
            <a:spLocks noGrp="1"/>
          </p:cNvSpPr>
          <p:nvPr>
            <p:ph type="ctrTitle"/>
          </p:nvPr>
        </p:nvSpPr>
        <p:spPr>
          <a:xfrm>
            <a:off x="570132" y="2623396"/>
            <a:ext cx="11001183" cy="983404"/>
          </a:xfrm>
        </p:spPr>
        <p:txBody>
          <a:bodyPr>
            <a:normAutofit fontScale="90000"/>
          </a:bodyPr>
          <a:lstStyle/>
          <a:p>
            <a:pPr algn="ctr"/>
            <a:r>
              <a:rPr lang="de-AT" sz="6600" dirty="0" err="1">
                <a:solidFill>
                  <a:schemeClr val="accent1"/>
                </a:solidFill>
              </a:rPr>
              <a:t>Thank</a:t>
            </a:r>
            <a:r>
              <a:rPr lang="de-AT" sz="6600" dirty="0">
                <a:solidFill>
                  <a:schemeClr val="accent1"/>
                </a:solidFill>
              </a:rPr>
              <a:t> </a:t>
            </a:r>
            <a:r>
              <a:rPr lang="de-AT" sz="6600" dirty="0" err="1">
                <a:solidFill>
                  <a:schemeClr val="accent1"/>
                </a:solidFill>
              </a:rPr>
              <a:t>You</a:t>
            </a:r>
            <a:endParaRPr lang="en-US" sz="6600" dirty="0">
              <a:solidFill>
                <a:schemeClr val="accent1"/>
              </a:solidFill>
            </a:endParaRPr>
          </a:p>
        </p:txBody>
      </p:sp>
      <p:pic>
        <p:nvPicPr>
          <p:cNvPr id="5" name="Graphic 2">
            <a:hlinkClick r:id="rId2"/>
            <a:extLst>
              <a:ext uri="{FF2B5EF4-FFF2-40B4-BE49-F238E27FC236}">
                <a16:creationId xmlns:a16="http://schemas.microsoft.com/office/drawing/2014/main" id="{34628A18-80F6-4D10-BD9A-6DD3C8036A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3058" y="4121766"/>
            <a:ext cx="314632" cy="314632"/>
          </a:xfrm>
          <a:prstGeom prst="rect">
            <a:avLst/>
          </a:prstGeom>
        </p:spPr>
      </p:pic>
      <p:pic>
        <p:nvPicPr>
          <p:cNvPr id="6" name="Graphic 6">
            <a:hlinkClick r:id="rId5"/>
            <a:extLst>
              <a:ext uri="{FF2B5EF4-FFF2-40B4-BE49-F238E27FC236}">
                <a16:creationId xmlns:a16="http://schemas.microsoft.com/office/drawing/2014/main" id="{89ECFBB5-BC6A-416E-B143-69F4C9FB064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44225" y="4121409"/>
            <a:ext cx="314632" cy="314632"/>
          </a:xfrm>
          <a:prstGeom prst="rect">
            <a:avLst/>
          </a:prstGeom>
        </p:spPr>
      </p:pic>
      <p:pic>
        <p:nvPicPr>
          <p:cNvPr id="7" name="Graphic 8">
            <a:hlinkClick r:id="rId8"/>
            <a:extLst>
              <a:ext uri="{FF2B5EF4-FFF2-40B4-BE49-F238E27FC236}">
                <a16:creationId xmlns:a16="http://schemas.microsoft.com/office/drawing/2014/main" id="{0FEF56F1-3E13-448D-A722-EA8EAC970D0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31451" y="4127028"/>
            <a:ext cx="309013" cy="309013"/>
          </a:xfrm>
          <a:prstGeom prst="rect">
            <a:avLst/>
          </a:prstGeom>
        </p:spPr>
      </p:pic>
      <p:pic>
        <p:nvPicPr>
          <p:cNvPr id="8" name="Graphic 10">
            <a:hlinkClick r:id="rId11"/>
            <a:extLst>
              <a:ext uri="{FF2B5EF4-FFF2-40B4-BE49-F238E27FC236}">
                <a16:creationId xmlns:a16="http://schemas.microsoft.com/office/drawing/2014/main" id="{9A81CE7B-3179-46F4-A0F5-FC663D5FA5B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62618" y="4121409"/>
            <a:ext cx="314632" cy="314632"/>
          </a:xfrm>
          <a:prstGeom prst="rect">
            <a:avLst/>
          </a:prstGeom>
        </p:spPr>
      </p:pic>
      <p:pic>
        <p:nvPicPr>
          <p:cNvPr id="9" name="Graphic 12">
            <a:hlinkClick r:id="rId14"/>
            <a:extLst>
              <a:ext uri="{FF2B5EF4-FFF2-40B4-BE49-F238E27FC236}">
                <a16:creationId xmlns:a16="http://schemas.microsoft.com/office/drawing/2014/main" id="{20FA21CB-159B-481D-B877-8A03F0CC0C9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981011" y="4121766"/>
            <a:ext cx="314632" cy="314632"/>
          </a:xfrm>
          <a:prstGeom prst="rect">
            <a:avLst/>
          </a:prstGeom>
        </p:spPr>
      </p:pic>
      <p:pic>
        <p:nvPicPr>
          <p:cNvPr id="10" name="Graphic 5">
            <a:hlinkClick r:id="rId17"/>
            <a:extLst>
              <a:ext uri="{FF2B5EF4-FFF2-40B4-BE49-F238E27FC236}">
                <a16:creationId xmlns:a16="http://schemas.microsoft.com/office/drawing/2014/main" id="{D51880D4-29CE-4095-BDCF-373D3AC5BBB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896072" y="4121944"/>
            <a:ext cx="313200" cy="313200"/>
          </a:xfrm>
          <a:prstGeom prst="rect">
            <a:avLst/>
          </a:prstGeom>
        </p:spPr>
      </p:pic>
    </p:spTree>
    <p:extLst>
      <p:ext uri="{BB962C8B-B14F-4D97-AF65-F5344CB8AC3E}">
        <p14:creationId xmlns:p14="http://schemas.microsoft.com/office/powerpoint/2010/main" val="1872617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163F5A94-8458-4F17-AD3C-1A083E20221D}" type="slidenum">
              <a:rPr lang="en-US" smtClean="0"/>
              <a:t>4</a:t>
            </a:fld>
            <a:endParaRPr lang="en-US"/>
          </a:p>
        </p:txBody>
      </p:sp>
      <p:sp>
        <p:nvSpPr>
          <p:cNvPr id="3" name="Titel 2"/>
          <p:cNvSpPr>
            <a:spLocks noGrp="1"/>
          </p:cNvSpPr>
          <p:nvPr>
            <p:ph type="title"/>
          </p:nvPr>
        </p:nvSpPr>
        <p:spPr/>
        <p:txBody>
          <a:bodyPr/>
          <a:lstStyle/>
          <a:p>
            <a:r>
              <a:rPr lang="en-US" dirty="0"/>
              <a:t>oneM2M Participants</a:t>
            </a:r>
          </a:p>
        </p:txBody>
      </p:sp>
      <p:sp>
        <p:nvSpPr>
          <p:cNvPr id="6" name="Rounded Rectangle 27"/>
          <p:cNvSpPr/>
          <p:nvPr/>
        </p:nvSpPr>
        <p:spPr>
          <a:xfrm>
            <a:off x="2158599" y="3472934"/>
            <a:ext cx="9539029" cy="137495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dirty="0">
                <a:solidFill>
                  <a:schemeClr val="tx1"/>
                </a:solidFill>
                <a:latin typeface="Myriad Pro"/>
              </a:rPr>
              <a:t>provides strategic direction to oneM2M </a:t>
            </a:r>
          </a:p>
          <a:p>
            <a:pPr marL="285750" indent="-285750">
              <a:buFont typeface="Arial" panose="020B0604020202020204" pitchFamily="34" charset="0"/>
              <a:buChar char="•"/>
            </a:pPr>
            <a:r>
              <a:rPr lang="en-US" dirty="0">
                <a:solidFill>
                  <a:schemeClr val="tx1"/>
                </a:solidFill>
                <a:latin typeface="Myriad Pro"/>
              </a:rPr>
              <a:t>has the right to:</a:t>
            </a:r>
          </a:p>
          <a:p>
            <a:pPr marL="800100" lvl="1" indent="-342900">
              <a:buFont typeface="Arial" panose="020B0604020202020204" pitchFamily="34" charset="0"/>
              <a:buChar char="•"/>
            </a:pPr>
            <a:r>
              <a:rPr lang="en-US" sz="1600" dirty="0">
                <a:solidFill>
                  <a:srgbClr val="C00000"/>
                </a:solidFill>
                <a:latin typeface="Myriad Pro" panose="020B0503030403020204" charset="0"/>
              </a:rPr>
              <a:t>Attend, participate </a:t>
            </a:r>
            <a:r>
              <a:rPr lang="en-US" sz="1600" dirty="0">
                <a:solidFill>
                  <a:schemeClr val="tx1"/>
                </a:solidFill>
                <a:latin typeface="Myriad Pro" panose="020B0503030403020204" charset="0"/>
              </a:rPr>
              <a:t>and </a:t>
            </a:r>
            <a:r>
              <a:rPr lang="en-US" sz="1600" dirty="0">
                <a:solidFill>
                  <a:srgbClr val="C00000"/>
                </a:solidFill>
                <a:latin typeface="Myriad Pro" panose="020B0503030403020204" charset="0"/>
              </a:rPr>
              <a:t>vote </a:t>
            </a:r>
            <a:r>
              <a:rPr lang="en-US" sz="1600" dirty="0">
                <a:solidFill>
                  <a:schemeClr val="tx1">
                    <a:lumMod val="95000"/>
                    <a:lumOff val="5000"/>
                  </a:schemeClr>
                </a:solidFill>
                <a:latin typeface="Myriad Pro" panose="020B0503030403020204" charset="0"/>
              </a:rPr>
              <a:t>in meetings of the </a:t>
            </a:r>
            <a:r>
              <a:rPr lang="en-US" sz="1600" dirty="0">
                <a:solidFill>
                  <a:srgbClr val="C00000"/>
                </a:solidFill>
                <a:latin typeface="Myriad Pro" panose="020B0503030403020204" charset="0"/>
              </a:rPr>
              <a:t>Steering Committee </a:t>
            </a:r>
          </a:p>
          <a:p>
            <a:pPr marL="800100" lvl="1" indent="-342900">
              <a:buFont typeface="Arial" panose="020B0604020202020204" pitchFamily="34" charset="0"/>
              <a:buChar char="•"/>
            </a:pPr>
            <a:r>
              <a:rPr lang="en-US" sz="1600" dirty="0">
                <a:solidFill>
                  <a:srgbClr val="C00000"/>
                </a:solidFill>
                <a:latin typeface="Myriad Pro" panose="020B0503030403020204" charset="0"/>
              </a:rPr>
              <a:t>Attend, participate </a:t>
            </a:r>
            <a:r>
              <a:rPr lang="en-US" sz="1600" dirty="0">
                <a:solidFill>
                  <a:schemeClr val="tx1"/>
                </a:solidFill>
                <a:latin typeface="Myriad Pro" panose="020B0503030403020204" charset="0"/>
              </a:rPr>
              <a:t>and</a:t>
            </a:r>
            <a:r>
              <a:rPr lang="en-US" sz="1600" dirty="0">
                <a:solidFill>
                  <a:srgbClr val="C00000"/>
                </a:solidFill>
                <a:latin typeface="Myriad Pro" panose="020B0503030403020204" charset="0"/>
              </a:rPr>
              <a:t> vote </a:t>
            </a:r>
            <a:r>
              <a:rPr lang="en-US" sz="1600" dirty="0">
                <a:solidFill>
                  <a:schemeClr val="tx1">
                    <a:lumMod val="95000"/>
                    <a:lumOff val="5000"/>
                  </a:schemeClr>
                </a:solidFill>
                <a:latin typeface="Myriad Pro" panose="020B0503030403020204" charset="0"/>
              </a:rPr>
              <a:t>in meetings of the </a:t>
            </a:r>
            <a:r>
              <a:rPr lang="en-US" sz="1600" dirty="0">
                <a:solidFill>
                  <a:srgbClr val="C00000"/>
                </a:solidFill>
                <a:latin typeface="Myriad Pro" panose="020B0503030403020204" charset="0"/>
              </a:rPr>
              <a:t>Technical Plenary </a:t>
            </a:r>
            <a:r>
              <a:rPr lang="en-US" sz="1600" dirty="0">
                <a:solidFill>
                  <a:schemeClr val="tx1">
                    <a:lumMod val="95000"/>
                    <a:lumOff val="5000"/>
                  </a:schemeClr>
                </a:solidFill>
                <a:latin typeface="Myriad Pro" panose="020B0503030403020204" charset="0"/>
              </a:rPr>
              <a:t>and its subgroups</a:t>
            </a:r>
          </a:p>
        </p:txBody>
      </p:sp>
      <p:sp>
        <p:nvSpPr>
          <p:cNvPr id="9" name="Rounded Rectangle 25"/>
          <p:cNvSpPr/>
          <p:nvPr/>
        </p:nvSpPr>
        <p:spPr>
          <a:xfrm>
            <a:off x="2158599" y="1195555"/>
            <a:ext cx="9539029" cy="220979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dirty="0">
                <a:solidFill>
                  <a:schemeClr val="tx1"/>
                </a:solidFill>
                <a:latin typeface="Myriad Pro"/>
              </a:rPr>
              <a:t>provides strategic direction to oneM2M </a:t>
            </a:r>
          </a:p>
          <a:p>
            <a:pPr marL="285750" indent="-285750">
              <a:buFont typeface="Arial" panose="020B0604020202020204" pitchFamily="34" charset="0"/>
              <a:buChar char="•"/>
            </a:pPr>
            <a:r>
              <a:rPr lang="en-US" dirty="0">
                <a:solidFill>
                  <a:schemeClr val="tx1"/>
                </a:solidFill>
                <a:latin typeface="Myriad Pro"/>
              </a:rPr>
              <a:t>convert/transpose/publish all relevant Technical Specifications and Technical Reports into its own deliverables through its normal processes</a:t>
            </a:r>
          </a:p>
          <a:p>
            <a:pPr marL="285750" indent="-285750">
              <a:buFont typeface="Arial" panose="020B0604020202020204" pitchFamily="34" charset="0"/>
              <a:buChar char="•"/>
            </a:pPr>
            <a:r>
              <a:rPr lang="en-US" dirty="0">
                <a:solidFill>
                  <a:schemeClr val="tx1"/>
                </a:solidFill>
                <a:latin typeface="Myriad Pro"/>
              </a:rPr>
              <a:t>has the right to:</a:t>
            </a:r>
          </a:p>
          <a:p>
            <a:pPr marL="800100" lvl="1" indent="-342900">
              <a:buFont typeface="Arial" panose="020B0604020202020204" pitchFamily="34" charset="0"/>
              <a:buChar char="•"/>
            </a:pPr>
            <a:r>
              <a:rPr lang="en-US" sz="1600" dirty="0">
                <a:solidFill>
                  <a:srgbClr val="C00000"/>
                </a:solidFill>
                <a:latin typeface="Myriad Pro" panose="020B0503030403020204" charset="0"/>
              </a:rPr>
              <a:t>Attend, participate </a:t>
            </a:r>
            <a:r>
              <a:rPr lang="en-US" sz="1600" dirty="0">
                <a:solidFill>
                  <a:schemeClr val="tx1"/>
                </a:solidFill>
                <a:latin typeface="Myriad Pro" panose="020B0503030403020204" charset="0"/>
              </a:rPr>
              <a:t>and</a:t>
            </a:r>
            <a:r>
              <a:rPr lang="en-US" sz="1600" dirty="0">
                <a:solidFill>
                  <a:srgbClr val="C00000"/>
                </a:solidFill>
                <a:latin typeface="Myriad Pro" panose="020B0503030403020204" charset="0"/>
              </a:rPr>
              <a:t> vote </a:t>
            </a:r>
            <a:r>
              <a:rPr lang="en-US" sz="1600" dirty="0">
                <a:solidFill>
                  <a:schemeClr val="tx1">
                    <a:lumMod val="95000"/>
                    <a:lumOff val="5000"/>
                  </a:schemeClr>
                </a:solidFill>
                <a:latin typeface="Myriad Pro" panose="020B0503030403020204" charset="0"/>
              </a:rPr>
              <a:t>in meetings of the </a:t>
            </a:r>
            <a:r>
              <a:rPr lang="en-US" sz="1600" dirty="0">
                <a:solidFill>
                  <a:srgbClr val="C00000"/>
                </a:solidFill>
                <a:latin typeface="Myriad Pro" panose="020B0503030403020204" charset="0"/>
              </a:rPr>
              <a:t>Steering Committee </a:t>
            </a:r>
          </a:p>
          <a:p>
            <a:pPr marL="800100" lvl="1" indent="-342900">
              <a:buFont typeface="Arial" panose="020B0604020202020204" pitchFamily="34" charset="0"/>
              <a:buChar char="•"/>
            </a:pPr>
            <a:r>
              <a:rPr lang="en-US" sz="1600" dirty="0">
                <a:solidFill>
                  <a:srgbClr val="C00000"/>
                </a:solidFill>
                <a:latin typeface="Myriad Pro" panose="020B0503030403020204" charset="0"/>
              </a:rPr>
              <a:t>Admit</a:t>
            </a:r>
            <a:r>
              <a:rPr lang="en-US" sz="1600" dirty="0">
                <a:solidFill>
                  <a:schemeClr val="tx1">
                    <a:lumMod val="95000"/>
                    <a:lumOff val="5000"/>
                  </a:schemeClr>
                </a:solidFill>
                <a:latin typeface="Myriad Pro" panose="020B0503030403020204" charset="0"/>
              </a:rPr>
              <a:t> organizations as oneM2M </a:t>
            </a:r>
            <a:r>
              <a:rPr lang="en-US" sz="1600" dirty="0">
                <a:solidFill>
                  <a:srgbClr val="C00000"/>
                </a:solidFill>
                <a:latin typeface="Myriad Pro" panose="020B0503030403020204" charset="0"/>
              </a:rPr>
              <a:t>Members</a:t>
            </a:r>
            <a:r>
              <a:rPr lang="en-US" sz="1600" dirty="0">
                <a:solidFill>
                  <a:schemeClr val="tx1">
                    <a:lumMod val="95000"/>
                    <a:lumOff val="5000"/>
                  </a:schemeClr>
                </a:solidFill>
                <a:latin typeface="Myriad Pro" panose="020B0503030403020204" charset="0"/>
              </a:rPr>
              <a:t> to facilitate the technical work</a:t>
            </a:r>
          </a:p>
          <a:p>
            <a:pPr marL="800100" lvl="1" indent="-342900">
              <a:buFont typeface="Arial" panose="020B0604020202020204" pitchFamily="34" charset="0"/>
              <a:buChar char="•"/>
            </a:pPr>
            <a:r>
              <a:rPr lang="en-US" sz="1600" dirty="0">
                <a:solidFill>
                  <a:srgbClr val="C00000"/>
                </a:solidFill>
                <a:latin typeface="Myriad Pro" panose="020B0503030403020204" charset="0"/>
              </a:rPr>
              <a:t>Attend</a:t>
            </a:r>
            <a:r>
              <a:rPr lang="en-US" sz="1600" dirty="0">
                <a:solidFill>
                  <a:schemeClr val="tx1">
                    <a:lumMod val="95000"/>
                    <a:lumOff val="5000"/>
                  </a:schemeClr>
                </a:solidFill>
                <a:latin typeface="Myriad Pro" panose="020B0503030403020204" charset="0"/>
              </a:rPr>
              <a:t> meetings of the </a:t>
            </a:r>
            <a:r>
              <a:rPr lang="en-US" sz="1600" dirty="0">
                <a:solidFill>
                  <a:srgbClr val="C00000"/>
                </a:solidFill>
                <a:latin typeface="Myriad Pro" panose="020B0503030403020204" charset="0"/>
              </a:rPr>
              <a:t>Technical Plenary </a:t>
            </a:r>
            <a:r>
              <a:rPr lang="en-US" sz="1600" dirty="0">
                <a:solidFill>
                  <a:schemeClr val="tx1">
                    <a:lumMod val="95000"/>
                    <a:lumOff val="5000"/>
                  </a:schemeClr>
                </a:solidFill>
                <a:latin typeface="Myriad Pro" panose="020B0503030403020204" charset="0"/>
              </a:rPr>
              <a:t>and its subgroups</a:t>
            </a:r>
          </a:p>
        </p:txBody>
      </p:sp>
      <p:sp>
        <p:nvSpPr>
          <p:cNvPr id="11" name="Rounded Rectangle 22"/>
          <p:cNvSpPr/>
          <p:nvPr/>
        </p:nvSpPr>
        <p:spPr>
          <a:xfrm>
            <a:off x="334695" y="3472934"/>
            <a:ext cx="2409781" cy="1374957"/>
          </a:xfrm>
          <a:prstGeom prst="roundRect">
            <a:avLst/>
          </a:prstGeom>
          <a:solidFill>
            <a:srgbClr val="545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Partner Type 2</a:t>
            </a:r>
          </a:p>
        </p:txBody>
      </p:sp>
      <p:sp>
        <p:nvSpPr>
          <p:cNvPr id="12" name="Rounded Rectangle 23"/>
          <p:cNvSpPr/>
          <p:nvPr/>
        </p:nvSpPr>
        <p:spPr>
          <a:xfrm>
            <a:off x="334695" y="1195555"/>
            <a:ext cx="2409781" cy="2209796"/>
          </a:xfrm>
          <a:prstGeom prst="roundRect">
            <a:avLst/>
          </a:prstGeom>
          <a:solidFill>
            <a:srgbClr val="B51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Partner Type 1</a:t>
            </a:r>
          </a:p>
        </p:txBody>
      </p:sp>
      <p:sp>
        <p:nvSpPr>
          <p:cNvPr id="8" name="Rounded Rectangle 27">
            <a:extLst>
              <a:ext uri="{FF2B5EF4-FFF2-40B4-BE49-F238E27FC236}">
                <a16:creationId xmlns:a16="http://schemas.microsoft.com/office/drawing/2014/main" id="{4849B391-881F-47EF-8163-CEA5761B4B70}"/>
              </a:ext>
            </a:extLst>
          </p:cNvPr>
          <p:cNvSpPr/>
          <p:nvPr/>
        </p:nvSpPr>
        <p:spPr>
          <a:xfrm>
            <a:off x="2157322" y="4915473"/>
            <a:ext cx="9539029" cy="154586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dirty="0">
                <a:solidFill>
                  <a:schemeClr val="tx1"/>
                </a:solidFill>
                <a:latin typeface="Myriad Pro"/>
              </a:rPr>
              <a:t>offers advice and bring a consolidated view of market requirements</a:t>
            </a:r>
          </a:p>
          <a:p>
            <a:pPr marL="285750" indent="-285750">
              <a:buFont typeface="Arial" panose="020B0604020202020204" pitchFamily="34" charset="0"/>
              <a:buChar char="•"/>
            </a:pPr>
            <a:r>
              <a:rPr lang="en-US" dirty="0">
                <a:solidFill>
                  <a:schemeClr val="tx1"/>
                </a:solidFill>
                <a:latin typeface="Myriad Pro"/>
              </a:rPr>
              <a:t>commits itself to promotion activities</a:t>
            </a:r>
          </a:p>
          <a:p>
            <a:pPr marL="285750" indent="-285750">
              <a:buFont typeface="Arial" panose="020B0604020202020204" pitchFamily="34" charset="0"/>
              <a:buChar char="•"/>
            </a:pPr>
            <a:r>
              <a:rPr lang="en-US" dirty="0">
                <a:solidFill>
                  <a:schemeClr val="tx1"/>
                </a:solidFill>
                <a:latin typeface="Myriad Pro"/>
              </a:rPr>
              <a:t>has the right to: </a:t>
            </a:r>
          </a:p>
          <a:p>
            <a:pPr marL="800100" lvl="1" indent="-342900">
              <a:buFont typeface="Arial" panose="020B0604020202020204" pitchFamily="34" charset="0"/>
              <a:buChar char="•"/>
            </a:pPr>
            <a:r>
              <a:rPr lang="en-US" sz="1600" dirty="0">
                <a:solidFill>
                  <a:srgbClr val="C00000"/>
                </a:solidFill>
                <a:latin typeface="Myriad Pro" panose="020B0503030403020204" charset="0"/>
              </a:rPr>
              <a:t>Attend </a:t>
            </a:r>
            <a:r>
              <a:rPr lang="en-US" sz="1600" dirty="0">
                <a:solidFill>
                  <a:schemeClr val="tx1"/>
                </a:solidFill>
                <a:latin typeface="Myriad Pro" panose="020B0503030403020204" charset="0"/>
              </a:rPr>
              <a:t>and</a:t>
            </a:r>
            <a:r>
              <a:rPr lang="en-US" sz="1600" dirty="0">
                <a:solidFill>
                  <a:srgbClr val="C00000"/>
                </a:solidFill>
                <a:latin typeface="Myriad Pro" panose="020B0503030403020204" charset="0"/>
              </a:rPr>
              <a:t> participate </a:t>
            </a:r>
            <a:r>
              <a:rPr lang="en-US" sz="1600" dirty="0">
                <a:solidFill>
                  <a:schemeClr val="tx1"/>
                </a:solidFill>
                <a:latin typeface="Myriad Pro" panose="020B0503030403020204" charset="0"/>
              </a:rPr>
              <a:t>in meetings of the </a:t>
            </a:r>
            <a:r>
              <a:rPr lang="en-US" sz="1600" dirty="0">
                <a:solidFill>
                  <a:srgbClr val="C00000"/>
                </a:solidFill>
                <a:latin typeface="Myriad Pro" panose="020B0503030403020204" charset="0"/>
              </a:rPr>
              <a:t>Steering Committee</a:t>
            </a:r>
          </a:p>
          <a:p>
            <a:pPr marL="800100" lvl="1" indent="-342900">
              <a:buFont typeface="Arial" panose="020B0604020202020204" pitchFamily="34" charset="0"/>
              <a:buChar char="•"/>
            </a:pPr>
            <a:r>
              <a:rPr lang="en-US" sz="1600" dirty="0">
                <a:solidFill>
                  <a:srgbClr val="C00000"/>
                </a:solidFill>
                <a:latin typeface="Myriad Pro" panose="020B0503030403020204" charset="0"/>
              </a:rPr>
              <a:t>Attend </a:t>
            </a:r>
            <a:r>
              <a:rPr lang="en-US" sz="1600" dirty="0">
                <a:solidFill>
                  <a:schemeClr val="tx1"/>
                </a:solidFill>
                <a:latin typeface="Myriad Pro" panose="020B0503030403020204" charset="0"/>
              </a:rPr>
              <a:t>and provide </a:t>
            </a:r>
            <a:r>
              <a:rPr lang="en-US" sz="1600" dirty="0">
                <a:solidFill>
                  <a:srgbClr val="C00000"/>
                </a:solidFill>
                <a:latin typeface="Myriad Pro" panose="020B0503030403020204" charset="0"/>
              </a:rPr>
              <a:t>input to </a:t>
            </a:r>
            <a:r>
              <a:rPr lang="en-US" sz="1600" dirty="0">
                <a:solidFill>
                  <a:schemeClr val="tx1"/>
                </a:solidFill>
                <a:latin typeface="Myriad Pro" panose="020B0503030403020204" charset="0"/>
              </a:rPr>
              <a:t>meetings of the </a:t>
            </a:r>
            <a:r>
              <a:rPr lang="en-US" sz="1600" dirty="0">
                <a:solidFill>
                  <a:srgbClr val="C00000"/>
                </a:solidFill>
                <a:latin typeface="Myriad Pro" panose="020B0503030403020204" charset="0"/>
              </a:rPr>
              <a:t>Technical Plenary </a:t>
            </a:r>
            <a:r>
              <a:rPr lang="en-US" sz="1600" dirty="0">
                <a:solidFill>
                  <a:schemeClr val="tx1"/>
                </a:solidFill>
                <a:latin typeface="Myriad Pro" panose="020B0503030403020204" charset="0"/>
              </a:rPr>
              <a:t>and its subgroups</a:t>
            </a:r>
          </a:p>
          <a:p>
            <a:pPr marL="1257300" lvl="2" indent="-342900">
              <a:buFont typeface="Arial" panose="020B0604020202020204" pitchFamily="34" charset="0"/>
              <a:buChar char="•"/>
            </a:pPr>
            <a:r>
              <a:rPr lang="en-US" sz="1400" dirty="0">
                <a:solidFill>
                  <a:schemeClr val="tx1"/>
                </a:solidFill>
                <a:latin typeface="Myriad Pro" panose="020B0503030403020204" charset="0"/>
              </a:rPr>
              <a:t>input shall be </a:t>
            </a:r>
            <a:r>
              <a:rPr lang="en-US" sz="1400" dirty="0">
                <a:solidFill>
                  <a:srgbClr val="C00000"/>
                </a:solidFill>
                <a:latin typeface="Myriad Pro" panose="020B0503030403020204" charset="0"/>
              </a:rPr>
              <a:t>limited to clarifications of market requirements </a:t>
            </a:r>
            <a:r>
              <a:rPr lang="en-US" sz="1400" dirty="0">
                <a:solidFill>
                  <a:schemeClr val="tx1"/>
                </a:solidFill>
                <a:latin typeface="Myriad Pro" panose="020B0503030403020204" charset="0"/>
              </a:rPr>
              <a:t>and informational contributions</a:t>
            </a:r>
          </a:p>
        </p:txBody>
      </p:sp>
      <p:sp>
        <p:nvSpPr>
          <p:cNvPr id="10" name="Rounded Rectangle 22">
            <a:extLst>
              <a:ext uri="{FF2B5EF4-FFF2-40B4-BE49-F238E27FC236}">
                <a16:creationId xmlns:a16="http://schemas.microsoft.com/office/drawing/2014/main" id="{E9C1FD0B-042E-4B5E-9DD9-27CA13B773FC}"/>
              </a:ext>
            </a:extLst>
          </p:cNvPr>
          <p:cNvSpPr/>
          <p:nvPr/>
        </p:nvSpPr>
        <p:spPr>
          <a:xfrm>
            <a:off x="333418" y="4915473"/>
            <a:ext cx="2409781" cy="154586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mj-lt"/>
              </a:rPr>
              <a:t>M</a:t>
            </a:r>
            <a:r>
              <a:rPr lang="en-US" sz="2400" dirty="0">
                <a:latin typeface="+mj-lt"/>
              </a:rPr>
              <a:t>arket </a:t>
            </a:r>
            <a:r>
              <a:rPr lang="en-US" sz="2400" b="1" dirty="0">
                <a:latin typeface="+mj-lt"/>
              </a:rPr>
              <a:t>R</a:t>
            </a:r>
            <a:r>
              <a:rPr lang="en-US" sz="2400" dirty="0">
                <a:latin typeface="+mj-lt"/>
              </a:rPr>
              <a:t>epresentational </a:t>
            </a:r>
            <a:r>
              <a:rPr lang="en-US" sz="2400" b="1" dirty="0">
                <a:latin typeface="+mj-lt"/>
              </a:rPr>
              <a:t>O</a:t>
            </a:r>
            <a:r>
              <a:rPr lang="en-US" sz="2400" dirty="0">
                <a:latin typeface="+mj-lt"/>
              </a:rPr>
              <a:t>rganization</a:t>
            </a:r>
          </a:p>
        </p:txBody>
      </p:sp>
      <p:sp>
        <p:nvSpPr>
          <p:cNvPr id="4" name="Textfeld 3">
            <a:extLst>
              <a:ext uri="{FF2B5EF4-FFF2-40B4-BE49-F238E27FC236}">
                <a16:creationId xmlns:a16="http://schemas.microsoft.com/office/drawing/2014/main" id="{EE6AFF62-BD0F-4F20-9AD9-8C2EBCA69D60}"/>
              </a:ext>
            </a:extLst>
          </p:cNvPr>
          <p:cNvSpPr txBox="1"/>
          <p:nvPr/>
        </p:nvSpPr>
        <p:spPr>
          <a:xfrm>
            <a:off x="7688202" y="6492875"/>
            <a:ext cx="4203715" cy="276999"/>
          </a:xfrm>
          <a:prstGeom prst="rect">
            <a:avLst/>
          </a:prstGeom>
          <a:noFill/>
        </p:spPr>
        <p:txBody>
          <a:bodyPr wrap="none" rtlCol="0">
            <a:spAutoFit/>
          </a:bodyPr>
          <a:lstStyle/>
          <a:p>
            <a:r>
              <a:rPr lang="de-AT" sz="1200" dirty="0"/>
              <a:t>MRO .. </a:t>
            </a:r>
            <a:r>
              <a:rPr lang="de-AT" sz="1200" dirty="0">
                <a:hlinkClick r:id="rId2"/>
              </a:rPr>
              <a:t>ADM-0002 oneM2M Partnership Agreement v3.0</a:t>
            </a:r>
            <a:r>
              <a:rPr lang="de-AT" sz="1200" dirty="0"/>
              <a:t>  (2019)</a:t>
            </a:r>
            <a:endParaRPr lang="en-US" sz="1200" dirty="0"/>
          </a:p>
        </p:txBody>
      </p:sp>
    </p:spTree>
    <p:extLst>
      <p:ext uri="{BB962C8B-B14F-4D97-AF65-F5344CB8AC3E}">
        <p14:creationId xmlns:p14="http://schemas.microsoft.com/office/powerpoint/2010/main" val="228962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163F5A94-8458-4F17-AD3C-1A083E20221D}" type="slidenum">
              <a:rPr lang="en-US" smtClean="0"/>
              <a:t>5</a:t>
            </a:fld>
            <a:endParaRPr lang="en-US"/>
          </a:p>
        </p:txBody>
      </p:sp>
      <p:sp>
        <p:nvSpPr>
          <p:cNvPr id="3" name="Titel 2"/>
          <p:cNvSpPr>
            <a:spLocks noGrp="1"/>
          </p:cNvSpPr>
          <p:nvPr>
            <p:ph type="title"/>
          </p:nvPr>
        </p:nvSpPr>
        <p:spPr/>
        <p:txBody>
          <a:bodyPr/>
          <a:lstStyle/>
          <a:p>
            <a:r>
              <a:rPr lang="en-US" dirty="0"/>
              <a:t>oneM2M Participants</a:t>
            </a:r>
          </a:p>
        </p:txBody>
      </p:sp>
      <p:grpSp>
        <p:nvGrpSpPr>
          <p:cNvPr id="6" name="Group 29"/>
          <p:cNvGrpSpPr/>
          <p:nvPr/>
        </p:nvGrpSpPr>
        <p:grpSpPr>
          <a:xfrm>
            <a:off x="334696" y="4943639"/>
            <a:ext cx="11597768" cy="1100725"/>
            <a:chOff x="469622" y="4694608"/>
            <a:chExt cx="11271173" cy="1100725"/>
          </a:xfrm>
        </p:grpSpPr>
        <p:sp>
          <p:nvSpPr>
            <p:cNvPr id="7" name="Rounded Rectangle 27"/>
            <p:cNvSpPr/>
            <p:nvPr/>
          </p:nvSpPr>
          <p:spPr>
            <a:xfrm>
              <a:off x="2101514" y="4694608"/>
              <a:ext cx="9639281" cy="1100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sz="2000" dirty="0">
                  <a:solidFill>
                    <a:schemeClr val="tx1"/>
                  </a:solidFill>
                  <a:latin typeface="Myriad Pro"/>
                </a:rPr>
                <a:t>Invited to attend for a limited duration and they may not provide any technical input to the Technical Plenary or its subgroups</a:t>
              </a:r>
            </a:p>
          </p:txBody>
        </p:sp>
        <p:sp>
          <p:nvSpPr>
            <p:cNvPr id="8" name="Rounded Rectangle 19"/>
            <p:cNvSpPr/>
            <p:nvPr/>
          </p:nvSpPr>
          <p:spPr>
            <a:xfrm>
              <a:off x="469622" y="4696331"/>
              <a:ext cx="2021305" cy="1097280"/>
            </a:xfrm>
            <a:prstGeom prst="roundRect">
              <a:avLst/>
            </a:prstGeom>
            <a:solidFill>
              <a:srgbClr val="716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Myriad Pro" panose="020B0503030403020204" pitchFamily="34" charset="0"/>
                </a:rPr>
                <a:t>Observers</a:t>
              </a:r>
            </a:p>
          </p:txBody>
        </p:sp>
      </p:grpSp>
      <p:grpSp>
        <p:nvGrpSpPr>
          <p:cNvPr id="9" name="Group 26"/>
          <p:cNvGrpSpPr/>
          <p:nvPr/>
        </p:nvGrpSpPr>
        <p:grpSpPr>
          <a:xfrm>
            <a:off x="334697" y="1408864"/>
            <a:ext cx="11597770" cy="1678367"/>
            <a:chOff x="469621" y="1658193"/>
            <a:chExt cx="11271175" cy="1100725"/>
          </a:xfrm>
        </p:grpSpPr>
        <p:sp>
          <p:nvSpPr>
            <p:cNvPr id="10" name="Rounded Rectangle 24"/>
            <p:cNvSpPr/>
            <p:nvPr/>
          </p:nvSpPr>
          <p:spPr>
            <a:xfrm>
              <a:off x="2101515" y="1658193"/>
              <a:ext cx="9639281" cy="1100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sz="2000" dirty="0">
                  <a:solidFill>
                    <a:schemeClr val="tx1"/>
                  </a:solidFill>
                  <a:latin typeface="Myriad Pro"/>
                </a:rPr>
                <a:t>admitted through affiliation with a Partner Type 1 </a:t>
              </a:r>
            </a:p>
            <a:p>
              <a:pPr marL="285750" indent="-285750">
                <a:buFont typeface="Arial" panose="020B0604020202020204" pitchFamily="34" charset="0"/>
                <a:buChar char="•"/>
              </a:pPr>
              <a:r>
                <a:rPr lang="en-US" sz="2000" dirty="0">
                  <a:solidFill>
                    <a:schemeClr val="tx1"/>
                  </a:solidFill>
                  <a:latin typeface="Myriad Pro"/>
                </a:rPr>
                <a:t>has the right to:</a:t>
              </a:r>
            </a:p>
            <a:p>
              <a:pPr marL="742950" lvl="1" indent="-285750">
                <a:buFont typeface="Arial" panose="020B0604020202020204" pitchFamily="34" charset="0"/>
                <a:buChar char="•"/>
              </a:pPr>
              <a:r>
                <a:rPr lang="en-US" dirty="0">
                  <a:solidFill>
                    <a:schemeClr val="tx1"/>
                  </a:solidFill>
                  <a:latin typeface="Myriad Pro" panose="020B0503030403020204" charset="0"/>
                </a:rPr>
                <a:t>attend &amp; provide </a:t>
              </a:r>
              <a:r>
                <a:rPr lang="en-US" dirty="0">
                  <a:solidFill>
                    <a:srgbClr val="C00000"/>
                  </a:solidFill>
                  <a:latin typeface="Myriad Pro" panose="020B0503030403020204" charset="0"/>
                </a:rPr>
                <a:t>input to </a:t>
              </a:r>
              <a:r>
                <a:rPr lang="en-US" dirty="0">
                  <a:solidFill>
                    <a:schemeClr val="tx1"/>
                  </a:solidFill>
                  <a:latin typeface="Myriad Pro" panose="020B0503030403020204" charset="0"/>
                </a:rPr>
                <a:t>the </a:t>
              </a:r>
              <a:r>
                <a:rPr lang="en-US" dirty="0">
                  <a:solidFill>
                    <a:srgbClr val="C00000"/>
                  </a:solidFill>
                  <a:latin typeface="Myriad Pro" panose="020B0503030403020204" charset="0"/>
                </a:rPr>
                <a:t>Technical Plenary </a:t>
              </a:r>
              <a:r>
                <a:rPr lang="en-US" dirty="0">
                  <a:solidFill>
                    <a:schemeClr val="tx1"/>
                  </a:solidFill>
                  <a:latin typeface="Myriad Pro" panose="020B0503030403020204" charset="0"/>
                </a:rPr>
                <a:t>and its subgroups</a:t>
              </a:r>
            </a:p>
            <a:p>
              <a:pPr marL="742950" lvl="1" indent="-285750">
                <a:buFont typeface="Arial" panose="020B0604020202020204" pitchFamily="34" charset="0"/>
                <a:buChar char="•"/>
              </a:pPr>
              <a:r>
                <a:rPr lang="en-US" dirty="0">
                  <a:solidFill>
                    <a:schemeClr val="tx1"/>
                  </a:solidFill>
                  <a:latin typeface="Myriad Pro" panose="020B0503030403020204" charset="0"/>
                </a:rPr>
                <a:t>have </a:t>
              </a:r>
              <a:r>
                <a:rPr lang="en-US" dirty="0">
                  <a:solidFill>
                    <a:srgbClr val="B42025"/>
                  </a:solidFill>
                  <a:latin typeface="Myriad Pro" panose="020B0503030403020204" charset="0"/>
                </a:rPr>
                <a:t>one vote per admitting Partner Type 1 </a:t>
              </a:r>
              <a:r>
                <a:rPr lang="en-US" dirty="0">
                  <a:solidFill>
                    <a:schemeClr val="tx1"/>
                  </a:solidFill>
                  <a:latin typeface="Myriad Pro" panose="020B0503030403020204" charset="0"/>
                </a:rPr>
                <a:t>in meetings of the Technical Plenary and its subgroups </a:t>
              </a:r>
            </a:p>
          </p:txBody>
        </p:sp>
        <p:sp>
          <p:nvSpPr>
            <p:cNvPr id="11" name="Rounded Rectangle 20"/>
            <p:cNvSpPr/>
            <p:nvPr/>
          </p:nvSpPr>
          <p:spPr>
            <a:xfrm>
              <a:off x="469621" y="1661638"/>
              <a:ext cx="2021305" cy="1097280"/>
            </a:xfrm>
            <a:prstGeom prst="roundRect">
              <a:avLst/>
            </a:prstGeom>
            <a:solidFill>
              <a:srgbClr val="00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yriad Pro" panose="020B0503030403020204" pitchFamily="34" charset="0"/>
                </a:rPr>
                <a:t>Member</a:t>
              </a:r>
            </a:p>
          </p:txBody>
        </p:sp>
      </p:grpSp>
      <p:grpSp>
        <p:nvGrpSpPr>
          <p:cNvPr id="12" name="Group 28"/>
          <p:cNvGrpSpPr/>
          <p:nvPr/>
        </p:nvGrpSpPr>
        <p:grpSpPr>
          <a:xfrm>
            <a:off x="334699" y="3277353"/>
            <a:ext cx="11597768" cy="1439500"/>
            <a:chOff x="469623" y="3174174"/>
            <a:chExt cx="11271173" cy="1102091"/>
          </a:xfrm>
        </p:grpSpPr>
        <p:sp>
          <p:nvSpPr>
            <p:cNvPr id="13" name="Rounded Rectangle 25"/>
            <p:cNvSpPr/>
            <p:nvPr/>
          </p:nvSpPr>
          <p:spPr>
            <a:xfrm>
              <a:off x="2101515" y="3174174"/>
              <a:ext cx="9639281" cy="1100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sz="2000" dirty="0">
                  <a:solidFill>
                    <a:schemeClr val="tx1"/>
                  </a:solidFill>
                  <a:latin typeface="Myriad Pro"/>
                </a:rPr>
                <a:t>any government or regulatory agency with interest in oneM2M work</a:t>
              </a:r>
            </a:p>
            <a:p>
              <a:pPr marL="285750" indent="-285750">
                <a:buFont typeface="Arial" panose="020B0604020202020204" pitchFamily="34" charset="0"/>
                <a:buChar char="•"/>
              </a:pPr>
              <a:r>
                <a:rPr lang="en-US" sz="2000" dirty="0">
                  <a:solidFill>
                    <a:schemeClr val="tx1"/>
                  </a:solidFill>
                  <a:latin typeface="Myriad Pro"/>
                </a:rPr>
                <a:t>has the right to:</a:t>
              </a:r>
            </a:p>
            <a:p>
              <a:pPr marL="742950" lvl="1" indent="-285750">
                <a:buFont typeface="Arial" panose="020B0604020202020204" pitchFamily="34" charset="0"/>
                <a:buChar char="•"/>
              </a:pPr>
              <a:r>
                <a:rPr lang="en-US" dirty="0">
                  <a:solidFill>
                    <a:schemeClr val="tx1"/>
                  </a:solidFill>
                  <a:latin typeface="Myriad Pro"/>
                </a:rPr>
                <a:t>attend and provide </a:t>
              </a:r>
              <a:r>
                <a:rPr lang="en-US" dirty="0">
                  <a:solidFill>
                    <a:srgbClr val="C00000"/>
                  </a:solidFill>
                  <a:latin typeface="Myriad Pro"/>
                </a:rPr>
                <a:t>input to </a:t>
              </a:r>
              <a:r>
                <a:rPr lang="en-US" dirty="0">
                  <a:solidFill>
                    <a:schemeClr val="tx1"/>
                  </a:solidFill>
                  <a:latin typeface="Myriad Pro"/>
                </a:rPr>
                <a:t>the </a:t>
              </a:r>
              <a:r>
                <a:rPr lang="en-US" dirty="0">
                  <a:solidFill>
                    <a:srgbClr val="C00000"/>
                  </a:solidFill>
                  <a:latin typeface="Myriad Pro"/>
                </a:rPr>
                <a:t>Technical Plenary </a:t>
              </a:r>
              <a:r>
                <a:rPr lang="en-US" dirty="0">
                  <a:solidFill>
                    <a:schemeClr val="tx1"/>
                  </a:solidFill>
                  <a:latin typeface="Myriad Pro"/>
                </a:rPr>
                <a:t>and its subgroups </a:t>
              </a:r>
            </a:p>
            <a:p>
              <a:pPr marL="1200150" lvl="2" indent="-285750">
                <a:buFont typeface="Arial" panose="020B0604020202020204" pitchFamily="34" charset="0"/>
                <a:buChar char="•"/>
              </a:pPr>
              <a:r>
                <a:rPr lang="en-US" sz="1600" dirty="0">
                  <a:solidFill>
                    <a:schemeClr val="tx1"/>
                  </a:solidFill>
                  <a:latin typeface="Myriad Pro"/>
                </a:rPr>
                <a:t>input shall be </a:t>
              </a:r>
              <a:r>
                <a:rPr lang="en-US" sz="1600" dirty="0">
                  <a:solidFill>
                    <a:srgbClr val="B42025"/>
                  </a:solidFill>
                  <a:latin typeface="Myriad Pro"/>
                </a:rPr>
                <a:t>limited to clarifications on regulatory matters and informational contributions</a:t>
              </a:r>
            </a:p>
          </p:txBody>
        </p:sp>
        <p:sp>
          <p:nvSpPr>
            <p:cNvPr id="14" name="Rounded Rectangle 21"/>
            <p:cNvSpPr/>
            <p:nvPr/>
          </p:nvSpPr>
          <p:spPr>
            <a:xfrm>
              <a:off x="469623" y="3178985"/>
              <a:ext cx="2021305" cy="1097280"/>
            </a:xfrm>
            <a:prstGeom prst="roundRect">
              <a:avLst/>
            </a:prstGeom>
            <a:solidFill>
              <a:srgbClr val="668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yriad Pro" panose="020B0503030403020204" pitchFamily="34" charset="0"/>
                </a:rPr>
                <a:t>Associate</a:t>
              </a:r>
            </a:p>
          </p:txBody>
        </p:sp>
      </p:grpSp>
    </p:spTree>
    <p:extLst>
      <p:ext uri="{BB962C8B-B14F-4D97-AF65-F5344CB8AC3E}">
        <p14:creationId xmlns:p14="http://schemas.microsoft.com/office/powerpoint/2010/main" val="1496628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3F5A94-8458-4F17-AD3C-1A083E20221D}" type="slidenum">
              <a:rPr lang="en-US" smtClean="0"/>
              <a:t>6</a:t>
            </a:fld>
            <a:endParaRPr lang="en-US"/>
          </a:p>
        </p:txBody>
      </p:sp>
      <p:sp>
        <p:nvSpPr>
          <p:cNvPr id="5" name="Titel 4"/>
          <p:cNvSpPr>
            <a:spLocks noGrp="1"/>
          </p:cNvSpPr>
          <p:nvPr>
            <p:ph type="title"/>
          </p:nvPr>
        </p:nvSpPr>
        <p:spPr>
          <a:xfrm>
            <a:off x="334696" y="-142130"/>
            <a:ext cx="7850299" cy="1173570"/>
          </a:xfrm>
        </p:spPr>
        <p:txBody>
          <a:bodyPr/>
          <a:lstStyle/>
          <a:p>
            <a:r>
              <a:rPr lang="en-US" dirty="0"/>
              <a:t>Organization</a:t>
            </a:r>
          </a:p>
        </p:txBody>
      </p:sp>
      <p:sp>
        <p:nvSpPr>
          <p:cNvPr id="6" name="Rectangle: Rounded Corners 5">
            <a:extLst>
              <a:ext uri="{FF2B5EF4-FFF2-40B4-BE49-F238E27FC236}">
                <a16:creationId xmlns:a16="http://schemas.microsoft.com/office/drawing/2014/main" id="{A0ADA59D-5EA5-481C-9AAB-BAA39BF6D712}"/>
              </a:ext>
            </a:extLst>
          </p:cNvPr>
          <p:cNvSpPr/>
          <p:nvPr/>
        </p:nvSpPr>
        <p:spPr>
          <a:xfrm>
            <a:off x="3966817" y="1525793"/>
            <a:ext cx="1925053" cy="818868"/>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95000"/>
                  </a:schemeClr>
                </a:solidFill>
              </a:rPr>
              <a:t>Steering</a:t>
            </a:r>
            <a:br>
              <a:rPr lang="en-GB" dirty="0">
                <a:solidFill>
                  <a:schemeClr val="bg1">
                    <a:lumMod val="95000"/>
                  </a:schemeClr>
                </a:solidFill>
              </a:rPr>
            </a:br>
            <a:r>
              <a:rPr lang="en-GB" dirty="0">
                <a:solidFill>
                  <a:schemeClr val="bg1">
                    <a:lumMod val="95000"/>
                  </a:schemeClr>
                </a:solidFill>
              </a:rPr>
              <a:t>Committee</a:t>
            </a:r>
          </a:p>
        </p:txBody>
      </p:sp>
      <p:sp>
        <p:nvSpPr>
          <p:cNvPr id="19" name="Rectangle: Rounded Corners 18">
            <a:extLst>
              <a:ext uri="{FF2B5EF4-FFF2-40B4-BE49-F238E27FC236}">
                <a16:creationId xmlns:a16="http://schemas.microsoft.com/office/drawing/2014/main" id="{1ACE7610-5931-4F7E-9C63-0C7F85342EBB}"/>
              </a:ext>
            </a:extLst>
          </p:cNvPr>
          <p:cNvSpPr/>
          <p:nvPr/>
        </p:nvSpPr>
        <p:spPr>
          <a:xfrm>
            <a:off x="3966818" y="2977005"/>
            <a:ext cx="1925053" cy="846405"/>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Technical</a:t>
            </a:r>
            <a:br>
              <a:rPr lang="en-GB" dirty="0">
                <a:solidFill>
                  <a:schemeClr val="tx2"/>
                </a:solidFill>
              </a:rPr>
            </a:br>
            <a:r>
              <a:rPr lang="en-GB" dirty="0">
                <a:solidFill>
                  <a:schemeClr val="tx2"/>
                </a:solidFill>
              </a:rPr>
              <a:t>Plenary</a:t>
            </a:r>
          </a:p>
        </p:txBody>
      </p:sp>
      <p:sp>
        <p:nvSpPr>
          <p:cNvPr id="20" name="Rectangle: Rounded Corners 19">
            <a:extLst>
              <a:ext uri="{FF2B5EF4-FFF2-40B4-BE49-F238E27FC236}">
                <a16:creationId xmlns:a16="http://schemas.microsoft.com/office/drawing/2014/main" id="{E56BABC5-A296-43A5-BDDE-88E201BD08EF}"/>
              </a:ext>
            </a:extLst>
          </p:cNvPr>
          <p:cNvSpPr/>
          <p:nvPr/>
        </p:nvSpPr>
        <p:spPr>
          <a:xfrm>
            <a:off x="7211336" y="1205212"/>
            <a:ext cx="2241885" cy="224435"/>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Finance</a:t>
            </a:r>
          </a:p>
        </p:txBody>
      </p:sp>
      <p:sp>
        <p:nvSpPr>
          <p:cNvPr id="21" name="Rectangle: Rounded Corners 20">
            <a:extLst>
              <a:ext uri="{FF2B5EF4-FFF2-40B4-BE49-F238E27FC236}">
                <a16:creationId xmlns:a16="http://schemas.microsoft.com/office/drawing/2014/main" id="{0EC3DEA6-BA6B-4C03-8EE2-6548B4D792F4}"/>
              </a:ext>
            </a:extLst>
          </p:cNvPr>
          <p:cNvSpPr/>
          <p:nvPr/>
        </p:nvSpPr>
        <p:spPr>
          <a:xfrm>
            <a:off x="7199304" y="1464218"/>
            <a:ext cx="2241885" cy="214739"/>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Industry Liaison</a:t>
            </a:r>
          </a:p>
        </p:txBody>
      </p:sp>
      <p:sp>
        <p:nvSpPr>
          <p:cNvPr id="22" name="Rectangle: Rounded Corners 21">
            <a:extLst>
              <a:ext uri="{FF2B5EF4-FFF2-40B4-BE49-F238E27FC236}">
                <a16:creationId xmlns:a16="http://schemas.microsoft.com/office/drawing/2014/main" id="{F991CDAB-96C9-4701-8E60-0B235E24D3B6}"/>
              </a:ext>
            </a:extLst>
          </p:cNvPr>
          <p:cNvSpPr/>
          <p:nvPr/>
        </p:nvSpPr>
        <p:spPr>
          <a:xfrm>
            <a:off x="7207336" y="1980350"/>
            <a:ext cx="2241885" cy="191893"/>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Marketing</a:t>
            </a:r>
          </a:p>
        </p:txBody>
      </p:sp>
      <p:sp>
        <p:nvSpPr>
          <p:cNvPr id="23" name="Rectangle: Rounded Corners 22">
            <a:extLst>
              <a:ext uri="{FF2B5EF4-FFF2-40B4-BE49-F238E27FC236}">
                <a16:creationId xmlns:a16="http://schemas.microsoft.com/office/drawing/2014/main" id="{DDE20910-98CB-4A7B-A1A3-2260EACB235D}"/>
              </a:ext>
            </a:extLst>
          </p:cNvPr>
          <p:cNvSpPr/>
          <p:nvPr/>
        </p:nvSpPr>
        <p:spPr>
          <a:xfrm>
            <a:off x="7211336" y="1713531"/>
            <a:ext cx="2241885" cy="218410"/>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Legal</a:t>
            </a:r>
          </a:p>
        </p:txBody>
      </p:sp>
      <p:sp>
        <p:nvSpPr>
          <p:cNvPr id="24" name="Rectangle: Rounded Corners 23">
            <a:extLst>
              <a:ext uri="{FF2B5EF4-FFF2-40B4-BE49-F238E27FC236}">
                <a16:creationId xmlns:a16="http://schemas.microsoft.com/office/drawing/2014/main" id="{C78D3F73-4FFF-4594-B15A-DEA63F3BE135}"/>
              </a:ext>
            </a:extLst>
          </p:cNvPr>
          <p:cNvSpPr/>
          <p:nvPr/>
        </p:nvSpPr>
        <p:spPr>
          <a:xfrm>
            <a:off x="7193290" y="2217720"/>
            <a:ext cx="2241885" cy="201450"/>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Methods/Procedures</a:t>
            </a:r>
          </a:p>
        </p:txBody>
      </p:sp>
      <p:sp>
        <p:nvSpPr>
          <p:cNvPr id="25" name="Rectangle: Rounded Corners 24">
            <a:extLst>
              <a:ext uri="{FF2B5EF4-FFF2-40B4-BE49-F238E27FC236}">
                <a16:creationId xmlns:a16="http://schemas.microsoft.com/office/drawing/2014/main" id="{52A89CEA-AF09-4A6E-BFB3-804B6E92691B}"/>
              </a:ext>
            </a:extLst>
          </p:cNvPr>
          <p:cNvSpPr/>
          <p:nvPr/>
        </p:nvSpPr>
        <p:spPr>
          <a:xfrm>
            <a:off x="7203307" y="3025380"/>
            <a:ext cx="2241885" cy="222921"/>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Work Programme</a:t>
            </a:r>
          </a:p>
        </p:txBody>
      </p:sp>
      <p:sp>
        <p:nvSpPr>
          <p:cNvPr id="26" name="Rectangle: Rounded Corners 25">
            <a:extLst>
              <a:ext uri="{FF2B5EF4-FFF2-40B4-BE49-F238E27FC236}">
                <a16:creationId xmlns:a16="http://schemas.microsoft.com/office/drawing/2014/main" id="{58B796D1-9864-4FDB-8690-ED59454A4283}"/>
              </a:ext>
            </a:extLst>
          </p:cNvPr>
          <p:cNvSpPr/>
          <p:nvPr/>
        </p:nvSpPr>
        <p:spPr>
          <a:xfrm>
            <a:off x="7203310" y="3285465"/>
            <a:ext cx="2241885" cy="222921"/>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Coordination Group</a:t>
            </a:r>
          </a:p>
        </p:txBody>
      </p:sp>
      <p:sp>
        <p:nvSpPr>
          <p:cNvPr id="27" name="Rectangle: Rounded Corners 26">
            <a:extLst>
              <a:ext uri="{FF2B5EF4-FFF2-40B4-BE49-F238E27FC236}">
                <a16:creationId xmlns:a16="http://schemas.microsoft.com/office/drawing/2014/main" id="{5E28D970-FB00-4664-9BDB-79A7FB3309C2}"/>
              </a:ext>
            </a:extLst>
          </p:cNvPr>
          <p:cNvSpPr/>
          <p:nvPr/>
        </p:nvSpPr>
        <p:spPr>
          <a:xfrm>
            <a:off x="7211327" y="3543201"/>
            <a:ext cx="2241885" cy="222921"/>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Methods of Work</a:t>
            </a:r>
          </a:p>
        </p:txBody>
      </p:sp>
      <p:cxnSp>
        <p:nvCxnSpPr>
          <p:cNvPr id="37" name="Straight Connector 36">
            <a:extLst>
              <a:ext uri="{FF2B5EF4-FFF2-40B4-BE49-F238E27FC236}">
                <a16:creationId xmlns:a16="http://schemas.microsoft.com/office/drawing/2014/main" id="{00CE9E9C-88BB-4FD8-AEA7-8A8A0BC2AD8E}"/>
              </a:ext>
            </a:extLst>
          </p:cNvPr>
          <p:cNvCxnSpPr>
            <a:cxnSpLocks/>
          </p:cNvCxnSpPr>
          <p:nvPr/>
        </p:nvCxnSpPr>
        <p:spPr>
          <a:xfrm>
            <a:off x="6697987" y="1317429"/>
            <a:ext cx="8011" cy="1235464"/>
          </a:xfrm>
          <a:prstGeom prst="line">
            <a:avLst/>
          </a:prstGeom>
        </p:spPr>
        <p:style>
          <a:lnRef idx="3">
            <a:schemeClr val="accent1"/>
          </a:lnRef>
          <a:fillRef idx="0">
            <a:schemeClr val="accent1"/>
          </a:fillRef>
          <a:effectRef idx="2">
            <a:schemeClr val="accent1"/>
          </a:effectRef>
          <a:fontRef idx="minor">
            <a:schemeClr val="tx1"/>
          </a:fontRef>
        </p:style>
      </p:cxnSp>
      <p:cxnSp>
        <p:nvCxnSpPr>
          <p:cNvPr id="39" name="Straight Connector 38">
            <a:extLst>
              <a:ext uri="{FF2B5EF4-FFF2-40B4-BE49-F238E27FC236}">
                <a16:creationId xmlns:a16="http://schemas.microsoft.com/office/drawing/2014/main" id="{B927CECA-7325-4E60-A895-1E5E1BF07C0D}"/>
              </a:ext>
            </a:extLst>
          </p:cNvPr>
          <p:cNvCxnSpPr>
            <a:endCxn id="20" idx="1"/>
          </p:cNvCxnSpPr>
          <p:nvPr/>
        </p:nvCxnSpPr>
        <p:spPr>
          <a:xfrm>
            <a:off x="6697987" y="1317429"/>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0" name="Straight Connector 39">
            <a:extLst>
              <a:ext uri="{FF2B5EF4-FFF2-40B4-BE49-F238E27FC236}">
                <a16:creationId xmlns:a16="http://schemas.microsoft.com/office/drawing/2014/main" id="{172036B2-E9F9-46F3-B8E9-69954C94598E}"/>
              </a:ext>
            </a:extLst>
          </p:cNvPr>
          <p:cNvCxnSpPr/>
          <p:nvPr/>
        </p:nvCxnSpPr>
        <p:spPr>
          <a:xfrm>
            <a:off x="6710009" y="1567278"/>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1" name="Straight Connector 40">
            <a:extLst>
              <a:ext uri="{FF2B5EF4-FFF2-40B4-BE49-F238E27FC236}">
                <a16:creationId xmlns:a16="http://schemas.microsoft.com/office/drawing/2014/main" id="{14DAD654-DE63-4EDA-B458-CC0503FFCF7F}"/>
              </a:ext>
            </a:extLst>
          </p:cNvPr>
          <p:cNvCxnSpPr/>
          <p:nvPr/>
        </p:nvCxnSpPr>
        <p:spPr>
          <a:xfrm>
            <a:off x="6701990" y="1836081"/>
            <a:ext cx="513349" cy="1"/>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42" name="Straight Connector 41">
            <a:extLst>
              <a:ext uri="{FF2B5EF4-FFF2-40B4-BE49-F238E27FC236}">
                <a16:creationId xmlns:a16="http://schemas.microsoft.com/office/drawing/2014/main" id="{6F35661C-E5AE-46B7-936F-D4ECDAAB3AD8}"/>
              </a:ext>
            </a:extLst>
          </p:cNvPr>
          <p:cNvCxnSpPr/>
          <p:nvPr/>
        </p:nvCxnSpPr>
        <p:spPr>
          <a:xfrm>
            <a:off x="6697987" y="2063300"/>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3" name="Straight Connector 42">
            <a:extLst>
              <a:ext uri="{FF2B5EF4-FFF2-40B4-BE49-F238E27FC236}">
                <a16:creationId xmlns:a16="http://schemas.microsoft.com/office/drawing/2014/main" id="{7C22FBF3-66A7-4968-9201-1049748C5E2D}"/>
              </a:ext>
            </a:extLst>
          </p:cNvPr>
          <p:cNvCxnSpPr/>
          <p:nvPr/>
        </p:nvCxnSpPr>
        <p:spPr>
          <a:xfrm>
            <a:off x="6697987" y="2300669"/>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5" name="Straight Connector 44">
            <a:extLst>
              <a:ext uri="{FF2B5EF4-FFF2-40B4-BE49-F238E27FC236}">
                <a16:creationId xmlns:a16="http://schemas.microsoft.com/office/drawing/2014/main" id="{8160B69E-2378-4807-8924-6D48BC61CC55}"/>
              </a:ext>
            </a:extLst>
          </p:cNvPr>
          <p:cNvCxnSpPr>
            <a:cxnSpLocks/>
            <a:stCxn id="6" idx="3"/>
          </p:cNvCxnSpPr>
          <p:nvPr/>
        </p:nvCxnSpPr>
        <p:spPr>
          <a:xfrm>
            <a:off x="5891870" y="1935227"/>
            <a:ext cx="806117"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8" name="Straight Connector 47">
            <a:extLst>
              <a:ext uri="{FF2B5EF4-FFF2-40B4-BE49-F238E27FC236}">
                <a16:creationId xmlns:a16="http://schemas.microsoft.com/office/drawing/2014/main" id="{141D02BF-DCB2-4A6C-AE1F-EFC3803F20FC}"/>
              </a:ext>
            </a:extLst>
          </p:cNvPr>
          <p:cNvCxnSpPr>
            <a:cxnSpLocks/>
          </p:cNvCxnSpPr>
          <p:nvPr/>
        </p:nvCxnSpPr>
        <p:spPr>
          <a:xfrm>
            <a:off x="6705998" y="3136840"/>
            <a:ext cx="0" cy="517822"/>
          </a:xfrm>
          <a:prstGeom prst="line">
            <a:avLst/>
          </a:prstGeom>
        </p:spPr>
        <p:style>
          <a:lnRef idx="3">
            <a:schemeClr val="accent1"/>
          </a:lnRef>
          <a:fillRef idx="0">
            <a:schemeClr val="accent1"/>
          </a:fillRef>
          <a:effectRef idx="2">
            <a:schemeClr val="accent1"/>
          </a:effectRef>
          <a:fontRef idx="minor">
            <a:schemeClr val="tx1"/>
          </a:fontRef>
        </p:style>
      </p:cxnSp>
      <p:cxnSp>
        <p:nvCxnSpPr>
          <p:cNvPr id="51" name="Straight Connector 50">
            <a:extLst>
              <a:ext uri="{FF2B5EF4-FFF2-40B4-BE49-F238E27FC236}">
                <a16:creationId xmlns:a16="http://schemas.microsoft.com/office/drawing/2014/main" id="{48012959-22EB-4286-86E4-AA28E76ECB3B}"/>
              </a:ext>
            </a:extLst>
          </p:cNvPr>
          <p:cNvCxnSpPr>
            <a:endCxn id="25" idx="1"/>
          </p:cNvCxnSpPr>
          <p:nvPr/>
        </p:nvCxnSpPr>
        <p:spPr>
          <a:xfrm>
            <a:off x="6705998" y="3132030"/>
            <a:ext cx="497309" cy="4811"/>
          </a:xfrm>
          <a:prstGeom prst="line">
            <a:avLst/>
          </a:prstGeom>
        </p:spPr>
        <p:style>
          <a:lnRef idx="3">
            <a:schemeClr val="accent1"/>
          </a:lnRef>
          <a:fillRef idx="0">
            <a:schemeClr val="accent1"/>
          </a:fillRef>
          <a:effectRef idx="2">
            <a:schemeClr val="accent1"/>
          </a:effectRef>
          <a:fontRef idx="minor">
            <a:schemeClr val="tx1"/>
          </a:fontRef>
        </p:style>
      </p:cxnSp>
      <p:cxnSp>
        <p:nvCxnSpPr>
          <p:cNvPr id="54" name="Straight Connector 53">
            <a:extLst>
              <a:ext uri="{FF2B5EF4-FFF2-40B4-BE49-F238E27FC236}">
                <a16:creationId xmlns:a16="http://schemas.microsoft.com/office/drawing/2014/main" id="{B68AB83A-415C-4673-A329-14CCC30C1230}"/>
              </a:ext>
            </a:extLst>
          </p:cNvPr>
          <p:cNvCxnSpPr>
            <a:endCxn id="26" idx="1"/>
          </p:cNvCxnSpPr>
          <p:nvPr/>
        </p:nvCxnSpPr>
        <p:spPr>
          <a:xfrm>
            <a:off x="6697987" y="3394888"/>
            <a:ext cx="505323" cy="2038"/>
          </a:xfrm>
          <a:prstGeom prst="line">
            <a:avLst/>
          </a:prstGeom>
        </p:spPr>
        <p:style>
          <a:lnRef idx="3">
            <a:schemeClr val="accent1"/>
          </a:lnRef>
          <a:fillRef idx="0">
            <a:schemeClr val="accent1"/>
          </a:fillRef>
          <a:effectRef idx="2">
            <a:schemeClr val="accent1"/>
          </a:effectRef>
          <a:fontRef idx="minor">
            <a:schemeClr val="tx1"/>
          </a:fontRef>
        </p:style>
      </p:cxnSp>
      <p:cxnSp>
        <p:nvCxnSpPr>
          <p:cNvPr id="55" name="Straight Connector 54">
            <a:extLst>
              <a:ext uri="{FF2B5EF4-FFF2-40B4-BE49-F238E27FC236}">
                <a16:creationId xmlns:a16="http://schemas.microsoft.com/office/drawing/2014/main" id="{535FB88E-EFFE-46E5-AB0D-C919E05C6EC3}"/>
              </a:ext>
            </a:extLst>
          </p:cNvPr>
          <p:cNvCxnSpPr>
            <a:endCxn id="27" idx="1"/>
          </p:cNvCxnSpPr>
          <p:nvPr/>
        </p:nvCxnSpPr>
        <p:spPr>
          <a:xfrm flipV="1">
            <a:off x="6720037" y="3654662"/>
            <a:ext cx="491290" cy="404"/>
          </a:xfrm>
          <a:prstGeom prst="line">
            <a:avLst/>
          </a:prstGeom>
        </p:spPr>
        <p:style>
          <a:lnRef idx="3">
            <a:schemeClr val="accent1"/>
          </a:lnRef>
          <a:fillRef idx="0">
            <a:schemeClr val="accent1"/>
          </a:fillRef>
          <a:effectRef idx="2">
            <a:schemeClr val="accent1"/>
          </a:effectRef>
          <a:fontRef idx="minor">
            <a:schemeClr val="tx1"/>
          </a:fontRef>
        </p:style>
      </p:cxnSp>
      <p:cxnSp>
        <p:nvCxnSpPr>
          <p:cNvPr id="57" name="Straight Connector 56">
            <a:extLst>
              <a:ext uri="{FF2B5EF4-FFF2-40B4-BE49-F238E27FC236}">
                <a16:creationId xmlns:a16="http://schemas.microsoft.com/office/drawing/2014/main" id="{255D62EF-944E-4B9A-8B41-EBB64355317F}"/>
              </a:ext>
            </a:extLst>
          </p:cNvPr>
          <p:cNvCxnSpPr>
            <a:cxnSpLocks/>
          </p:cNvCxnSpPr>
          <p:nvPr/>
        </p:nvCxnSpPr>
        <p:spPr>
          <a:xfrm>
            <a:off x="5891871" y="3400207"/>
            <a:ext cx="814127" cy="0"/>
          </a:xfrm>
          <a:prstGeom prst="line">
            <a:avLst/>
          </a:prstGeom>
        </p:spPr>
        <p:style>
          <a:lnRef idx="3">
            <a:schemeClr val="accent1"/>
          </a:lnRef>
          <a:fillRef idx="0">
            <a:schemeClr val="accent1"/>
          </a:fillRef>
          <a:effectRef idx="2">
            <a:schemeClr val="accent1"/>
          </a:effectRef>
          <a:fontRef idx="minor">
            <a:schemeClr val="tx1"/>
          </a:fontRef>
        </p:style>
      </p:cxnSp>
      <p:sp>
        <p:nvSpPr>
          <p:cNvPr id="62" name="Rectangle: Rounded Corners 61">
            <a:extLst>
              <a:ext uri="{FF2B5EF4-FFF2-40B4-BE49-F238E27FC236}">
                <a16:creationId xmlns:a16="http://schemas.microsoft.com/office/drawing/2014/main" id="{DF2211F2-8512-41EA-8533-F3FC9637EE99}"/>
              </a:ext>
            </a:extLst>
          </p:cNvPr>
          <p:cNvSpPr/>
          <p:nvPr/>
        </p:nvSpPr>
        <p:spPr>
          <a:xfrm>
            <a:off x="1243101" y="4344298"/>
            <a:ext cx="2160000" cy="612000"/>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RDM</a:t>
            </a:r>
          </a:p>
        </p:txBody>
      </p:sp>
      <p:sp>
        <p:nvSpPr>
          <p:cNvPr id="63" name="Rectangle: Rounded Corners 62">
            <a:extLst>
              <a:ext uri="{FF2B5EF4-FFF2-40B4-BE49-F238E27FC236}">
                <a16:creationId xmlns:a16="http://schemas.microsoft.com/office/drawing/2014/main" id="{AA979856-C006-4893-AAE8-640A15E3E3D0}"/>
              </a:ext>
            </a:extLst>
          </p:cNvPr>
          <p:cNvSpPr/>
          <p:nvPr/>
        </p:nvSpPr>
        <p:spPr>
          <a:xfrm>
            <a:off x="6380098" y="4329885"/>
            <a:ext cx="2160000" cy="612000"/>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TDE</a:t>
            </a:r>
          </a:p>
        </p:txBody>
      </p:sp>
      <p:sp>
        <p:nvSpPr>
          <p:cNvPr id="64" name="Rectangle: Rounded Corners 63">
            <a:extLst>
              <a:ext uri="{FF2B5EF4-FFF2-40B4-BE49-F238E27FC236}">
                <a16:creationId xmlns:a16="http://schemas.microsoft.com/office/drawing/2014/main" id="{5B4341E7-C1F5-450A-AE4F-AAE0FC87C23D}"/>
              </a:ext>
            </a:extLst>
          </p:cNvPr>
          <p:cNvSpPr/>
          <p:nvPr/>
        </p:nvSpPr>
        <p:spPr>
          <a:xfrm>
            <a:off x="3849393" y="4327592"/>
            <a:ext cx="2160000" cy="612000"/>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SDS</a:t>
            </a:r>
          </a:p>
        </p:txBody>
      </p:sp>
      <p:cxnSp>
        <p:nvCxnSpPr>
          <p:cNvPr id="69" name="Straight Connector 68">
            <a:extLst>
              <a:ext uri="{FF2B5EF4-FFF2-40B4-BE49-F238E27FC236}">
                <a16:creationId xmlns:a16="http://schemas.microsoft.com/office/drawing/2014/main" id="{161DFB64-D64A-4506-85AB-0B86D2FCB78B}"/>
              </a:ext>
            </a:extLst>
          </p:cNvPr>
          <p:cNvCxnSpPr/>
          <p:nvPr/>
        </p:nvCxnSpPr>
        <p:spPr>
          <a:xfrm>
            <a:off x="2331815" y="4119500"/>
            <a:ext cx="5128283" cy="13167"/>
          </a:xfrm>
          <a:prstGeom prst="line">
            <a:avLst/>
          </a:prstGeom>
        </p:spPr>
        <p:style>
          <a:lnRef idx="3">
            <a:schemeClr val="accent1"/>
          </a:lnRef>
          <a:fillRef idx="0">
            <a:schemeClr val="accent1"/>
          </a:fillRef>
          <a:effectRef idx="2">
            <a:schemeClr val="accent1"/>
          </a:effectRef>
          <a:fontRef idx="minor">
            <a:schemeClr val="tx1"/>
          </a:fontRef>
        </p:style>
      </p:cxnSp>
      <p:cxnSp>
        <p:nvCxnSpPr>
          <p:cNvPr id="71" name="Straight Connector 70">
            <a:extLst>
              <a:ext uri="{FF2B5EF4-FFF2-40B4-BE49-F238E27FC236}">
                <a16:creationId xmlns:a16="http://schemas.microsoft.com/office/drawing/2014/main" id="{C9F07F7E-0AD5-4568-AC45-0507C53F6B90}"/>
              </a:ext>
            </a:extLst>
          </p:cNvPr>
          <p:cNvCxnSpPr>
            <a:endCxn id="62" idx="0"/>
          </p:cNvCxnSpPr>
          <p:nvPr/>
        </p:nvCxnSpPr>
        <p:spPr>
          <a:xfrm flipH="1">
            <a:off x="2323101" y="4119500"/>
            <a:ext cx="6241" cy="224798"/>
          </a:xfrm>
          <a:prstGeom prst="line">
            <a:avLst/>
          </a:prstGeom>
        </p:spPr>
        <p:style>
          <a:lnRef idx="3">
            <a:schemeClr val="accent1"/>
          </a:lnRef>
          <a:fillRef idx="0">
            <a:schemeClr val="accent1"/>
          </a:fillRef>
          <a:effectRef idx="2">
            <a:schemeClr val="accent1"/>
          </a:effectRef>
          <a:fontRef idx="minor">
            <a:schemeClr val="tx1"/>
          </a:fontRef>
        </p:style>
      </p:cxnSp>
      <p:cxnSp>
        <p:nvCxnSpPr>
          <p:cNvPr id="73" name="Straight Connector 72">
            <a:extLst>
              <a:ext uri="{FF2B5EF4-FFF2-40B4-BE49-F238E27FC236}">
                <a16:creationId xmlns:a16="http://schemas.microsoft.com/office/drawing/2014/main" id="{E21AFA85-EDFE-4796-B2F9-7BD533FFDDE9}"/>
              </a:ext>
            </a:extLst>
          </p:cNvPr>
          <p:cNvCxnSpPr>
            <a:endCxn id="64" idx="0"/>
          </p:cNvCxnSpPr>
          <p:nvPr/>
        </p:nvCxnSpPr>
        <p:spPr>
          <a:xfrm>
            <a:off x="4929344" y="4129696"/>
            <a:ext cx="49" cy="197896"/>
          </a:xfrm>
          <a:prstGeom prst="line">
            <a:avLst/>
          </a:prstGeom>
        </p:spPr>
        <p:style>
          <a:lnRef idx="3">
            <a:schemeClr val="accent1"/>
          </a:lnRef>
          <a:fillRef idx="0">
            <a:schemeClr val="accent1"/>
          </a:fillRef>
          <a:effectRef idx="2">
            <a:schemeClr val="accent1"/>
          </a:effectRef>
          <a:fontRef idx="minor">
            <a:schemeClr val="tx1"/>
          </a:fontRef>
        </p:style>
      </p:cxnSp>
      <p:cxnSp>
        <p:nvCxnSpPr>
          <p:cNvPr id="76" name="Straight Connector 75">
            <a:extLst>
              <a:ext uri="{FF2B5EF4-FFF2-40B4-BE49-F238E27FC236}">
                <a16:creationId xmlns:a16="http://schemas.microsoft.com/office/drawing/2014/main" id="{D4668AC4-40AC-4844-8959-FCD3CF6A9F66}"/>
              </a:ext>
            </a:extLst>
          </p:cNvPr>
          <p:cNvCxnSpPr/>
          <p:nvPr/>
        </p:nvCxnSpPr>
        <p:spPr>
          <a:xfrm>
            <a:off x="7460098" y="4140799"/>
            <a:ext cx="8709" cy="189086"/>
          </a:xfrm>
          <a:prstGeom prst="line">
            <a:avLst/>
          </a:prstGeom>
        </p:spPr>
        <p:style>
          <a:lnRef idx="3">
            <a:schemeClr val="accent1"/>
          </a:lnRef>
          <a:fillRef idx="0">
            <a:schemeClr val="accent1"/>
          </a:fillRef>
          <a:effectRef idx="2">
            <a:schemeClr val="accent1"/>
          </a:effectRef>
          <a:fontRef idx="minor">
            <a:schemeClr val="tx1"/>
          </a:fontRef>
        </p:style>
      </p:cxnSp>
      <p:cxnSp>
        <p:nvCxnSpPr>
          <p:cNvPr id="80" name="Straight Connector 79">
            <a:extLst>
              <a:ext uri="{FF2B5EF4-FFF2-40B4-BE49-F238E27FC236}">
                <a16:creationId xmlns:a16="http://schemas.microsoft.com/office/drawing/2014/main" id="{58BE5149-927E-4F40-B568-617D85096178}"/>
              </a:ext>
            </a:extLst>
          </p:cNvPr>
          <p:cNvCxnSpPr>
            <a:stCxn id="19" idx="2"/>
          </p:cNvCxnSpPr>
          <p:nvPr/>
        </p:nvCxnSpPr>
        <p:spPr>
          <a:xfrm flipH="1">
            <a:off x="4929344" y="3823410"/>
            <a:ext cx="1" cy="306286"/>
          </a:xfrm>
          <a:prstGeom prst="line">
            <a:avLst/>
          </a:prstGeom>
        </p:spPr>
        <p:style>
          <a:lnRef idx="3">
            <a:schemeClr val="accent1"/>
          </a:lnRef>
          <a:fillRef idx="0">
            <a:schemeClr val="accent1"/>
          </a:fillRef>
          <a:effectRef idx="2">
            <a:schemeClr val="accent1"/>
          </a:effectRef>
          <a:fontRef idx="minor">
            <a:schemeClr val="tx1"/>
          </a:fontRef>
        </p:style>
      </p:cxnSp>
      <p:cxnSp>
        <p:nvCxnSpPr>
          <p:cNvPr id="91" name="Straight Connector 90">
            <a:extLst>
              <a:ext uri="{FF2B5EF4-FFF2-40B4-BE49-F238E27FC236}">
                <a16:creationId xmlns:a16="http://schemas.microsoft.com/office/drawing/2014/main" id="{80B86CE3-392C-4B2F-9022-5E3C5A952284}"/>
              </a:ext>
            </a:extLst>
          </p:cNvPr>
          <p:cNvCxnSpPr>
            <a:cxnSpLocks/>
            <a:endCxn id="19" idx="0"/>
          </p:cNvCxnSpPr>
          <p:nvPr/>
        </p:nvCxnSpPr>
        <p:spPr>
          <a:xfrm flipH="1">
            <a:off x="4929345" y="2162392"/>
            <a:ext cx="880" cy="814613"/>
          </a:xfrm>
          <a:prstGeom prst="line">
            <a:avLst/>
          </a:prstGeom>
        </p:spPr>
        <p:style>
          <a:lnRef idx="3">
            <a:schemeClr val="accent1"/>
          </a:lnRef>
          <a:fillRef idx="0">
            <a:schemeClr val="accent1"/>
          </a:fillRef>
          <a:effectRef idx="2">
            <a:schemeClr val="accent1"/>
          </a:effectRef>
          <a:fontRef idx="minor">
            <a:schemeClr val="tx1"/>
          </a:fontRef>
        </p:style>
      </p:cxnSp>
      <p:sp>
        <p:nvSpPr>
          <p:cNvPr id="50" name="Rechteck 49"/>
          <p:cNvSpPr/>
          <p:nvPr/>
        </p:nvSpPr>
        <p:spPr>
          <a:xfrm>
            <a:off x="1251815" y="5151223"/>
            <a:ext cx="2160000" cy="1200329"/>
          </a:xfrm>
          <a:prstGeom prst="rect">
            <a:avLst/>
          </a:prstGeom>
          <a:solidFill>
            <a:schemeClr val="bg1">
              <a:lumMod val="95000"/>
            </a:schemeClr>
          </a:solidFill>
        </p:spPr>
        <p:txBody>
          <a:bodyPr wrap="square">
            <a:spAutoFit/>
          </a:bodyPr>
          <a:lstStyle/>
          <a:p>
            <a:r>
              <a:rPr lang="en-AU" sz="800" dirty="0">
                <a:latin typeface="Tele-GroteskNor" pitchFamily="2" charset="0"/>
              </a:rPr>
              <a:t>WG1 – RDM  Chair: </a:t>
            </a:r>
          </a:p>
          <a:p>
            <a:r>
              <a:rPr lang="en-AU" sz="800" dirty="0">
                <a:latin typeface="Tele-GroteskNor" pitchFamily="2" charset="0"/>
              </a:rPr>
              <a:t>Shane He, Nokia (ETSI)</a:t>
            </a:r>
          </a:p>
          <a:p>
            <a:r>
              <a:rPr lang="en-AU" sz="800" dirty="0">
                <a:latin typeface="Tele-GroteskNor" pitchFamily="2" charset="0"/>
              </a:rPr>
              <a:t>Vice Chairs: </a:t>
            </a:r>
          </a:p>
          <a:p>
            <a:r>
              <a:rPr lang="en-US" sz="800" dirty="0" err="1">
                <a:latin typeface="Tele-GroteskNor" pitchFamily="2" charset="0"/>
              </a:rPr>
              <a:t>TaeHyun</a:t>
            </a:r>
            <a:r>
              <a:rPr lang="en-US" sz="800" dirty="0">
                <a:latin typeface="Tele-GroteskNor" pitchFamily="2" charset="0"/>
              </a:rPr>
              <a:t> Kim, </a:t>
            </a:r>
            <a:r>
              <a:rPr lang="en-US" sz="800" dirty="0" err="1">
                <a:latin typeface="Tele-GroteskNor" pitchFamily="2" charset="0"/>
              </a:rPr>
              <a:t>SyncTechno</a:t>
            </a:r>
            <a:r>
              <a:rPr lang="en-US" sz="800" dirty="0">
                <a:latin typeface="Tele-GroteskNor" pitchFamily="2" charset="0"/>
              </a:rPr>
              <a:t> Inc (CCSA)</a:t>
            </a:r>
          </a:p>
          <a:p>
            <a:endParaRPr lang="en-AU" sz="800" dirty="0">
              <a:latin typeface="Tele-GroteskNor" pitchFamily="2" charset="0"/>
            </a:endParaRPr>
          </a:p>
          <a:p>
            <a:endParaRPr lang="en-AU" sz="800" dirty="0">
              <a:latin typeface="Tele-GroteskNor" pitchFamily="2" charset="0"/>
            </a:endParaRPr>
          </a:p>
          <a:p>
            <a:endParaRPr lang="en-AU" sz="800" dirty="0">
              <a:latin typeface="Tele-GroteskNor" pitchFamily="2" charset="0"/>
            </a:endParaRPr>
          </a:p>
          <a:p>
            <a:r>
              <a:rPr lang="en-AU" sz="800" dirty="0">
                <a:latin typeface="Tele-GroteskNor" pitchFamily="2" charset="0"/>
              </a:rPr>
              <a:t>Secretariat Support: </a:t>
            </a:r>
          </a:p>
          <a:p>
            <a:r>
              <a:rPr lang="en-AU" sz="800" dirty="0">
                <a:latin typeface="Tele-GroteskNor" pitchFamily="2" charset="0"/>
              </a:rPr>
              <a:t>Michael Kim (TTA) &amp; Akash Malik (TSDSI)</a:t>
            </a:r>
          </a:p>
        </p:txBody>
      </p:sp>
      <p:sp>
        <p:nvSpPr>
          <p:cNvPr id="52" name="Rechteck 51"/>
          <p:cNvSpPr/>
          <p:nvPr/>
        </p:nvSpPr>
        <p:spPr>
          <a:xfrm>
            <a:off x="3849393" y="5151223"/>
            <a:ext cx="2160000" cy="1200329"/>
          </a:xfrm>
          <a:prstGeom prst="rect">
            <a:avLst/>
          </a:prstGeom>
          <a:solidFill>
            <a:schemeClr val="bg1">
              <a:lumMod val="95000"/>
            </a:schemeClr>
          </a:solidFill>
        </p:spPr>
        <p:txBody>
          <a:bodyPr wrap="square">
            <a:spAutoFit/>
          </a:bodyPr>
          <a:lstStyle/>
          <a:p>
            <a:r>
              <a:rPr lang="en-AU" sz="800" dirty="0">
                <a:latin typeface="Tele-GroteskNor" pitchFamily="2" charset="0"/>
              </a:rPr>
              <a:t>WG 2  SDS  Chair:</a:t>
            </a:r>
          </a:p>
          <a:p>
            <a:r>
              <a:rPr lang="en-AU" sz="800" dirty="0">
                <a:latin typeface="Tele-GroteskNor" pitchFamily="2" charset="0"/>
              </a:rPr>
              <a:t>Peter Niblett, IBM (ETSI)</a:t>
            </a:r>
          </a:p>
          <a:p>
            <a:r>
              <a:rPr lang="en-AU" sz="800" dirty="0">
                <a:latin typeface="Tele-GroteskNor" pitchFamily="2" charset="0"/>
              </a:rPr>
              <a:t>Vice Chairs: </a:t>
            </a:r>
          </a:p>
          <a:p>
            <a:r>
              <a:rPr lang="en-AU" sz="800" dirty="0">
                <a:latin typeface="Tele-GroteskNor" pitchFamily="2" charset="0"/>
              </a:rPr>
              <a:t>SeungMyeong Jeong, KETI (TTA)</a:t>
            </a:r>
          </a:p>
          <a:p>
            <a:r>
              <a:rPr lang="en-AU" sz="800" dirty="0">
                <a:latin typeface="Tele-GroteskNor" pitchFamily="2" charset="0"/>
              </a:rPr>
              <a:t>Wei Zhou, </a:t>
            </a:r>
            <a:r>
              <a:rPr lang="en-AU" sz="800" dirty="0" err="1">
                <a:latin typeface="Tele-GroteskNor" pitchFamily="2" charset="0"/>
              </a:rPr>
              <a:t>Datang</a:t>
            </a:r>
            <a:r>
              <a:rPr lang="en-AU" sz="800" dirty="0">
                <a:latin typeface="Tele-GroteskNor" pitchFamily="2" charset="0"/>
              </a:rPr>
              <a:t> Telecom (CCSA)</a:t>
            </a:r>
          </a:p>
          <a:p>
            <a:r>
              <a:rPr lang="en-AU" sz="800" dirty="0">
                <a:latin typeface="Tele-GroteskNor" pitchFamily="2" charset="0"/>
              </a:rPr>
              <a:t>Poornima Shandilya, C-DOT (TSDSI)</a:t>
            </a:r>
          </a:p>
          <a:p>
            <a:endParaRPr lang="en-AU" sz="800" dirty="0">
              <a:latin typeface="Tele-GroteskNor" pitchFamily="2" charset="0"/>
            </a:endParaRPr>
          </a:p>
          <a:p>
            <a:r>
              <a:rPr lang="en-AU" sz="800" dirty="0">
                <a:latin typeface="Tele-GroteskNor" pitchFamily="2" charset="0"/>
              </a:rPr>
              <a:t>Secretariat Support: </a:t>
            </a:r>
          </a:p>
          <a:p>
            <a:r>
              <a:rPr lang="en-AU" sz="800" dirty="0">
                <a:latin typeface="Tele-GroteskNor" pitchFamily="2" charset="0"/>
              </a:rPr>
              <a:t>Karen Hughes (ETSI) &amp; Victoria Mitchell (TIA)</a:t>
            </a:r>
          </a:p>
        </p:txBody>
      </p:sp>
      <p:sp>
        <p:nvSpPr>
          <p:cNvPr id="59" name="Rechteck 58"/>
          <p:cNvSpPr/>
          <p:nvPr/>
        </p:nvSpPr>
        <p:spPr>
          <a:xfrm>
            <a:off x="6380098" y="5130970"/>
            <a:ext cx="2160000" cy="1200329"/>
          </a:xfrm>
          <a:prstGeom prst="rect">
            <a:avLst/>
          </a:prstGeom>
          <a:solidFill>
            <a:schemeClr val="bg1">
              <a:lumMod val="95000"/>
            </a:schemeClr>
          </a:solidFill>
        </p:spPr>
        <p:txBody>
          <a:bodyPr wrap="square">
            <a:spAutoFit/>
          </a:bodyPr>
          <a:lstStyle/>
          <a:p>
            <a:r>
              <a:rPr lang="en-AU" sz="800" dirty="0">
                <a:latin typeface="Tele-GroteskNor" pitchFamily="2" charset="0"/>
              </a:rPr>
              <a:t>WG3 – TDE Chairman: </a:t>
            </a:r>
            <a:br>
              <a:rPr lang="en-AU" sz="800" dirty="0">
                <a:latin typeface="Tele-GroteskNor" pitchFamily="2" charset="0"/>
              </a:rPr>
            </a:br>
            <a:r>
              <a:rPr lang="en-AU" sz="800" dirty="0">
                <a:latin typeface="Tele-GroteskNor" pitchFamily="2" charset="0"/>
              </a:rPr>
              <a:t>Andrew Min-</a:t>
            </a:r>
            <a:r>
              <a:rPr lang="en-AU" sz="800" dirty="0" err="1">
                <a:latin typeface="Tele-GroteskNor" pitchFamily="2" charset="0"/>
              </a:rPr>
              <a:t>gyu</a:t>
            </a:r>
            <a:r>
              <a:rPr lang="en-AU" sz="800" dirty="0">
                <a:latin typeface="Tele-GroteskNor" pitchFamily="2" charset="0"/>
              </a:rPr>
              <a:t> Han, </a:t>
            </a:r>
            <a:r>
              <a:rPr lang="en-AU" sz="800" dirty="0" err="1">
                <a:latin typeface="Tele-GroteskNor" pitchFamily="2" charset="0"/>
              </a:rPr>
              <a:t>Hansung</a:t>
            </a:r>
            <a:r>
              <a:rPr lang="en-AU" sz="800" dirty="0">
                <a:latin typeface="Tele-GroteskNor" pitchFamily="2" charset="0"/>
              </a:rPr>
              <a:t> University (TTA)</a:t>
            </a:r>
          </a:p>
          <a:p>
            <a:r>
              <a:rPr lang="en-AU" sz="800" dirty="0">
                <a:latin typeface="Tele-GroteskNor" pitchFamily="2" charset="0"/>
              </a:rPr>
              <a:t>Vice Chairs: </a:t>
            </a:r>
            <a:br>
              <a:rPr lang="en-AU" sz="800" dirty="0">
                <a:latin typeface="Tele-GroteskNor" pitchFamily="2" charset="0"/>
              </a:rPr>
            </a:br>
            <a:r>
              <a:rPr lang="en-AU" sz="800" dirty="0">
                <a:latin typeface="Tele-GroteskNor" pitchFamily="2" charset="0"/>
              </a:rPr>
              <a:t>Bob Flynn, Exacta (ETSI)</a:t>
            </a:r>
          </a:p>
          <a:p>
            <a:r>
              <a:rPr lang="en-AU" sz="800" dirty="0" err="1">
                <a:latin typeface="Tele-GroteskNor" pitchFamily="2" charset="0"/>
              </a:rPr>
              <a:t>Sherzod</a:t>
            </a:r>
            <a:r>
              <a:rPr lang="en-AU" sz="800" dirty="0">
                <a:latin typeface="Tele-GroteskNor" pitchFamily="2" charset="0"/>
              </a:rPr>
              <a:t> </a:t>
            </a:r>
            <a:r>
              <a:rPr lang="en-AU" sz="800" dirty="0" err="1">
                <a:latin typeface="Tele-GroteskNor" pitchFamily="2" charset="0"/>
              </a:rPr>
              <a:t>Elamanov</a:t>
            </a:r>
            <a:r>
              <a:rPr lang="en-AU" sz="800" dirty="0">
                <a:latin typeface="Tele-GroteskNor" pitchFamily="2" charset="0"/>
              </a:rPr>
              <a:t>, </a:t>
            </a:r>
            <a:r>
              <a:rPr lang="en-AU" sz="800" dirty="0" err="1">
                <a:latin typeface="Tele-GroteskNor" pitchFamily="2" charset="0"/>
              </a:rPr>
              <a:t>SyncTechno</a:t>
            </a:r>
            <a:r>
              <a:rPr lang="en-AU" sz="800" dirty="0">
                <a:latin typeface="Tele-GroteskNor" pitchFamily="2" charset="0"/>
              </a:rPr>
              <a:t> Inc (ETSI)</a:t>
            </a:r>
          </a:p>
          <a:p>
            <a:endParaRPr lang="en-AU" sz="800" dirty="0">
              <a:latin typeface="Tele-GroteskNor" pitchFamily="2" charset="0"/>
            </a:endParaRPr>
          </a:p>
          <a:p>
            <a:endParaRPr lang="en-AU" sz="800" dirty="0">
              <a:latin typeface="Tele-GroteskNor" pitchFamily="2" charset="0"/>
            </a:endParaRPr>
          </a:p>
          <a:p>
            <a:r>
              <a:rPr lang="en-AU" sz="800" dirty="0">
                <a:latin typeface="Tele-GroteskNor" pitchFamily="2" charset="0"/>
              </a:rPr>
              <a:t>Secretariat Support: </a:t>
            </a:r>
          </a:p>
          <a:p>
            <a:r>
              <a:rPr lang="en-AU" sz="800" dirty="0">
                <a:latin typeface="Tele-GroteskNor" pitchFamily="2" charset="0"/>
              </a:rPr>
              <a:t>Michelle  Kelley (ATIS) &amp; Akash Malik  (TSDSI)</a:t>
            </a:r>
          </a:p>
        </p:txBody>
      </p:sp>
      <p:sp>
        <p:nvSpPr>
          <p:cNvPr id="60" name="Textfeld 59"/>
          <p:cNvSpPr txBox="1"/>
          <p:nvPr/>
        </p:nvSpPr>
        <p:spPr>
          <a:xfrm rot="16200000">
            <a:off x="-135666" y="1789539"/>
            <a:ext cx="1537987" cy="369332"/>
          </a:xfrm>
          <a:prstGeom prst="rect">
            <a:avLst/>
          </a:prstGeom>
          <a:solidFill>
            <a:srgbClr val="C00000"/>
          </a:solidFill>
        </p:spPr>
        <p:txBody>
          <a:bodyPr wrap="square" rtlCol="0">
            <a:spAutoFit/>
          </a:bodyPr>
          <a:lstStyle/>
          <a:p>
            <a:pPr algn="ctr"/>
            <a:r>
              <a:rPr lang="en-US" dirty="0">
                <a:solidFill>
                  <a:schemeClr val="bg1"/>
                </a:solidFill>
              </a:rPr>
              <a:t>Partners</a:t>
            </a:r>
          </a:p>
        </p:txBody>
      </p:sp>
      <p:sp>
        <p:nvSpPr>
          <p:cNvPr id="68" name="Textfeld 67"/>
          <p:cNvSpPr txBox="1"/>
          <p:nvPr/>
        </p:nvSpPr>
        <p:spPr>
          <a:xfrm rot="16200000">
            <a:off x="-1107888" y="4425669"/>
            <a:ext cx="3482434" cy="369332"/>
          </a:xfrm>
          <a:prstGeom prst="rect">
            <a:avLst/>
          </a:prstGeom>
          <a:solidFill>
            <a:schemeClr val="tx1">
              <a:lumMod val="65000"/>
              <a:lumOff val="35000"/>
            </a:schemeClr>
          </a:solidFill>
        </p:spPr>
        <p:txBody>
          <a:bodyPr wrap="square" rtlCol="0">
            <a:spAutoFit/>
          </a:bodyPr>
          <a:lstStyle/>
          <a:p>
            <a:pPr algn="ctr"/>
            <a:r>
              <a:rPr lang="en-US" dirty="0">
                <a:solidFill>
                  <a:schemeClr val="bg1"/>
                </a:solidFill>
              </a:rPr>
              <a:t>Members / Partners</a:t>
            </a:r>
          </a:p>
        </p:txBody>
      </p:sp>
      <p:sp>
        <p:nvSpPr>
          <p:cNvPr id="70" name="Textfeld 69"/>
          <p:cNvSpPr txBox="1"/>
          <p:nvPr/>
        </p:nvSpPr>
        <p:spPr>
          <a:xfrm>
            <a:off x="334696" y="915337"/>
            <a:ext cx="4173771" cy="276999"/>
          </a:xfrm>
          <a:prstGeom prst="rect">
            <a:avLst/>
          </a:prstGeom>
          <a:noFill/>
        </p:spPr>
        <p:txBody>
          <a:bodyPr wrap="none" rtlCol="0">
            <a:spAutoFit/>
          </a:bodyPr>
          <a:lstStyle/>
          <a:p>
            <a:r>
              <a:rPr lang="en-US" sz="1200" dirty="0"/>
              <a:t>http://onem2m.org/about-onem2m/organisation-and-structure</a:t>
            </a:r>
          </a:p>
        </p:txBody>
      </p:sp>
      <p:sp>
        <p:nvSpPr>
          <p:cNvPr id="18" name="Textfeld 17"/>
          <p:cNvSpPr txBox="1"/>
          <p:nvPr/>
        </p:nvSpPr>
        <p:spPr>
          <a:xfrm>
            <a:off x="1456892" y="4698720"/>
            <a:ext cx="1818126" cy="230832"/>
          </a:xfrm>
          <a:prstGeom prst="rect">
            <a:avLst/>
          </a:prstGeom>
          <a:noFill/>
        </p:spPr>
        <p:txBody>
          <a:bodyPr wrap="none" rtlCol="0">
            <a:spAutoFit/>
          </a:bodyPr>
          <a:lstStyle/>
          <a:p>
            <a:r>
              <a:rPr lang="en-US" sz="900" dirty="0"/>
              <a:t>Requirements and Domain Models</a:t>
            </a:r>
          </a:p>
        </p:txBody>
      </p:sp>
      <p:sp>
        <p:nvSpPr>
          <p:cNvPr id="65" name="Textfeld 64"/>
          <p:cNvSpPr txBox="1"/>
          <p:nvPr/>
        </p:nvSpPr>
        <p:spPr>
          <a:xfrm>
            <a:off x="8750701" y="4448926"/>
            <a:ext cx="1699376" cy="369332"/>
          </a:xfrm>
          <a:prstGeom prst="rect">
            <a:avLst/>
          </a:prstGeom>
          <a:noFill/>
        </p:spPr>
        <p:txBody>
          <a:bodyPr wrap="none" rtlCol="0">
            <a:spAutoFit/>
          </a:bodyPr>
          <a:lstStyle/>
          <a:p>
            <a:pPr algn="ctr"/>
            <a:r>
              <a:rPr lang="en-US" dirty="0">
                <a:solidFill>
                  <a:schemeClr val="tx2"/>
                </a:solidFill>
              </a:rPr>
              <a:t>Working Groups</a:t>
            </a:r>
          </a:p>
        </p:txBody>
      </p:sp>
      <p:sp>
        <p:nvSpPr>
          <p:cNvPr id="74" name="Textfeld 73"/>
          <p:cNvSpPr txBox="1"/>
          <p:nvPr/>
        </p:nvSpPr>
        <p:spPr>
          <a:xfrm>
            <a:off x="4183403" y="4698720"/>
            <a:ext cx="1471878" cy="230832"/>
          </a:xfrm>
          <a:prstGeom prst="rect">
            <a:avLst/>
          </a:prstGeom>
          <a:noFill/>
        </p:spPr>
        <p:txBody>
          <a:bodyPr wrap="none" rtlCol="0">
            <a:spAutoFit/>
          </a:bodyPr>
          <a:lstStyle/>
          <a:p>
            <a:r>
              <a:rPr lang="en-US" sz="900" dirty="0"/>
              <a:t>System Design and Security</a:t>
            </a:r>
          </a:p>
        </p:txBody>
      </p:sp>
      <p:sp>
        <p:nvSpPr>
          <p:cNvPr id="75" name="Textfeld 74"/>
          <p:cNvSpPr txBox="1"/>
          <p:nvPr/>
        </p:nvSpPr>
        <p:spPr>
          <a:xfrm>
            <a:off x="6559744" y="4698720"/>
            <a:ext cx="1818126" cy="230832"/>
          </a:xfrm>
          <a:prstGeom prst="rect">
            <a:avLst/>
          </a:prstGeom>
          <a:noFill/>
        </p:spPr>
        <p:txBody>
          <a:bodyPr wrap="none" rtlCol="0">
            <a:spAutoFit/>
          </a:bodyPr>
          <a:lstStyle/>
          <a:p>
            <a:r>
              <a:rPr lang="en-US" sz="900" dirty="0"/>
              <a:t>Testing and Developers Ecosystem</a:t>
            </a:r>
          </a:p>
        </p:txBody>
      </p:sp>
      <p:sp>
        <p:nvSpPr>
          <p:cNvPr id="77" name="Rechteck 76"/>
          <p:cNvSpPr/>
          <p:nvPr/>
        </p:nvSpPr>
        <p:spPr>
          <a:xfrm>
            <a:off x="1251814" y="2869118"/>
            <a:ext cx="2160000" cy="1077218"/>
          </a:xfrm>
          <a:prstGeom prst="rect">
            <a:avLst/>
          </a:prstGeom>
          <a:solidFill>
            <a:schemeClr val="bg1">
              <a:lumMod val="95000"/>
            </a:schemeClr>
          </a:solidFill>
        </p:spPr>
        <p:txBody>
          <a:bodyPr wrap="square">
            <a:spAutoFit/>
          </a:bodyPr>
          <a:lstStyle/>
          <a:p>
            <a:r>
              <a:rPr lang="en-AU" sz="800" dirty="0">
                <a:latin typeface="Tele-GroteskNor" pitchFamily="2" charset="0"/>
              </a:rPr>
              <a:t>TP Chair:</a:t>
            </a:r>
          </a:p>
          <a:p>
            <a:r>
              <a:rPr lang="en-AU" sz="800" dirty="0">
                <a:latin typeface="Tele-GroteskNor" pitchFamily="2" charset="0"/>
              </a:rPr>
              <a:t>Roland Hechwartner, Deutsche Telekom (ETSI)</a:t>
            </a:r>
          </a:p>
          <a:p>
            <a:r>
              <a:rPr lang="en-AU" sz="800" dirty="0">
                <a:latin typeface="Tele-GroteskNor" pitchFamily="2" charset="0"/>
              </a:rPr>
              <a:t>Vice Chairs:</a:t>
            </a:r>
          </a:p>
          <a:p>
            <a:r>
              <a:rPr lang="en-AU" sz="800" dirty="0">
                <a:latin typeface="Tele-GroteskNor" pitchFamily="2" charset="0"/>
              </a:rPr>
              <a:t>JaeSeung Song, KETI  (TTA)  </a:t>
            </a:r>
          </a:p>
          <a:p>
            <a:r>
              <a:rPr lang="en-AU" sz="800" dirty="0">
                <a:latin typeface="Tele-GroteskNor" pitchFamily="2" charset="0"/>
              </a:rPr>
              <a:t> </a:t>
            </a:r>
          </a:p>
          <a:p>
            <a:endParaRPr lang="en-AU" sz="800" dirty="0">
              <a:latin typeface="Tele-GroteskNor" pitchFamily="2" charset="0"/>
            </a:endParaRPr>
          </a:p>
          <a:p>
            <a:r>
              <a:rPr lang="en-AU" sz="800" dirty="0">
                <a:latin typeface="Tele-GroteskNor" pitchFamily="2" charset="0"/>
              </a:rPr>
              <a:t>Secretariat Support: </a:t>
            </a:r>
          </a:p>
          <a:p>
            <a:r>
              <a:rPr lang="en-AU" sz="800" dirty="0">
                <a:latin typeface="Tele-GroteskNor" pitchFamily="2" charset="0"/>
              </a:rPr>
              <a:t>Karen Hughes, ETSI</a:t>
            </a:r>
          </a:p>
        </p:txBody>
      </p:sp>
      <p:sp>
        <p:nvSpPr>
          <p:cNvPr id="78" name="Rechteck 77"/>
          <p:cNvSpPr/>
          <p:nvPr/>
        </p:nvSpPr>
        <p:spPr>
          <a:xfrm>
            <a:off x="1251814" y="1507295"/>
            <a:ext cx="2160000" cy="830997"/>
          </a:xfrm>
          <a:prstGeom prst="rect">
            <a:avLst/>
          </a:prstGeom>
          <a:solidFill>
            <a:schemeClr val="bg1">
              <a:lumMod val="95000"/>
            </a:schemeClr>
          </a:solidFill>
        </p:spPr>
        <p:txBody>
          <a:bodyPr wrap="square">
            <a:spAutoFit/>
          </a:bodyPr>
          <a:lstStyle/>
          <a:p>
            <a:r>
              <a:rPr lang="en-AU" sz="800" dirty="0">
                <a:latin typeface="Tele-GroteskNor" pitchFamily="2" charset="0"/>
              </a:rPr>
              <a:t>SC Chair: </a:t>
            </a:r>
          </a:p>
          <a:p>
            <a:r>
              <a:rPr lang="en-AU" sz="800" dirty="0">
                <a:latin typeface="Tele-GroteskNor" pitchFamily="2" charset="0"/>
              </a:rPr>
              <a:t>Enrico Scarrone, Telecom Italia (ETSI)</a:t>
            </a:r>
          </a:p>
          <a:p>
            <a:r>
              <a:rPr lang="en-AU" sz="800" dirty="0">
                <a:latin typeface="Tele-GroteskNor" pitchFamily="2" charset="0"/>
              </a:rPr>
              <a:t>Vice Chairs: </a:t>
            </a:r>
          </a:p>
          <a:p>
            <a:r>
              <a:rPr lang="en-AU" sz="800" dirty="0">
                <a:latin typeface="Tele-GroteskNor" pitchFamily="2" charset="0"/>
              </a:rPr>
              <a:t>Uday B. Desai (TSDSI)</a:t>
            </a:r>
          </a:p>
          <a:p>
            <a:endParaRPr lang="en-AU" sz="800" dirty="0">
              <a:latin typeface="Tele-GroteskNor" pitchFamily="2" charset="0"/>
            </a:endParaRPr>
          </a:p>
          <a:p>
            <a:r>
              <a:rPr lang="en-AU" sz="800" dirty="0">
                <a:latin typeface="Tele-GroteskNor" pitchFamily="2" charset="0"/>
              </a:rPr>
              <a:t>Secretariat support: Victoria Mitchell (TIA)</a:t>
            </a:r>
          </a:p>
        </p:txBody>
      </p:sp>
      <p:sp>
        <p:nvSpPr>
          <p:cNvPr id="49" name="Rectangle: Rounded Corners 23">
            <a:extLst>
              <a:ext uri="{FF2B5EF4-FFF2-40B4-BE49-F238E27FC236}">
                <a16:creationId xmlns:a16="http://schemas.microsoft.com/office/drawing/2014/main" id="{A234178A-5B31-4CD9-94C2-A868CD7C6F3D}"/>
              </a:ext>
            </a:extLst>
          </p:cNvPr>
          <p:cNvSpPr/>
          <p:nvPr/>
        </p:nvSpPr>
        <p:spPr>
          <a:xfrm>
            <a:off x="7193290" y="2469944"/>
            <a:ext cx="2241885" cy="201450"/>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Sustainability</a:t>
            </a:r>
          </a:p>
        </p:txBody>
      </p:sp>
      <p:cxnSp>
        <p:nvCxnSpPr>
          <p:cNvPr id="53" name="Straight Connector 42">
            <a:extLst>
              <a:ext uri="{FF2B5EF4-FFF2-40B4-BE49-F238E27FC236}">
                <a16:creationId xmlns:a16="http://schemas.microsoft.com/office/drawing/2014/main" id="{0B098461-7444-4802-BCFC-4C8F32917380}"/>
              </a:ext>
            </a:extLst>
          </p:cNvPr>
          <p:cNvCxnSpPr/>
          <p:nvPr/>
        </p:nvCxnSpPr>
        <p:spPr>
          <a:xfrm>
            <a:off x="6697987" y="2552893"/>
            <a:ext cx="513349" cy="1"/>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1947422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59" grpId="0" animBg="1"/>
      <p:bldP spid="77" grpId="0" animBg="1"/>
      <p:bldP spid="7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Inhaltsplatzhalter 2"/>
          <p:cNvSpPr>
            <a:spLocks noGrp="1"/>
          </p:cNvSpPr>
          <p:nvPr>
            <p:ph idx="1"/>
          </p:nvPr>
        </p:nvSpPr>
        <p:spPr>
          <a:xfrm>
            <a:off x="6049146" y="1371600"/>
            <a:ext cx="5743461" cy="4918841"/>
          </a:xfrm>
          <a:solidFill>
            <a:schemeClr val="bg2"/>
          </a:solidFill>
        </p:spPr>
        <p:txBody>
          <a:bodyPr>
            <a:normAutofit/>
          </a:bodyPr>
          <a:lstStyle/>
          <a:p>
            <a:pPr marL="0" indent="0">
              <a:buNone/>
            </a:pPr>
            <a:r>
              <a:rPr lang="en-US" sz="1400" i="1" dirty="0">
                <a:latin typeface="Myriad Pro"/>
              </a:rPr>
              <a:t>Detailed information can be found</a:t>
            </a:r>
          </a:p>
          <a:p>
            <a:r>
              <a:rPr lang="en-US" sz="1400" i="1" dirty="0">
                <a:latin typeface="Myriad Pro"/>
              </a:rPr>
              <a:t>on the public webpage   </a:t>
            </a:r>
            <a:r>
              <a:rPr lang="en-US" sz="1200" i="1" dirty="0">
                <a:hlinkClick r:id="rId3"/>
              </a:rPr>
              <a:t>http://onem2m.org/</a:t>
            </a:r>
            <a:endParaRPr lang="en-US" sz="1200" i="1" dirty="0"/>
          </a:p>
          <a:p>
            <a:endParaRPr lang="en-US" sz="1400" i="1" dirty="0">
              <a:hlinkClick r:id="rId4"/>
            </a:endParaRPr>
          </a:p>
          <a:p>
            <a:pPr marL="0" indent="0">
              <a:buNone/>
            </a:pPr>
            <a:endParaRPr lang="en-US" sz="1400" i="1" dirty="0">
              <a:latin typeface="Myriad Pro"/>
            </a:endParaRPr>
          </a:p>
          <a:p>
            <a:pPr marL="0" indent="0">
              <a:buNone/>
            </a:pPr>
            <a:endParaRPr lang="de-AT" sz="1400" i="1" dirty="0">
              <a:latin typeface="Myriad Pro"/>
            </a:endParaRPr>
          </a:p>
          <a:p>
            <a:pPr marL="0" indent="0">
              <a:buNone/>
            </a:pPr>
            <a:endParaRPr lang="de-AT" sz="1400" i="1" dirty="0">
              <a:latin typeface="Myriad Pro"/>
            </a:endParaRPr>
          </a:p>
          <a:p>
            <a:pPr marL="0" indent="0">
              <a:buNone/>
            </a:pPr>
            <a:endParaRPr lang="de-AT" sz="1400" i="1" dirty="0">
              <a:latin typeface="Myriad Pro"/>
            </a:endParaRPr>
          </a:p>
          <a:p>
            <a:pPr marL="0" indent="0">
              <a:buNone/>
            </a:pPr>
            <a:endParaRPr lang="en-US" sz="1400" i="1" dirty="0">
              <a:latin typeface="Myriad Pro"/>
            </a:endParaRPr>
          </a:p>
          <a:p>
            <a:r>
              <a:rPr lang="en-US" sz="1400" i="1" dirty="0">
                <a:latin typeface="Myriad Pro"/>
              </a:rPr>
              <a:t>and on the members portal </a:t>
            </a:r>
            <a:r>
              <a:rPr lang="en-US" sz="1200" i="1" dirty="0">
                <a:hlinkClick r:id="rId4"/>
              </a:rPr>
              <a:t>http://member.onem2m.org/WebSite/homepage.aspx</a:t>
            </a:r>
            <a:endParaRPr lang="en-US" sz="1400" i="1" dirty="0"/>
          </a:p>
        </p:txBody>
      </p:sp>
      <p:pic>
        <p:nvPicPr>
          <p:cNvPr id="4" name="Grafik 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3740" y="4198737"/>
            <a:ext cx="3767678" cy="2020760"/>
          </a:xfrm>
          <a:prstGeom prst="rect">
            <a:avLst/>
          </a:prstGeom>
        </p:spPr>
      </p:pic>
      <p:sp>
        <p:nvSpPr>
          <p:cNvPr id="2" name="Titel 1"/>
          <p:cNvSpPr>
            <a:spLocks noGrp="1"/>
          </p:cNvSpPr>
          <p:nvPr>
            <p:ph type="title"/>
          </p:nvPr>
        </p:nvSpPr>
        <p:spPr/>
        <p:txBody>
          <a:bodyPr>
            <a:normAutofit/>
          </a:bodyPr>
          <a:lstStyle/>
          <a:p>
            <a:r>
              <a:rPr lang="en-US" dirty="0"/>
              <a:t>How to work in oneM2M </a:t>
            </a:r>
          </a:p>
        </p:txBody>
      </p:sp>
      <p:sp>
        <p:nvSpPr>
          <p:cNvPr id="5" name="Textfeld 4"/>
          <p:cNvSpPr txBox="1"/>
          <p:nvPr/>
        </p:nvSpPr>
        <p:spPr>
          <a:xfrm rot="21062564">
            <a:off x="4150054" y="2550191"/>
            <a:ext cx="962636" cy="338554"/>
          </a:xfrm>
          <a:prstGeom prst="rect">
            <a:avLst/>
          </a:prstGeom>
          <a:noFill/>
        </p:spPr>
        <p:txBody>
          <a:bodyPr wrap="none" rtlCol="0">
            <a:spAutoFit/>
          </a:bodyPr>
          <a:lstStyle/>
          <a:p>
            <a:r>
              <a:rPr lang="en-US" sz="1600" dirty="0"/>
              <a:t>Meetings</a:t>
            </a:r>
          </a:p>
        </p:txBody>
      </p:sp>
      <p:pic>
        <p:nvPicPr>
          <p:cNvPr id="6" name="Grafi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05848" y="2654489"/>
            <a:ext cx="2248430" cy="2895600"/>
          </a:xfrm>
          <a:prstGeom prst="rect">
            <a:avLst/>
          </a:prstGeom>
          <a:noFill/>
        </p:spPr>
      </p:pic>
      <p:sp>
        <p:nvSpPr>
          <p:cNvPr id="7" name="Textfeld 6"/>
          <p:cNvSpPr txBox="1"/>
          <p:nvPr/>
        </p:nvSpPr>
        <p:spPr>
          <a:xfrm>
            <a:off x="1225325" y="3966234"/>
            <a:ext cx="1322478" cy="338554"/>
          </a:xfrm>
          <a:prstGeom prst="rect">
            <a:avLst/>
          </a:prstGeom>
          <a:noFill/>
        </p:spPr>
        <p:txBody>
          <a:bodyPr wrap="none" rtlCol="0">
            <a:spAutoFit/>
          </a:bodyPr>
          <a:lstStyle/>
          <a:p>
            <a:r>
              <a:rPr lang="en-US" sz="1600" dirty="0"/>
              <a:t>Contributions</a:t>
            </a:r>
          </a:p>
        </p:txBody>
      </p:sp>
      <p:sp>
        <p:nvSpPr>
          <p:cNvPr id="8" name="Textfeld 7"/>
          <p:cNvSpPr txBox="1"/>
          <p:nvPr/>
        </p:nvSpPr>
        <p:spPr>
          <a:xfrm rot="20654672">
            <a:off x="3603399" y="2287146"/>
            <a:ext cx="1531060" cy="338554"/>
          </a:xfrm>
          <a:prstGeom prst="rect">
            <a:avLst/>
          </a:prstGeom>
          <a:noFill/>
        </p:spPr>
        <p:txBody>
          <a:bodyPr wrap="none" rtlCol="0">
            <a:spAutoFit/>
          </a:bodyPr>
          <a:lstStyle/>
          <a:p>
            <a:r>
              <a:rPr lang="en-US" sz="1600" dirty="0"/>
              <a:t>Working Groups</a:t>
            </a:r>
          </a:p>
        </p:txBody>
      </p:sp>
      <p:sp>
        <p:nvSpPr>
          <p:cNvPr id="9" name="Textfeld 8"/>
          <p:cNvSpPr txBox="1"/>
          <p:nvPr/>
        </p:nvSpPr>
        <p:spPr>
          <a:xfrm rot="925298">
            <a:off x="1356792" y="2856074"/>
            <a:ext cx="1115690" cy="338554"/>
          </a:xfrm>
          <a:prstGeom prst="rect">
            <a:avLst/>
          </a:prstGeom>
          <a:noFill/>
        </p:spPr>
        <p:txBody>
          <a:bodyPr wrap="none" rtlCol="0">
            <a:spAutoFit/>
          </a:bodyPr>
          <a:lstStyle/>
          <a:p>
            <a:r>
              <a:rPr lang="en-US" sz="1600" dirty="0"/>
              <a:t>documents</a:t>
            </a:r>
          </a:p>
        </p:txBody>
      </p:sp>
      <p:sp>
        <p:nvSpPr>
          <p:cNvPr id="10" name="Textfeld 9"/>
          <p:cNvSpPr txBox="1"/>
          <p:nvPr/>
        </p:nvSpPr>
        <p:spPr>
          <a:xfrm>
            <a:off x="3452549" y="4785062"/>
            <a:ext cx="2089996" cy="338554"/>
          </a:xfrm>
          <a:prstGeom prst="rect">
            <a:avLst/>
          </a:prstGeom>
          <a:noFill/>
        </p:spPr>
        <p:txBody>
          <a:bodyPr wrap="none" rtlCol="0">
            <a:spAutoFit/>
          </a:bodyPr>
          <a:lstStyle/>
          <a:p>
            <a:r>
              <a:rPr lang="en-US" sz="1600" dirty="0"/>
              <a:t>permanent documents</a:t>
            </a:r>
          </a:p>
        </p:txBody>
      </p:sp>
      <p:sp>
        <p:nvSpPr>
          <p:cNvPr id="11" name="Textfeld 10"/>
          <p:cNvSpPr txBox="1"/>
          <p:nvPr/>
        </p:nvSpPr>
        <p:spPr>
          <a:xfrm>
            <a:off x="1247501" y="5231338"/>
            <a:ext cx="2043252" cy="338554"/>
          </a:xfrm>
          <a:prstGeom prst="rect">
            <a:avLst/>
          </a:prstGeom>
          <a:noFill/>
        </p:spPr>
        <p:txBody>
          <a:bodyPr wrap="none" rtlCol="0">
            <a:spAutoFit/>
          </a:bodyPr>
          <a:lstStyle/>
          <a:p>
            <a:r>
              <a:rPr lang="en-US" sz="1600" dirty="0"/>
              <a:t>temporary documents</a:t>
            </a:r>
          </a:p>
        </p:txBody>
      </p:sp>
      <p:sp>
        <p:nvSpPr>
          <p:cNvPr id="12" name="Textfeld 11"/>
          <p:cNvSpPr txBox="1"/>
          <p:nvPr/>
        </p:nvSpPr>
        <p:spPr>
          <a:xfrm rot="320846">
            <a:off x="636843" y="3475093"/>
            <a:ext cx="1842236" cy="338554"/>
          </a:xfrm>
          <a:prstGeom prst="rect">
            <a:avLst/>
          </a:prstGeom>
          <a:noFill/>
        </p:spPr>
        <p:txBody>
          <a:bodyPr wrap="none" rtlCol="0">
            <a:spAutoFit/>
          </a:bodyPr>
          <a:lstStyle/>
          <a:p>
            <a:r>
              <a:rPr lang="en-US" sz="1600" dirty="0"/>
              <a:t>working procedures</a:t>
            </a:r>
          </a:p>
        </p:txBody>
      </p:sp>
      <p:sp>
        <p:nvSpPr>
          <p:cNvPr id="13" name="Textfeld 12"/>
          <p:cNvSpPr txBox="1"/>
          <p:nvPr/>
        </p:nvSpPr>
        <p:spPr>
          <a:xfrm rot="1473556">
            <a:off x="1774436" y="2169815"/>
            <a:ext cx="1293303" cy="338554"/>
          </a:xfrm>
          <a:prstGeom prst="rect">
            <a:avLst/>
          </a:prstGeom>
          <a:noFill/>
        </p:spPr>
        <p:txBody>
          <a:bodyPr wrap="none" rtlCol="0">
            <a:spAutoFit/>
          </a:bodyPr>
          <a:lstStyle/>
          <a:p>
            <a:r>
              <a:rPr lang="en-US" sz="1600" dirty="0"/>
              <a:t>drafting rules</a:t>
            </a:r>
          </a:p>
        </p:txBody>
      </p:sp>
      <p:sp>
        <p:nvSpPr>
          <p:cNvPr id="14" name="Textfeld 13"/>
          <p:cNvSpPr txBox="1"/>
          <p:nvPr/>
        </p:nvSpPr>
        <p:spPr>
          <a:xfrm>
            <a:off x="4129568" y="3085831"/>
            <a:ext cx="1874809" cy="338554"/>
          </a:xfrm>
          <a:prstGeom prst="rect">
            <a:avLst/>
          </a:prstGeom>
          <a:noFill/>
        </p:spPr>
        <p:txBody>
          <a:bodyPr wrap="none" rtlCol="0">
            <a:spAutoFit/>
          </a:bodyPr>
          <a:lstStyle/>
          <a:p>
            <a:r>
              <a:rPr lang="en-US" sz="1600" dirty="0"/>
              <a:t>meeting registration</a:t>
            </a:r>
          </a:p>
        </p:txBody>
      </p:sp>
      <p:sp>
        <p:nvSpPr>
          <p:cNvPr id="15" name="Textfeld 14"/>
          <p:cNvSpPr txBox="1"/>
          <p:nvPr/>
        </p:nvSpPr>
        <p:spPr>
          <a:xfrm>
            <a:off x="1513916" y="4343534"/>
            <a:ext cx="1016753" cy="338554"/>
          </a:xfrm>
          <a:prstGeom prst="rect">
            <a:avLst/>
          </a:prstGeom>
          <a:noFill/>
        </p:spPr>
        <p:txBody>
          <a:bodyPr wrap="none" rtlCol="0">
            <a:spAutoFit/>
          </a:bodyPr>
          <a:lstStyle/>
          <a:p>
            <a:r>
              <a:rPr lang="en-US" sz="1600" dirty="0"/>
              <a:t>templates</a:t>
            </a:r>
          </a:p>
        </p:txBody>
      </p:sp>
      <p:sp>
        <p:nvSpPr>
          <p:cNvPr id="16" name="Textfeld 15"/>
          <p:cNvSpPr txBox="1"/>
          <p:nvPr/>
        </p:nvSpPr>
        <p:spPr>
          <a:xfrm>
            <a:off x="460440" y="4729445"/>
            <a:ext cx="1985415" cy="338554"/>
          </a:xfrm>
          <a:prstGeom prst="rect">
            <a:avLst/>
          </a:prstGeom>
          <a:noFill/>
        </p:spPr>
        <p:txBody>
          <a:bodyPr wrap="none" rtlCol="0">
            <a:spAutoFit/>
          </a:bodyPr>
          <a:lstStyle/>
          <a:p>
            <a:r>
              <a:rPr lang="en-US" sz="1600" dirty="0"/>
              <a:t>rapporteurs’ checklist</a:t>
            </a:r>
          </a:p>
        </p:txBody>
      </p:sp>
      <p:sp>
        <p:nvSpPr>
          <p:cNvPr id="17" name="Textfeld 16"/>
          <p:cNvSpPr txBox="1"/>
          <p:nvPr/>
        </p:nvSpPr>
        <p:spPr>
          <a:xfrm rot="4881921">
            <a:off x="2769426" y="2039256"/>
            <a:ext cx="1030154" cy="338554"/>
          </a:xfrm>
          <a:prstGeom prst="rect">
            <a:avLst/>
          </a:prstGeom>
          <a:noFill/>
        </p:spPr>
        <p:txBody>
          <a:bodyPr wrap="none" rtlCol="0">
            <a:spAutoFit/>
          </a:bodyPr>
          <a:lstStyle/>
          <a:p>
            <a:r>
              <a:rPr lang="en-US" sz="1600" dirty="0"/>
              <a:t>work item</a:t>
            </a:r>
          </a:p>
        </p:txBody>
      </p:sp>
      <p:sp>
        <p:nvSpPr>
          <p:cNvPr id="19" name="Textfeld 18"/>
          <p:cNvSpPr txBox="1"/>
          <p:nvPr/>
        </p:nvSpPr>
        <p:spPr>
          <a:xfrm>
            <a:off x="4036256" y="3550215"/>
            <a:ext cx="989951" cy="338554"/>
          </a:xfrm>
          <a:prstGeom prst="rect">
            <a:avLst/>
          </a:prstGeom>
          <a:noFill/>
        </p:spPr>
        <p:txBody>
          <a:bodyPr wrap="none" rtlCol="0">
            <a:spAutoFit/>
          </a:bodyPr>
          <a:lstStyle/>
          <a:p>
            <a:r>
              <a:rPr lang="en-US" sz="1600" dirty="0"/>
              <a:t>voting list</a:t>
            </a:r>
          </a:p>
        </p:txBody>
      </p:sp>
      <p:sp>
        <p:nvSpPr>
          <p:cNvPr id="20" name="Textfeld 19"/>
          <p:cNvSpPr txBox="1"/>
          <p:nvPr/>
        </p:nvSpPr>
        <p:spPr>
          <a:xfrm>
            <a:off x="3793061" y="4016121"/>
            <a:ext cx="1219565" cy="338554"/>
          </a:xfrm>
          <a:prstGeom prst="rect">
            <a:avLst/>
          </a:prstGeom>
          <a:noFill/>
        </p:spPr>
        <p:txBody>
          <a:bodyPr wrap="none" rtlCol="0">
            <a:spAutoFit/>
          </a:bodyPr>
          <a:lstStyle/>
          <a:p>
            <a:r>
              <a:rPr lang="en-US" sz="1600" dirty="0"/>
              <a:t>voting rights</a:t>
            </a:r>
          </a:p>
        </p:txBody>
      </p:sp>
      <p:sp>
        <p:nvSpPr>
          <p:cNvPr id="21" name="Textfeld 20"/>
          <p:cNvSpPr txBox="1"/>
          <p:nvPr/>
        </p:nvSpPr>
        <p:spPr>
          <a:xfrm>
            <a:off x="3549275" y="4425457"/>
            <a:ext cx="1980414" cy="338554"/>
          </a:xfrm>
          <a:prstGeom prst="rect">
            <a:avLst/>
          </a:prstGeom>
          <a:noFill/>
        </p:spPr>
        <p:txBody>
          <a:bodyPr wrap="none" rtlCol="0">
            <a:spAutoFit/>
          </a:bodyPr>
          <a:lstStyle/>
          <a:p>
            <a:r>
              <a:rPr lang="en-US" sz="1600" dirty="0"/>
              <a:t>Rules and procedures</a:t>
            </a:r>
          </a:p>
        </p:txBody>
      </p:sp>
      <p:sp>
        <p:nvSpPr>
          <p:cNvPr id="23" name="Textfeld 22"/>
          <p:cNvSpPr txBox="1"/>
          <p:nvPr/>
        </p:nvSpPr>
        <p:spPr>
          <a:xfrm>
            <a:off x="3216972" y="5111548"/>
            <a:ext cx="1075231" cy="338554"/>
          </a:xfrm>
          <a:prstGeom prst="rect">
            <a:avLst/>
          </a:prstGeom>
          <a:noFill/>
        </p:spPr>
        <p:txBody>
          <a:bodyPr wrap="none" rtlCol="0">
            <a:spAutoFit/>
          </a:bodyPr>
          <a:lstStyle/>
          <a:p>
            <a:r>
              <a:rPr lang="en-US" sz="1600" dirty="0"/>
              <a:t>mailing list</a:t>
            </a:r>
          </a:p>
        </p:txBody>
      </p:sp>
      <p:sp>
        <p:nvSpPr>
          <p:cNvPr id="25" name="Right Arrow 2"/>
          <p:cNvSpPr/>
          <p:nvPr/>
        </p:nvSpPr>
        <p:spPr>
          <a:xfrm>
            <a:off x="5721971" y="3286714"/>
            <a:ext cx="465654" cy="443634"/>
          </a:xfrm>
          <a:prstGeom prst="rightArrow">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endParaRPr lang="en-US" sz="2400" b="1" kern="0" dirty="0">
              <a:solidFill>
                <a:prstClr val="white"/>
              </a:solidFill>
            </a:endParaRPr>
          </a:p>
        </p:txBody>
      </p:sp>
      <p:sp>
        <p:nvSpPr>
          <p:cNvPr id="3" name="Foliennummernplatzhalter 2"/>
          <p:cNvSpPr>
            <a:spLocks noGrp="1"/>
          </p:cNvSpPr>
          <p:nvPr>
            <p:ph type="sldNum" sz="quarter" idx="12"/>
          </p:nvPr>
        </p:nvSpPr>
        <p:spPr/>
        <p:txBody>
          <a:bodyPr/>
          <a:lstStyle/>
          <a:p>
            <a:fld id="{163F5A94-8458-4F17-AD3C-1A083E20221D}" type="slidenum">
              <a:rPr lang="en-US" smtClean="0"/>
              <a:t>7</a:t>
            </a:fld>
            <a:endParaRPr lang="en-US"/>
          </a:p>
        </p:txBody>
      </p:sp>
      <p:pic>
        <p:nvPicPr>
          <p:cNvPr id="22" name="Grafik 21">
            <a:hlinkClick r:id="rId3"/>
            <a:extLst>
              <a:ext uri="{FF2B5EF4-FFF2-40B4-BE49-F238E27FC236}">
                <a16:creationId xmlns:a16="http://schemas.microsoft.com/office/drawing/2014/main" id="{9D738B06-D4C4-481B-9BD8-F40180A5E8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3739" y="1953171"/>
            <a:ext cx="3767679" cy="2016899"/>
          </a:xfrm>
          <a:prstGeom prst="rect">
            <a:avLst/>
          </a:prstGeom>
        </p:spPr>
      </p:pic>
      <p:pic>
        <p:nvPicPr>
          <p:cNvPr id="26" name="Graphic 2">
            <a:hlinkClick r:id="rId8"/>
            <a:extLst>
              <a:ext uri="{FF2B5EF4-FFF2-40B4-BE49-F238E27FC236}">
                <a16:creationId xmlns:a16="http://schemas.microsoft.com/office/drawing/2014/main" id="{DB179AE9-443D-4E01-934F-435E4D372C7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422834" y="5855691"/>
            <a:ext cx="314632" cy="314632"/>
          </a:xfrm>
          <a:prstGeom prst="rect">
            <a:avLst/>
          </a:prstGeom>
        </p:spPr>
      </p:pic>
      <p:pic>
        <p:nvPicPr>
          <p:cNvPr id="27" name="Graphic 6">
            <a:hlinkClick r:id="rId11"/>
            <a:extLst>
              <a:ext uri="{FF2B5EF4-FFF2-40B4-BE49-F238E27FC236}">
                <a16:creationId xmlns:a16="http://schemas.microsoft.com/office/drawing/2014/main" id="{97A73572-B7E7-435D-AE15-7BAEF65C587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254001" y="5855334"/>
            <a:ext cx="314632" cy="314632"/>
          </a:xfrm>
          <a:prstGeom prst="rect">
            <a:avLst/>
          </a:prstGeom>
        </p:spPr>
      </p:pic>
      <p:pic>
        <p:nvPicPr>
          <p:cNvPr id="28" name="Graphic 8">
            <a:hlinkClick r:id="rId14"/>
            <a:extLst>
              <a:ext uri="{FF2B5EF4-FFF2-40B4-BE49-F238E27FC236}">
                <a16:creationId xmlns:a16="http://schemas.microsoft.com/office/drawing/2014/main" id="{01DCEC74-C0A2-4FF3-AC53-428EF467AE1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841227" y="5860953"/>
            <a:ext cx="309013" cy="309013"/>
          </a:xfrm>
          <a:prstGeom prst="rect">
            <a:avLst/>
          </a:prstGeom>
        </p:spPr>
      </p:pic>
      <p:pic>
        <p:nvPicPr>
          <p:cNvPr id="29" name="Graphic 10">
            <a:hlinkClick r:id="rId17"/>
            <a:extLst>
              <a:ext uri="{FF2B5EF4-FFF2-40B4-BE49-F238E27FC236}">
                <a16:creationId xmlns:a16="http://schemas.microsoft.com/office/drawing/2014/main" id="{EBBB3644-D2BC-49FB-B4F7-36DBA89DBC9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672394" y="5855334"/>
            <a:ext cx="314632" cy="314632"/>
          </a:xfrm>
          <a:prstGeom prst="rect">
            <a:avLst/>
          </a:prstGeom>
        </p:spPr>
      </p:pic>
      <p:pic>
        <p:nvPicPr>
          <p:cNvPr id="30" name="Graphic 12">
            <a:hlinkClick r:id="rId20"/>
            <a:extLst>
              <a:ext uri="{FF2B5EF4-FFF2-40B4-BE49-F238E27FC236}">
                <a16:creationId xmlns:a16="http://schemas.microsoft.com/office/drawing/2014/main" id="{8E5F09A1-7A16-4616-AC6D-BDA97CBB4099}"/>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090787" y="5855691"/>
            <a:ext cx="314632" cy="314632"/>
          </a:xfrm>
          <a:prstGeom prst="rect">
            <a:avLst/>
          </a:prstGeom>
        </p:spPr>
      </p:pic>
      <p:pic>
        <p:nvPicPr>
          <p:cNvPr id="31" name="Graphic 5">
            <a:hlinkClick r:id="rId23"/>
            <a:extLst>
              <a:ext uri="{FF2B5EF4-FFF2-40B4-BE49-F238E27FC236}">
                <a16:creationId xmlns:a16="http://schemas.microsoft.com/office/drawing/2014/main" id="{9A113F3B-68C5-4681-A928-AAEA2D4B2506}"/>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05848" y="5855869"/>
            <a:ext cx="313200" cy="313200"/>
          </a:xfrm>
          <a:prstGeom prst="rect">
            <a:avLst/>
          </a:prstGeom>
        </p:spPr>
      </p:pic>
    </p:spTree>
    <p:extLst>
      <p:ext uri="{BB962C8B-B14F-4D97-AF65-F5344CB8AC3E}">
        <p14:creationId xmlns:p14="http://schemas.microsoft.com/office/powerpoint/2010/main" val="2599190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3783E68-6F7A-46CC-B297-4EC982E270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93" y="1486513"/>
            <a:ext cx="11944813" cy="3447819"/>
          </a:xfrm>
          <a:prstGeom prst="rect">
            <a:avLst/>
          </a:prstGeom>
        </p:spPr>
      </p:pic>
      <p:sp>
        <p:nvSpPr>
          <p:cNvPr id="18" name="Rechteck 17"/>
          <p:cNvSpPr/>
          <p:nvPr/>
        </p:nvSpPr>
        <p:spPr>
          <a:xfrm>
            <a:off x="334696" y="841803"/>
            <a:ext cx="3581400" cy="276999"/>
          </a:xfrm>
          <a:prstGeom prst="rect">
            <a:avLst/>
          </a:prstGeom>
        </p:spPr>
        <p:txBody>
          <a:bodyPr wrap="square">
            <a:spAutoFit/>
          </a:bodyPr>
          <a:lstStyle/>
          <a:p>
            <a:r>
              <a:rPr lang="en-US" sz="1200" dirty="0">
                <a:hlinkClick r:id="rId3"/>
              </a:rPr>
              <a:t>http://member.onem2m.org/WebSite/homepage.aspx</a:t>
            </a:r>
            <a:endParaRPr lang="en-US" sz="1200" dirty="0"/>
          </a:p>
        </p:txBody>
      </p:sp>
      <p:sp>
        <p:nvSpPr>
          <p:cNvPr id="3" name="Foliennummernplatzhalter 2"/>
          <p:cNvSpPr>
            <a:spLocks noGrp="1"/>
          </p:cNvSpPr>
          <p:nvPr>
            <p:ph type="sldNum" sz="quarter" idx="12"/>
          </p:nvPr>
        </p:nvSpPr>
        <p:spPr/>
        <p:txBody>
          <a:bodyPr/>
          <a:lstStyle/>
          <a:p>
            <a:fld id="{163F5A94-8458-4F17-AD3C-1A083E20221D}" type="slidenum">
              <a:rPr lang="en-US" smtClean="0"/>
              <a:t>8</a:t>
            </a:fld>
            <a:endParaRPr lang="en-US"/>
          </a:p>
        </p:txBody>
      </p:sp>
      <p:sp>
        <p:nvSpPr>
          <p:cNvPr id="4" name="Titel 3"/>
          <p:cNvSpPr>
            <a:spLocks noGrp="1"/>
          </p:cNvSpPr>
          <p:nvPr>
            <p:ph type="title"/>
          </p:nvPr>
        </p:nvSpPr>
        <p:spPr/>
        <p:txBody>
          <a:bodyPr/>
          <a:lstStyle/>
          <a:p>
            <a:r>
              <a:rPr lang="en-US" dirty="0"/>
              <a:t>Members’ Portal</a:t>
            </a:r>
          </a:p>
        </p:txBody>
      </p:sp>
      <p:sp>
        <p:nvSpPr>
          <p:cNvPr id="21" name="Inhaltsplatzhalter 2"/>
          <p:cNvSpPr>
            <a:spLocks noGrp="1"/>
          </p:cNvSpPr>
          <p:nvPr>
            <p:ph idx="1"/>
          </p:nvPr>
        </p:nvSpPr>
        <p:spPr>
          <a:xfrm>
            <a:off x="6342345" y="2963132"/>
            <a:ext cx="5602468" cy="1864242"/>
          </a:xfrm>
        </p:spPr>
        <p:txBody>
          <a:bodyPr>
            <a:noAutofit/>
          </a:bodyPr>
          <a:lstStyle/>
          <a:p>
            <a:pPr>
              <a:spcBef>
                <a:spcPts val="600"/>
              </a:spcBef>
            </a:pPr>
            <a:r>
              <a:rPr lang="en-US" dirty="0">
                <a:latin typeface="Myriad Pro"/>
              </a:rPr>
              <a:t>Create your account</a:t>
            </a:r>
          </a:p>
          <a:p>
            <a:pPr>
              <a:spcBef>
                <a:spcPts val="600"/>
              </a:spcBef>
            </a:pPr>
            <a:r>
              <a:rPr lang="en-US" dirty="0">
                <a:latin typeface="Myriad Pro"/>
              </a:rPr>
              <a:t>Subscribe to mailing lists</a:t>
            </a:r>
          </a:p>
          <a:p>
            <a:pPr>
              <a:spcBef>
                <a:spcPts val="600"/>
              </a:spcBef>
            </a:pPr>
            <a:r>
              <a:rPr lang="en-US" dirty="0">
                <a:latin typeface="Myriad Pro"/>
              </a:rPr>
              <a:t>Find all documents, templates, meetings, work </a:t>
            </a:r>
            <a:r>
              <a:rPr lang="en-US" dirty="0" err="1">
                <a:latin typeface="Myriad Pro"/>
              </a:rPr>
              <a:t>programme</a:t>
            </a:r>
            <a:r>
              <a:rPr lang="en-US" dirty="0">
                <a:latin typeface="Myriad Pro"/>
              </a:rPr>
              <a:t> status</a:t>
            </a:r>
            <a:endParaRPr lang="en-US" sz="3600" dirty="0">
              <a:latin typeface="Myriad Pro"/>
            </a:endParaRPr>
          </a:p>
        </p:txBody>
      </p:sp>
    </p:spTree>
    <p:extLst>
      <p:ext uri="{BB962C8B-B14F-4D97-AF65-F5344CB8AC3E}">
        <p14:creationId xmlns:p14="http://schemas.microsoft.com/office/powerpoint/2010/main" val="338493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Rules and Procedures (I)</a:t>
            </a: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0273" y="1173570"/>
            <a:ext cx="3654238" cy="3376823"/>
          </a:xfrm>
          <a:prstGeom prst="rect">
            <a:avLst/>
          </a:prstGeom>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16736">
            <a:off x="8330429" y="1851491"/>
            <a:ext cx="2699863" cy="3868665"/>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1585" y="2132243"/>
            <a:ext cx="3015788" cy="4279983"/>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78999">
            <a:off x="1361765" y="1987990"/>
            <a:ext cx="2849718" cy="4075173"/>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3" name="Foliennummernplatzhalter 2"/>
          <p:cNvSpPr>
            <a:spLocks noGrp="1"/>
          </p:cNvSpPr>
          <p:nvPr>
            <p:ph type="sldNum" sz="quarter" idx="12"/>
          </p:nvPr>
        </p:nvSpPr>
        <p:spPr/>
        <p:txBody>
          <a:bodyPr/>
          <a:lstStyle/>
          <a:p>
            <a:fld id="{163F5A94-8458-4F17-AD3C-1A083E20221D}" type="slidenum">
              <a:rPr lang="en-US" smtClean="0"/>
              <a:t>9</a:t>
            </a:fld>
            <a:endParaRPr lang="en-US"/>
          </a:p>
        </p:txBody>
      </p:sp>
      <p:sp>
        <p:nvSpPr>
          <p:cNvPr id="5" name="Textfeld 4">
            <a:extLst>
              <a:ext uri="{FF2B5EF4-FFF2-40B4-BE49-F238E27FC236}">
                <a16:creationId xmlns:a16="http://schemas.microsoft.com/office/drawing/2014/main" id="{A89CE427-5DE0-4894-BC6A-86B6AF1B1A4C}"/>
              </a:ext>
            </a:extLst>
          </p:cNvPr>
          <p:cNvSpPr txBox="1"/>
          <p:nvPr/>
        </p:nvSpPr>
        <p:spPr>
          <a:xfrm>
            <a:off x="334696" y="913643"/>
            <a:ext cx="3825919" cy="276999"/>
          </a:xfrm>
          <a:prstGeom prst="rect">
            <a:avLst/>
          </a:prstGeom>
          <a:noFill/>
        </p:spPr>
        <p:txBody>
          <a:bodyPr wrap="none" rtlCol="0">
            <a:spAutoFit/>
          </a:bodyPr>
          <a:lstStyle/>
          <a:p>
            <a:r>
              <a:rPr lang="de-AT" sz="1200" dirty="0"/>
              <a:t>source: </a:t>
            </a:r>
            <a:r>
              <a:rPr lang="de-AT" sz="1200" dirty="0">
                <a:hlinkClick r:id="rId6"/>
              </a:rPr>
              <a:t>https://member.onem2m.org/website/Procs.aspx </a:t>
            </a:r>
            <a:endParaRPr lang="en-US" sz="1200" dirty="0"/>
          </a:p>
        </p:txBody>
      </p:sp>
    </p:spTree>
    <p:extLst>
      <p:ext uri="{BB962C8B-B14F-4D97-AF65-F5344CB8AC3E}">
        <p14:creationId xmlns:p14="http://schemas.microsoft.com/office/powerpoint/2010/main" val="1372618932"/>
      </p:ext>
    </p:extLst>
  </p:cSld>
  <p:clrMapOvr>
    <a:masterClrMapping/>
  </p:clrMapOvr>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668C9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4024</Words>
  <Application>Microsoft Office PowerPoint</Application>
  <PresentationFormat>Breitbild</PresentationFormat>
  <Paragraphs>494</Paragraphs>
  <Slides>32</Slides>
  <Notes>4</Notes>
  <HiddenSlides>0</HiddenSlides>
  <MMClips>0</MMClips>
  <ScaleCrop>false</ScaleCrop>
  <HeadingPairs>
    <vt:vector size="6" baseType="variant">
      <vt:variant>
        <vt:lpstr>Verwendete Schriftarten</vt:lpstr>
      </vt:variant>
      <vt:variant>
        <vt:i4>9</vt:i4>
      </vt:variant>
      <vt:variant>
        <vt:lpstr>Design</vt:lpstr>
      </vt:variant>
      <vt:variant>
        <vt:i4>3</vt:i4>
      </vt:variant>
      <vt:variant>
        <vt:lpstr>Folientitel</vt:lpstr>
      </vt:variant>
      <vt:variant>
        <vt:i4>32</vt:i4>
      </vt:variant>
    </vt:vector>
  </HeadingPairs>
  <TitlesOfParts>
    <vt:vector size="44" baseType="lpstr">
      <vt:lpstr>Tele-GroteskNor</vt:lpstr>
      <vt:lpstr>Arial</vt:lpstr>
      <vt:lpstr>Times New Roman</vt:lpstr>
      <vt:lpstr>Wingdings</vt:lpstr>
      <vt:lpstr>Calibri</vt:lpstr>
      <vt:lpstr>Symbol</vt:lpstr>
      <vt:lpstr>Myriad Pro Light</vt:lpstr>
      <vt:lpstr>Myriad Pro</vt:lpstr>
      <vt:lpstr>Calibri Light</vt:lpstr>
      <vt:lpstr>Office Theme</vt:lpstr>
      <vt:lpstr>Office Theme</vt:lpstr>
      <vt:lpstr>Office Theme</vt:lpstr>
      <vt:lpstr>Welcome to oneM2M</vt:lpstr>
      <vt:lpstr>What is oneM2M?</vt:lpstr>
      <vt:lpstr>oneM2M Partnership Project</vt:lpstr>
      <vt:lpstr>oneM2M Participants</vt:lpstr>
      <vt:lpstr>oneM2M Participants</vt:lpstr>
      <vt:lpstr>Organization</vt:lpstr>
      <vt:lpstr>How to work in oneM2M </vt:lpstr>
      <vt:lpstr>Members’ Portal</vt:lpstr>
      <vt:lpstr>Rules and Procedures (I)</vt:lpstr>
      <vt:lpstr>Partnership Characteristics</vt:lpstr>
      <vt:lpstr>Meetings</vt:lpstr>
      <vt:lpstr>Meeting Agenda – legal notices</vt:lpstr>
      <vt:lpstr>Rules and Procedures (II)</vt:lpstr>
      <vt:lpstr>Development of Deliverables</vt:lpstr>
      <vt:lpstr>Normative Language</vt:lpstr>
      <vt:lpstr>Technical Plenary Approves</vt:lpstr>
      <vt:lpstr>Members’ Portal</vt:lpstr>
      <vt:lpstr>Q&amp;A</vt:lpstr>
      <vt:lpstr>Backup</vt:lpstr>
      <vt:lpstr>FRAND-based IPR Policies</vt:lpstr>
      <vt:lpstr>WG     Terms Of Reference</vt:lpstr>
      <vt:lpstr>Normative Verbs Shall/Shall not</vt:lpstr>
      <vt:lpstr>Normative Verbs May/Need not - Should/Should not</vt:lpstr>
      <vt:lpstr>Voting List</vt:lpstr>
      <vt:lpstr>Who is eligible to vote?</vt:lpstr>
      <vt:lpstr>How does it work?</vt:lpstr>
      <vt:lpstr>oneM2M Releases.</vt:lpstr>
      <vt:lpstr>oneM2M Key-events Timeline</vt:lpstr>
      <vt:lpstr>Developer Guides</vt:lpstr>
      <vt:lpstr>PowerPoint-Präsentation</vt:lpstr>
      <vt:lpstr>For more information …</vt:lpstr>
      <vt:lpstr>Thank You</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Roland Hechwartner</cp:lastModifiedBy>
  <cp:revision>80</cp:revision>
  <dcterms:created xsi:type="dcterms:W3CDTF">2017-09-21T15:46:31Z</dcterms:created>
  <dcterms:modified xsi:type="dcterms:W3CDTF">2023-02-16T15:10:32Z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5339bf0-f345-473a-9ec8-6ca7c8197055_Enabled">
    <vt:lpwstr>true</vt:lpwstr>
  </property>
  <property fmtid="{D5CDD505-2E9C-101B-9397-08002B2CF9AE}" pid="3" name="MSIP_Label_55339bf0-f345-473a-9ec8-6ca7c8197055_SetDate">
    <vt:lpwstr>2022-06-29T10:25:08Z</vt:lpwstr>
  </property>
  <property fmtid="{D5CDD505-2E9C-101B-9397-08002B2CF9AE}" pid="4" name="MSIP_Label_55339bf0-f345-473a-9ec8-6ca7c8197055_Method">
    <vt:lpwstr>Privileged</vt:lpwstr>
  </property>
  <property fmtid="{D5CDD505-2E9C-101B-9397-08002B2CF9AE}" pid="5" name="MSIP_Label_55339bf0-f345-473a-9ec8-6ca7c8197055_Name">
    <vt:lpwstr>OFFEN</vt:lpwstr>
  </property>
  <property fmtid="{D5CDD505-2E9C-101B-9397-08002B2CF9AE}" pid="6" name="MSIP_Label_55339bf0-f345-473a-9ec8-6ca7c8197055_SiteId">
    <vt:lpwstr>d313b56f-f400-44d3-8403-4b468b3d8ded</vt:lpwstr>
  </property>
  <property fmtid="{D5CDD505-2E9C-101B-9397-08002B2CF9AE}" pid="7" name="MSIP_Label_55339bf0-f345-473a-9ec8-6ca7c8197055_ActionId">
    <vt:lpwstr>99ab4846-56c0-4385-a47e-bfc8431a7392</vt:lpwstr>
  </property>
  <property fmtid="{D5CDD505-2E9C-101B-9397-08002B2CF9AE}" pid="8" name="MSIP_Label_55339bf0-f345-473a-9ec8-6ca7c8197055_ContentBits">
    <vt:lpwstr>0</vt:lpwstr>
  </property>
</Properties>
</file>