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256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2" r:id="rId13"/>
  </p:sldIdLst>
  <p:sldSz cx="12192000" cy="6858000"/>
  <p:notesSz cx="6858000" cy="9144000"/>
  <p:embeddedFontLst>
    <p:embeddedFont>
      <p:font typeface="宋体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yriad Pro" panose="020B0503030403020204" charset="0"/>
      <p:regular r:id="rId20"/>
      <p:bold r:id="rId21"/>
      <p:italic r:id="rId22"/>
      <p:boldItalic r:id="rId23"/>
    </p:embeddedFont>
    <p:embeddedFont>
      <p:font typeface="Myriad Pro Light" panose="020B0403030403020204" charset="0"/>
      <p:regular r:id="rId24"/>
      <p:bold r:id="rId25"/>
      <p:italic r:id="rId26"/>
      <p:boldItalic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2/23/2023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2/23/2023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2/23/2023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869" y="1422401"/>
            <a:ext cx="11296184" cy="2387600"/>
          </a:xfrm>
        </p:spPr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report</a:t>
            </a:r>
            <a:br>
              <a:rPr lang="en-US" altLang="ko-KR" dirty="0">
                <a:cs typeface="Arial" panose="020B0604020202020204" pitchFamily="34" charset="0"/>
              </a:rPr>
            </a:br>
            <a:r>
              <a:rPr lang="en-US" altLang="ko-KR" dirty="0" err="1">
                <a:cs typeface="Arial" panose="020B0604020202020204" pitchFamily="34" charset="0"/>
              </a:rPr>
              <a:t>TP58</a:t>
            </a:r>
            <a:r>
              <a:rPr lang="en-US" altLang="ko-KR" dirty="0">
                <a:cs typeface="Arial" panose="020B0604020202020204" pitchFamily="34" charset="0"/>
              </a:rPr>
              <a:t> closing plenary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</a:t>
            </a:r>
            <a:r>
              <a:rPr lang="en-US" altLang="ko-KR" dirty="0" err="1">
                <a:cs typeface="Arial" panose="020B0604020202020204" pitchFamily="34" charset="0"/>
              </a:rPr>
              <a:t>convenor</a:t>
            </a:r>
            <a:r>
              <a:rPr lang="en-US" altLang="ko-KR" dirty="0">
                <a:cs typeface="Arial" panose="020B0604020202020204" pitchFamily="34" charset="0"/>
              </a:rPr>
              <a:t>,</a:t>
            </a:r>
          </a:p>
          <a:p>
            <a:r>
              <a:rPr lang="en-US" altLang="ko-KR" dirty="0">
                <a:cs typeface="Arial" panose="020B0604020202020204" pitchFamily="34" charset="0"/>
              </a:rPr>
              <a:t>Andrew Min-gyu Han (andyhan@hansung.ac.kr )</a:t>
            </a:r>
          </a:p>
          <a:p>
            <a:r>
              <a:rPr lang="en-US" altLang="ko-KR" dirty="0">
                <a:cs typeface="Arial" panose="020B0604020202020204" pitchFamily="34" charset="0"/>
              </a:rPr>
              <a:t>2023-02-23</a:t>
            </a: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10299657" cy="1173570"/>
          </a:xfrm>
        </p:spPr>
        <p:txBody>
          <a:bodyPr>
            <a:normAutofit/>
          </a:bodyPr>
          <a:lstStyle/>
          <a:p>
            <a:r>
              <a:rPr lang="en-US" dirty="0"/>
              <a:t>WPM Status at </a:t>
            </a:r>
            <a:r>
              <a:rPr lang="en-US" dirty="0" err="1"/>
              <a:t>TP58</a:t>
            </a:r>
            <a:r>
              <a:rPr lang="en-US" dirty="0"/>
              <a:t> </a:t>
            </a:r>
            <a:r>
              <a:rPr lang="en-US" dirty="0" err="1"/>
              <a:t>Cloing</a:t>
            </a:r>
            <a:r>
              <a:rPr lang="en-US" dirty="0"/>
              <a:t> plenary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Freeze 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Release 5 Timeline</a:t>
            </a:r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 err="1"/>
              <a:t>TP58</a:t>
            </a:r>
            <a:r>
              <a:rPr lang="en-US" dirty="0"/>
              <a:t> </a:t>
            </a:r>
            <a:r>
              <a:rPr lang="en-US" dirty="0" err="1"/>
              <a:t>Closning</a:t>
            </a:r>
            <a:r>
              <a:rPr lang="en-US" dirty="0"/>
              <a:t> - WI Snapshot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22</a:t>
            </a:r>
            <a:r>
              <a:rPr lang="en-US" altLang="de-DE" sz="2400" dirty="0">
                <a:solidFill>
                  <a:prstClr val="black"/>
                </a:solidFill>
              </a:rPr>
              <a:t> 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prstClr val="black"/>
                </a:solidFill>
              </a:rPr>
              <a:t>Work Item Milestones targeted at TP#57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1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status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3</a:t>
            </a:r>
            <a:r>
              <a:rPr lang="en-US" altLang="de-DE" sz="1800" dirty="0"/>
              <a:t> 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status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4</a:t>
            </a:r>
            <a:r>
              <a:rPr lang="en-US" altLang="de-DE" sz="2400" dirty="0">
                <a:solidFill>
                  <a:prstClr val="black"/>
                </a:solidFill>
              </a:rPr>
              <a:t> 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14</a:t>
            </a:r>
            <a:r>
              <a:rPr lang="en-US" altLang="de-DE" sz="2400" dirty="0">
                <a:solidFill>
                  <a:prstClr val="black"/>
                </a:solidFill>
              </a:rPr>
              <a:t> WIs target for Rel-5</a:t>
            </a: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67032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/>
              <a:t>See full work program status @ </a:t>
            </a:r>
            <a:r>
              <a:rPr lang="en-GB" altLang="de-DE" sz="1400" dirty="0" err="1"/>
              <a:t>TP58</a:t>
            </a:r>
            <a:r>
              <a:rPr lang="en-GB" altLang="de-DE" sz="1400" dirty="0"/>
              <a:t> in ADM-0001-Work Program Management </a:t>
            </a:r>
            <a:r>
              <a:rPr lang="en-GB" altLang="de-DE" sz="1400" dirty="0" err="1"/>
              <a:t>v58.0.0</a:t>
            </a:r>
            <a:r>
              <a:rPr lang="en-GB" altLang="de-DE" sz="1400" dirty="0"/>
              <a:t>.  </a:t>
            </a:r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22 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v52.1.0.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blue, </a:t>
            </a:r>
            <a:r>
              <a:rPr lang="en-US" altLang="ko-KR" sz="1400" dirty="0">
                <a:solidFill>
                  <a:srgbClr val="00B050"/>
                </a:solidFill>
              </a:rPr>
              <a:t>Release 5 candidates marked in green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TP WIs</a:t>
            </a:r>
          </a:p>
          <a:p>
            <a:r>
              <a:rPr lang="en-US" altLang="de-DE" sz="1400" dirty="0"/>
              <a:t>WI-0049 - Rel-1 &amp;2 &amp;3 Maintenance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WI-0079 - Rel-4 Small Technical 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/>
          </a:p>
          <a:p>
            <a:pPr>
              <a:spcBef>
                <a:spcPts val="600"/>
              </a:spcBef>
            </a:pPr>
            <a:r>
              <a:rPr lang="en-US" altLang="de-DE" sz="1400" b="1" dirty="0"/>
              <a:t>RDM WG</a:t>
            </a:r>
          </a:p>
          <a:p>
            <a:r>
              <a:rPr lang="en-US" altLang="de-DE" sz="1400" dirty="0"/>
              <a:t>WI-0015 - oneM2M Use Case Continuation 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WI-0098 - IoT for Smart Lifts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WI-0101 - Advanced semantic discovery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WI-0104 - SDT based Information Model and Mapping for Vertical Industries – SIMVI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WI-0110 - Enablement of IoT in the metaverse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TDE WG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WI-0086 - Conformance Test Specifications Release 4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WI-0106 - Interoperability testing Release 4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WI-0107 - Developers guide series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WI-0108 - Conformance Test Maintenance</a:t>
            </a: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/>
              <a:t>SDS WG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WI-0069 - </a:t>
            </a:r>
            <a:r>
              <a:rPr lang="en-US" altLang="de-DE" sz="1400" dirty="0" err="1">
                <a:solidFill>
                  <a:srgbClr val="00B050"/>
                </a:solidFill>
              </a:rPr>
              <a:t>Heterogen</a:t>
            </a:r>
            <a:r>
              <a:rPr lang="en-US" altLang="de-DE" sz="1400" dirty="0">
                <a:solidFill>
                  <a:srgbClr val="00B050"/>
                </a:solidFill>
              </a:rPr>
              <a:t>. </a:t>
            </a:r>
            <a:r>
              <a:rPr lang="en-US" altLang="de-DE" sz="1400" dirty="0" err="1">
                <a:solidFill>
                  <a:srgbClr val="00B050"/>
                </a:solidFill>
              </a:rPr>
              <a:t>identificat</a:t>
            </a:r>
            <a:r>
              <a:rPr lang="en-US" altLang="de-DE" sz="1400" dirty="0">
                <a:solidFill>
                  <a:srgbClr val="00B050"/>
                </a:solidFill>
              </a:rPr>
              <a:t>. service in oneM2M syst.</a:t>
            </a:r>
          </a:p>
          <a:p>
            <a:r>
              <a:rPr lang="en-US" altLang="de-DE" sz="1400" dirty="0"/>
              <a:t>WI-0089 - Getting started with 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Networks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WI-0100 - oneM2M and </a:t>
            </a:r>
            <a:r>
              <a:rPr lang="en-US" altLang="de-DE" sz="1400" dirty="0" err="1">
                <a:solidFill>
                  <a:srgbClr val="00B050"/>
                </a:solidFill>
              </a:rPr>
              <a:t>SensorThings</a:t>
            </a:r>
            <a:r>
              <a:rPr lang="en-US" altLang="de-DE" sz="1400" dirty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Management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WI-0105 - System enhancements to support AI capabilities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WI-0109 - IPE-based Device Management with </a:t>
            </a:r>
            <a:r>
              <a:rPr lang="en-US" altLang="de-DE" sz="1400" dirty="0" err="1">
                <a:solidFill>
                  <a:srgbClr val="00B050"/>
                </a:solidFill>
              </a:rPr>
              <a:t>FlexContainers</a:t>
            </a:r>
            <a:endParaRPr lang="en-US" altLang="de-DE" sz="1400" dirty="0">
              <a:solidFill>
                <a:srgbClr val="00B050"/>
              </a:solidFill>
            </a:endParaRPr>
          </a:p>
          <a:p>
            <a:endParaRPr lang="en-US" altLang="de-DE" sz="1400" dirty="0">
              <a:solidFill>
                <a:srgbClr val="00B050"/>
              </a:solidFill>
            </a:endParaRP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sp>
        <p:nvSpPr>
          <p:cNvPr id="7" name="文本框 26"/>
          <p:cNvSpPr txBox="1"/>
          <p:nvPr/>
        </p:nvSpPr>
        <p:spPr>
          <a:xfrm>
            <a:off x="166063" y="5174593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WI-0090, 0091: Stalled </a:t>
            </a:r>
            <a:r>
              <a:rPr lang="en-US" altLang="zh-CN" sz="2400" dirty="0">
                <a:solidFill>
                  <a:schemeClr val="accent1"/>
                </a:solidFill>
                <a:sym typeface="Wingdings" panose="05000000000000000000" pitchFamily="2" charset="2"/>
              </a:rPr>
              <a:t> consider to move the WIs to </a:t>
            </a:r>
            <a:r>
              <a:rPr lang="en-US" altLang="zh-CN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R5</a:t>
            </a:r>
            <a:endParaRPr lang="en-US" altLang="zh-CN" sz="2400" dirty="0">
              <a:solidFill>
                <a:schemeClr val="accent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788E678-A036-404F-99E1-DEC5F5105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63" y="2390610"/>
            <a:ext cx="11493500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Rel-5</a:t>
            </a:r>
            <a:endParaRPr lang="ko-KR" altLang="en-US" dirty="0"/>
          </a:p>
        </p:txBody>
      </p:sp>
      <p:sp>
        <p:nvSpPr>
          <p:cNvPr id="6" name="文本框 26"/>
          <p:cNvSpPr txBox="1"/>
          <p:nvPr/>
        </p:nvSpPr>
        <p:spPr>
          <a:xfrm>
            <a:off x="225439" y="5321754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WI-0069, 0098, 0101, 0106, 107 :  Stalled.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B8EE0AC-B03E-48FA-A91F-2D4CAB5C6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6" y="1599911"/>
            <a:ext cx="11493500" cy="35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err="1"/>
              <a:t>TP58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80400" y="5596074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FREEZE is per TS/TR. (90% &lt; WI &lt; 94%)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3559781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2 WI reach freeze status in </a:t>
            </a:r>
            <a:r>
              <a:rPr lang="en-US" altLang="de-DE" sz="2400" dirty="0" err="1">
                <a:solidFill>
                  <a:srgbClr val="FF0000"/>
                </a:solidFill>
              </a:rPr>
              <a:t>TP58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53EDA6B-8DE3-40C9-9B19-24491902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2831069"/>
            <a:ext cx="11493500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Approval at </a:t>
            </a:r>
            <a:r>
              <a:rPr lang="en-US" dirty="0" err="1"/>
              <a:t>TP58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36539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APPROVAL is per TS/TR. (95% &lt; WI &lt; 100%)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17A69BA-41AA-49FD-9BA0-1EDB1B252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3559781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None for this meeting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Release 5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R5</a:t>
            </a:r>
            <a:r>
              <a:rPr lang="en-US" dirty="0"/>
              <a:t> Stage 1 F</a:t>
            </a:r>
            <a:r>
              <a:rPr lang="en-US" altLang="ko-KR" dirty="0"/>
              <a:t>reeze</a:t>
            </a:r>
            <a:r>
              <a:rPr lang="en-US" altLang="zh-CN" dirty="0"/>
              <a:t> Date : TP#57 – </a:t>
            </a:r>
            <a:r>
              <a:rPr lang="en-US" altLang="zh-CN" dirty="0" err="1"/>
              <a:t>Q4</a:t>
            </a:r>
            <a:r>
              <a:rPr lang="en-US" altLang="zh-CN" dirty="0"/>
              <a:t> 2022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 err="1">
                <a:sym typeface="Wingdings" panose="05000000000000000000" pitchFamily="2" charset="2"/>
              </a:rPr>
              <a:t>TP#62</a:t>
            </a:r>
            <a:r>
              <a:rPr lang="en-US" altLang="zh-CN" dirty="0">
                <a:sym typeface="Wingdings" panose="05000000000000000000" pitchFamily="2" charset="2"/>
              </a:rPr>
              <a:t> – </a:t>
            </a:r>
            <a:r>
              <a:rPr lang="en-US" altLang="zh-CN" dirty="0" err="1">
                <a:sym typeface="Wingdings" panose="05000000000000000000" pitchFamily="2" charset="2"/>
              </a:rPr>
              <a:t>Q4</a:t>
            </a:r>
            <a:r>
              <a:rPr lang="en-US" altLang="zh-CN" dirty="0">
                <a:sym typeface="Wingdings" panose="05000000000000000000" pitchFamily="2" charset="2"/>
              </a:rPr>
              <a:t> 2023</a:t>
            </a:r>
            <a:endParaRPr lang="en-US" altLang="zh-CN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R5 Stage 2 Freeze</a:t>
            </a:r>
            <a:r>
              <a:rPr lang="en-US" altLang="zh-CN" dirty="0"/>
              <a:t> Date : TP#59 – </a:t>
            </a:r>
            <a:r>
              <a:rPr lang="en-US" altLang="zh-CN" dirty="0" err="1"/>
              <a:t>Q2</a:t>
            </a:r>
            <a:r>
              <a:rPr lang="en-US" altLang="zh-CN" dirty="0"/>
              <a:t> 2023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 err="1">
                <a:sym typeface="Wingdings" panose="05000000000000000000" pitchFamily="2" charset="2"/>
              </a:rPr>
              <a:t>TP#64</a:t>
            </a:r>
            <a:r>
              <a:rPr lang="en-US" altLang="zh-CN" dirty="0">
                <a:sym typeface="Wingdings" panose="05000000000000000000" pitchFamily="2" charset="2"/>
              </a:rPr>
              <a:t> – </a:t>
            </a:r>
            <a:r>
              <a:rPr lang="en-US" altLang="zh-CN" dirty="0" err="1">
                <a:sym typeface="Wingdings" panose="05000000000000000000" pitchFamily="2" charset="2"/>
              </a:rPr>
              <a:t>Q2</a:t>
            </a:r>
            <a:r>
              <a:rPr lang="en-US" altLang="zh-CN" dirty="0">
                <a:sym typeface="Wingdings" panose="05000000000000000000" pitchFamily="2" charset="2"/>
              </a:rPr>
              <a:t> 2024</a:t>
            </a:r>
            <a:endParaRPr lang="en-US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R5 Stage 3 Freeze Date </a:t>
            </a:r>
            <a:r>
              <a:rPr lang="en-US" altLang="zh-CN" dirty="0"/>
              <a:t>: </a:t>
            </a:r>
            <a:r>
              <a:rPr lang="en-US" altLang="zh-CN" dirty="0" err="1"/>
              <a:t>TP#xx</a:t>
            </a:r>
            <a:r>
              <a:rPr lang="en-US" altLang="zh-CN" dirty="0"/>
              <a:t> – </a:t>
            </a:r>
            <a:r>
              <a:rPr lang="en-US" altLang="zh-CN" dirty="0" err="1"/>
              <a:t>Q4</a:t>
            </a:r>
            <a:r>
              <a:rPr lang="en-US" altLang="zh-CN" dirty="0"/>
              <a:t> 2023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 err="1">
                <a:sym typeface="Wingdings" panose="05000000000000000000" pitchFamily="2" charset="2"/>
              </a:rPr>
              <a:t>TP#67</a:t>
            </a:r>
            <a:r>
              <a:rPr lang="en-US" altLang="zh-CN" dirty="0">
                <a:sym typeface="Wingdings" panose="05000000000000000000" pitchFamily="2" charset="2"/>
              </a:rPr>
              <a:t> – </a:t>
            </a:r>
            <a:r>
              <a:rPr lang="en-US" altLang="zh-CN" dirty="0" err="1">
                <a:sym typeface="Wingdings" panose="05000000000000000000" pitchFamily="2" charset="2"/>
              </a:rPr>
              <a:t>Q4</a:t>
            </a:r>
            <a:r>
              <a:rPr lang="en-US" altLang="zh-CN" dirty="0">
                <a:sym typeface="Wingdings" panose="05000000000000000000" pitchFamily="2" charset="2"/>
              </a:rPr>
              <a:t> 2024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Tentatively date for R5 ratification at </a:t>
            </a:r>
            <a:r>
              <a:rPr lang="en-US" dirty="0" err="1"/>
              <a:t>TP67</a:t>
            </a:r>
            <a:r>
              <a:rPr lang="en-US" dirty="0"/>
              <a:t> + @, </a:t>
            </a:r>
            <a:r>
              <a:rPr lang="en-US" dirty="0" err="1"/>
              <a:t>Q2</a:t>
            </a:r>
            <a:r>
              <a:rPr lang="en-US" dirty="0"/>
              <a:t> 2025</a:t>
            </a:r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2756691" y="1273839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achieved</a:t>
              </a:r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219168" y="4900065"/>
            <a:ext cx="11693035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feld 50"/>
          <p:cNvSpPr txBox="1"/>
          <p:nvPr/>
        </p:nvSpPr>
        <p:spPr>
          <a:xfrm>
            <a:off x="5185699" y="4900065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1 Freeze</a:t>
            </a:r>
          </a:p>
        </p:txBody>
      </p:sp>
      <p:sp>
        <p:nvSpPr>
          <p:cNvPr id="96" name="Textfeld 51"/>
          <p:cNvSpPr txBox="1"/>
          <p:nvPr/>
        </p:nvSpPr>
        <p:spPr>
          <a:xfrm>
            <a:off x="6940228" y="4912946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2 Freeze</a:t>
            </a:r>
          </a:p>
        </p:txBody>
      </p:sp>
      <p:sp>
        <p:nvSpPr>
          <p:cNvPr id="97" name="Textfeld 58"/>
          <p:cNvSpPr txBox="1"/>
          <p:nvPr/>
        </p:nvSpPr>
        <p:spPr>
          <a:xfrm>
            <a:off x="204840" y="4900065"/>
            <a:ext cx="133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Release 5</a:t>
            </a:r>
          </a:p>
        </p:txBody>
      </p:sp>
      <p:sp>
        <p:nvSpPr>
          <p:cNvPr id="104" name="Raute 80"/>
          <p:cNvSpPr/>
          <p:nvPr/>
        </p:nvSpPr>
        <p:spPr>
          <a:xfrm>
            <a:off x="6007093" y="4705076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feld 81"/>
          <p:cNvSpPr txBox="1"/>
          <p:nvPr/>
        </p:nvSpPr>
        <p:spPr>
          <a:xfrm>
            <a:off x="8706554" y="4887060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3 Freeze</a:t>
            </a: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32079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2022</a:t>
            </a: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366635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2022</a:t>
            </a: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496794" y="19465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4548" y="157302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TP#54</a:t>
            </a:r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1066973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639675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TP#55</a:t>
            </a:r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204896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2022</a:t>
            </a: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1066868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1205400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TP#56</a:t>
            </a:r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1679270" y="193905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004619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2023</a:t>
            </a:r>
          </a:p>
        </p:txBody>
      </p:sp>
      <p:sp>
        <p:nvSpPr>
          <p:cNvPr id="130" name="Textfeld 81"/>
          <p:cNvSpPr txBox="1"/>
          <p:nvPr/>
        </p:nvSpPr>
        <p:spPr>
          <a:xfrm>
            <a:off x="10445842" y="4900362"/>
            <a:ext cx="11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R5 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altLang="zh-CN" dirty="0" err="1">
                <a:solidFill>
                  <a:schemeClr val="bg1"/>
                </a:solidFill>
              </a:rPr>
              <a:t>ppr</a:t>
            </a:r>
            <a:r>
              <a:rPr lang="en-US" altLang="zh-CN" dirty="0">
                <a:solidFill>
                  <a:schemeClr val="bg1"/>
                </a:solidFill>
              </a:rPr>
              <a:t>./Rati.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5672524" y="325192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6054638" y="395757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7598404" y="4649089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1842044" y="155872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TP#57</a:t>
            </a:r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2034262" y="1901446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37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794052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2023</a:t>
            </a: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2604471" y="3222315"/>
            <a:ext cx="389131" cy="70309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2988272" y="3936507"/>
            <a:ext cx="4624" cy="748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7247590" y="324066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2944339" y="4667817"/>
            <a:ext cx="99714" cy="200537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7629703" y="394631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6115981" y="4346652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3068297" y="434110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7719422" y="4348397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2638008" y="1558724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TP#58</a:t>
            </a:r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2871858" y="194308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7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571037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2023</a:t>
            </a:r>
          </a:p>
        </p:txBody>
      </p:sp>
      <p:sp>
        <p:nvSpPr>
          <p:cNvPr id="93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402388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2023</a:t>
            </a:r>
          </a:p>
        </p:txBody>
      </p:sp>
      <p:sp>
        <p:nvSpPr>
          <p:cNvPr id="103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236944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2024</a:t>
            </a:r>
          </a:p>
        </p:txBody>
      </p:sp>
      <p:sp>
        <p:nvSpPr>
          <p:cNvPr id="105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7075205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2024</a:t>
            </a:r>
          </a:p>
        </p:txBody>
      </p:sp>
      <p:sp>
        <p:nvSpPr>
          <p:cNvPr id="109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874928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2024</a:t>
            </a:r>
          </a:p>
        </p:txBody>
      </p:sp>
      <p:cxnSp>
        <p:nvCxnSpPr>
          <p:cNvPr id="126" name="Gerader Verbinder 97"/>
          <p:cNvCxnSpPr/>
          <p:nvPr/>
        </p:nvCxnSpPr>
        <p:spPr>
          <a:xfrm>
            <a:off x="1303750" y="3991075"/>
            <a:ext cx="669" cy="6424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aute 98"/>
          <p:cNvSpPr/>
          <p:nvPr/>
        </p:nvSpPr>
        <p:spPr>
          <a:xfrm>
            <a:off x="1260746" y="4698719"/>
            <a:ext cx="105603" cy="156754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gray">
          <a:xfrm flipH="1" flipV="1">
            <a:off x="927065" y="3240667"/>
            <a:ext cx="389131" cy="70309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Textfeld 108"/>
          <p:cNvSpPr txBox="1"/>
          <p:nvPr/>
        </p:nvSpPr>
        <p:spPr>
          <a:xfrm>
            <a:off x="3227618" y="157430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TP#59</a:t>
            </a:r>
          </a:p>
        </p:txBody>
      </p:sp>
      <p:sp>
        <p:nvSpPr>
          <p:cNvPr id="147" name="Line 21"/>
          <p:cNvSpPr>
            <a:spLocks noChangeShapeType="1"/>
          </p:cNvSpPr>
          <p:nvPr/>
        </p:nvSpPr>
        <p:spPr bwMode="gray">
          <a:xfrm flipH="1" flipV="1">
            <a:off x="3461468" y="195866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9" name="Textfeld 108"/>
          <p:cNvSpPr txBox="1"/>
          <p:nvPr/>
        </p:nvSpPr>
        <p:spPr>
          <a:xfrm>
            <a:off x="3808518" y="157429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TP#60</a:t>
            </a:r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4042368" y="19586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3" name="Gerade Verbindung mit Pfeil 3">
            <a:extLst>
              <a:ext uri="{FF2B5EF4-FFF2-40B4-BE49-F238E27FC236}">
                <a16:creationId xmlns:a16="http://schemas.microsoft.com/office/drawing/2014/main" id="{51F0B7DF-849A-4517-9551-7F189EEBE31E}"/>
              </a:ext>
            </a:extLst>
          </p:cNvPr>
          <p:cNvCxnSpPr>
            <a:cxnSpLocks/>
            <a:stCxn id="127" idx="3"/>
            <a:endCxn id="143" idx="1"/>
          </p:cNvCxnSpPr>
          <p:nvPr/>
        </p:nvCxnSpPr>
        <p:spPr>
          <a:xfrm flipV="1">
            <a:off x="1366349" y="4768086"/>
            <a:ext cx="1577990" cy="901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ine 21">
            <a:extLst>
              <a:ext uri="{FF2B5EF4-FFF2-40B4-BE49-F238E27FC236}">
                <a16:creationId xmlns:a16="http://schemas.microsoft.com/office/drawing/2014/main" id="{47175659-6C34-439F-8F94-5734424D4665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9102529" y="3249946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9" name="Gerader Verbinder 79">
            <a:extLst>
              <a:ext uri="{FF2B5EF4-FFF2-40B4-BE49-F238E27FC236}">
                <a16:creationId xmlns:a16="http://schemas.microsoft.com/office/drawing/2014/main" id="{D5ED7FA0-B68D-4594-95E5-9B12C841E2DB}"/>
              </a:ext>
            </a:extLst>
          </p:cNvPr>
          <p:cNvCxnSpPr/>
          <p:nvPr/>
        </p:nvCxnSpPr>
        <p:spPr>
          <a:xfrm>
            <a:off x="9484643" y="3955598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 15">
            <a:extLst>
              <a:ext uri="{FF2B5EF4-FFF2-40B4-BE49-F238E27FC236}">
                <a16:creationId xmlns:a16="http://schemas.microsoft.com/office/drawing/2014/main" id="{79AE1194-FA37-478C-A111-E2D4C38F64D3}"/>
              </a:ext>
            </a:extLst>
          </p:cNvPr>
          <p:cNvSpPr>
            <a:spLocks noEditPoints="1"/>
          </p:cNvSpPr>
          <p:nvPr/>
        </p:nvSpPr>
        <p:spPr bwMode="auto">
          <a:xfrm>
            <a:off x="9569738" y="4344671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11" name="Raute 80">
            <a:extLst>
              <a:ext uri="{FF2B5EF4-FFF2-40B4-BE49-F238E27FC236}">
                <a16:creationId xmlns:a16="http://schemas.microsoft.com/office/drawing/2014/main" id="{195163F6-85EE-490B-83D6-427805ED9687}"/>
              </a:ext>
            </a:extLst>
          </p:cNvPr>
          <p:cNvSpPr/>
          <p:nvPr/>
        </p:nvSpPr>
        <p:spPr>
          <a:xfrm>
            <a:off x="9468461" y="4672945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feld 108">
            <a:extLst>
              <a:ext uri="{FF2B5EF4-FFF2-40B4-BE49-F238E27FC236}">
                <a16:creationId xmlns:a16="http://schemas.microsoft.com/office/drawing/2014/main" id="{F55937F6-80FD-4E1E-9155-94A07AACA577}"/>
              </a:ext>
            </a:extLst>
          </p:cNvPr>
          <p:cNvSpPr txBox="1"/>
          <p:nvPr/>
        </p:nvSpPr>
        <p:spPr>
          <a:xfrm>
            <a:off x="4439313" y="157824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TP#61</a:t>
            </a:r>
            <a:endParaRPr lang="en-US" dirty="0"/>
          </a:p>
        </p:txBody>
      </p:sp>
      <p:sp>
        <p:nvSpPr>
          <p:cNvPr id="151" name="Line 21">
            <a:extLst>
              <a:ext uri="{FF2B5EF4-FFF2-40B4-BE49-F238E27FC236}">
                <a16:creationId xmlns:a16="http://schemas.microsoft.com/office/drawing/2014/main" id="{3E2F85D3-936C-4F0F-9FEA-8140FE758E44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4673163" y="196260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2" name="Textfeld 108">
            <a:extLst>
              <a:ext uri="{FF2B5EF4-FFF2-40B4-BE49-F238E27FC236}">
                <a16:creationId xmlns:a16="http://schemas.microsoft.com/office/drawing/2014/main" id="{1162803B-5661-44D0-8649-DE8B274111E6}"/>
              </a:ext>
            </a:extLst>
          </p:cNvPr>
          <p:cNvSpPr txBox="1"/>
          <p:nvPr/>
        </p:nvSpPr>
        <p:spPr>
          <a:xfrm>
            <a:off x="5327982" y="159407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TP#62</a:t>
            </a:r>
            <a:endParaRPr lang="en-US" dirty="0"/>
          </a:p>
        </p:txBody>
      </p:sp>
      <p:sp>
        <p:nvSpPr>
          <p:cNvPr id="155" name="Line 21">
            <a:extLst>
              <a:ext uri="{FF2B5EF4-FFF2-40B4-BE49-F238E27FC236}">
                <a16:creationId xmlns:a16="http://schemas.microsoft.com/office/drawing/2014/main" id="{AED3C7F0-9A46-4D7C-B3C8-4C2B87B44259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5561832" y="1978437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7" name="Textfeld 108">
            <a:extLst>
              <a:ext uri="{FF2B5EF4-FFF2-40B4-BE49-F238E27FC236}">
                <a16:creationId xmlns:a16="http://schemas.microsoft.com/office/drawing/2014/main" id="{C3C8454E-2ACB-410A-B444-E414119AC5A3}"/>
              </a:ext>
            </a:extLst>
          </p:cNvPr>
          <p:cNvSpPr txBox="1"/>
          <p:nvPr/>
        </p:nvSpPr>
        <p:spPr>
          <a:xfrm>
            <a:off x="5988711" y="158616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TP#63</a:t>
            </a:r>
            <a:endParaRPr lang="en-US" dirty="0"/>
          </a:p>
        </p:txBody>
      </p:sp>
      <p:sp>
        <p:nvSpPr>
          <p:cNvPr id="158" name="Line 21">
            <a:extLst>
              <a:ext uri="{FF2B5EF4-FFF2-40B4-BE49-F238E27FC236}">
                <a16:creationId xmlns:a16="http://schemas.microsoft.com/office/drawing/2014/main" id="{E5A0A4FF-9BB9-4D30-BC7E-E4AB0AEC6FAE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6222561" y="197051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9" name="Textfeld 108">
            <a:extLst>
              <a:ext uri="{FF2B5EF4-FFF2-40B4-BE49-F238E27FC236}">
                <a16:creationId xmlns:a16="http://schemas.microsoft.com/office/drawing/2014/main" id="{3255B271-3DB7-4185-B536-7D190447A1D4}"/>
              </a:ext>
            </a:extLst>
          </p:cNvPr>
          <p:cNvSpPr txBox="1"/>
          <p:nvPr/>
        </p:nvSpPr>
        <p:spPr>
          <a:xfrm>
            <a:off x="7171956" y="158335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TP#65</a:t>
            </a:r>
          </a:p>
        </p:txBody>
      </p:sp>
      <p:sp>
        <p:nvSpPr>
          <p:cNvPr id="160" name="Line 21">
            <a:extLst>
              <a:ext uri="{FF2B5EF4-FFF2-40B4-BE49-F238E27FC236}">
                <a16:creationId xmlns:a16="http://schemas.microsoft.com/office/drawing/2014/main" id="{81A841DA-1D32-45F6-A7D4-7B509833929D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7405806" y="196771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61" name="Textfeld 108">
            <a:extLst>
              <a:ext uri="{FF2B5EF4-FFF2-40B4-BE49-F238E27FC236}">
                <a16:creationId xmlns:a16="http://schemas.microsoft.com/office/drawing/2014/main" id="{3255B271-3DB7-4185-B536-7D190447A1D4}"/>
              </a:ext>
            </a:extLst>
          </p:cNvPr>
          <p:cNvSpPr txBox="1"/>
          <p:nvPr/>
        </p:nvSpPr>
        <p:spPr>
          <a:xfrm>
            <a:off x="6568706" y="158335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TP#64</a:t>
            </a:r>
            <a:endParaRPr lang="en-US" dirty="0"/>
          </a:p>
        </p:txBody>
      </p:sp>
      <p:sp>
        <p:nvSpPr>
          <p:cNvPr id="162" name="Line 21">
            <a:extLst>
              <a:ext uri="{FF2B5EF4-FFF2-40B4-BE49-F238E27FC236}">
                <a16:creationId xmlns:a16="http://schemas.microsoft.com/office/drawing/2014/main" id="{81A841DA-1D32-45F6-A7D4-7B509833929D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6802556" y="196771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63" name="Textfeld 108">
            <a:extLst>
              <a:ext uri="{FF2B5EF4-FFF2-40B4-BE49-F238E27FC236}">
                <a16:creationId xmlns:a16="http://schemas.microsoft.com/office/drawing/2014/main" id="{3255B271-3DB7-4185-B536-7D190447A1D4}"/>
              </a:ext>
            </a:extLst>
          </p:cNvPr>
          <p:cNvSpPr txBox="1"/>
          <p:nvPr/>
        </p:nvSpPr>
        <p:spPr>
          <a:xfrm>
            <a:off x="7826006" y="158335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TP#66</a:t>
            </a:r>
          </a:p>
        </p:txBody>
      </p:sp>
      <p:sp>
        <p:nvSpPr>
          <p:cNvPr id="164" name="Line 21">
            <a:extLst>
              <a:ext uri="{FF2B5EF4-FFF2-40B4-BE49-F238E27FC236}">
                <a16:creationId xmlns:a16="http://schemas.microsoft.com/office/drawing/2014/main" id="{81A841DA-1D32-45F6-A7D4-7B509833929D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8059856" y="196771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65" name="Gerade Verbindung mit Pfeil 3">
            <a:extLst>
              <a:ext uri="{FF2B5EF4-FFF2-40B4-BE49-F238E27FC236}">
                <a16:creationId xmlns:a16="http://schemas.microsoft.com/office/drawing/2014/main" id="{A3E10BC0-F138-47E0-B370-8922BD7AF7DC}"/>
              </a:ext>
            </a:extLst>
          </p:cNvPr>
          <p:cNvCxnSpPr>
            <a:cxnSpLocks/>
            <a:stCxn id="143" idx="3"/>
            <a:endCxn id="104" idx="1"/>
          </p:cNvCxnSpPr>
          <p:nvPr/>
        </p:nvCxnSpPr>
        <p:spPr>
          <a:xfrm>
            <a:off x="3044053" y="4768086"/>
            <a:ext cx="2963040" cy="3725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AutoShape 10">
            <a:extLst>
              <a:ext uri="{FF2B5EF4-FFF2-40B4-BE49-F238E27FC236}">
                <a16:creationId xmlns:a16="http://schemas.microsoft.com/office/drawing/2014/main" id="{EB86B1AE-B9D8-40ED-A73D-3EAAE1640010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666419" y="2788830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2024</a:t>
            </a:r>
          </a:p>
        </p:txBody>
      </p:sp>
      <p:sp>
        <p:nvSpPr>
          <p:cNvPr id="167" name="Textfeld 108">
            <a:extLst>
              <a:ext uri="{FF2B5EF4-FFF2-40B4-BE49-F238E27FC236}">
                <a16:creationId xmlns:a16="http://schemas.microsoft.com/office/drawing/2014/main" id="{D801C42E-6EF8-4CE9-8CEA-CAFBD04ED74A}"/>
              </a:ext>
            </a:extLst>
          </p:cNvPr>
          <p:cNvSpPr txBox="1"/>
          <p:nvPr/>
        </p:nvSpPr>
        <p:spPr>
          <a:xfrm>
            <a:off x="8617497" y="158715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TP#67</a:t>
            </a:r>
            <a:endParaRPr lang="en-US" dirty="0"/>
          </a:p>
        </p:txBody>
      </p:sp>
      <p:sp>
        <p:nvSpPr>
          <p:cNvPr id="168" name="Line 21">
            <a:extLst>
              <a:ext uri="{FF2B5EF4-FFF2-40B4-BE49-F238E27FC236}">
                <a16:creationId xmlns:a16="http://schemas.microsoft.com/office/drawing/2014/main" id="{B87964E6-ADEB-4D14-982C-F7DC8B7CBD47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8851347" y="1971516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69" name="AutoShape 10">
            <a:extLst>
              <a:ext uri="{FF2B5EF4-FFF2-40B4-BE49-F238E27FC236}">
                <a16:creationId xmlns:a16="http://schemas.microsoft.com/office/drawing/2014/main" id="{01AD8547-F15D-407B-B0F2-D82CCA423D75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9436271" y="2788830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2025</a:t>
            </a:r>
          </a:p>
        </p:txBody>
      </p:sp>
      <p:sp>
        <p:nvSpPr>
          <p:cNvPr id="170" name="AutoShape 10">
            <a:extLst>
              <a:ext uri="{FF2B5EF4-FFF2-40B4-BE49-F238E27FC236}">
                <a16:creationId xmlns:a16="http://schemas.microsoft.com/office/drawing/2014/main" id="{4FECC112-2CB7-4834-A511-5FD2CAC0D8B3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0274532" y="2788830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2025</a:t>
            </a:r>
          </a:p>
        </p:txBody>
      </p:sp>
      <p:sp>
        <p:nvSpPr>
          <p:cNvPr id="171" name="AutoShape 10">
            <a:extLst>
              <a:ext uri="{FF2B5EF4-FFF2-40B4-BE49-F238E27FC236}">
                <a16:creationId xmlns:a16="http://schemas.microsoft.com/office/drawing/2014/main" id="{8716350A-3BCB-4FD4-9764-0BEE7CA1BD95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1074255" y="2788830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2025</a:t>
            </a:r>
          </a:p>
        </p:txBody>
      </p:sp>
      <p:sp>
        <p:nvSpPr>
          <p:cNvPr id="173" name="Line 21">
            <a:extLst>
              <a:ext uri="{FF2B5EF4-FFF2-40B4-BE49-F238E27FC236}">
                <a16:creationId xmlns:a16="http://schemas.microsoft.com/office/drawing/2014/main" id="{4E21CCAB-84C0-40B3-B4AC-C5A3F739AF29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10642292" y="325686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74" name="Gerader Verbinder 79">
            <a:extLst>
              <a:ext uri="{FF2B5EF4-FFF2-40B4-BE49-F238E27FC236}">
                <a16:creationId xmlns:a16="http://schemas.microsoft.com/office/drawing/2014/main" id="{D3FA99A9-3AE3-48C6-AC4E-E32D64E64777}"/>
              </a:ext>
            </a:extLst>
          </p:cNvPr>
          <p:cNvCxnSpPr/>
          <p:nvPr/>
        </p:nvCxnSpPr>
        <p:spPr>
          <a:xfrm>
            <a:off x="11024406" y="396251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Freeform 15">
            <a:extLst>
              <a:ext uri="{FF2B5EF4-FFF2-40B4-BE49-F238E27FC236}">
                <a16:creationId xmlns:a16="http://schemas.microsoft.com/office/drawing/2014/main" id="{3AB60F00-578E-4709-94BC-0B55EA514ACF}"/>
              </a:ext>
            </a:extLst>
          </p:cNvPr>
          <p:cNvSpPr>
            <a:spLocks noEditPoints="1"/>
          </p:cNvSpPr>
          <p:nvPr/>
        </p:nvSpPr>
        <p:spPr bwMode="auto">
          <a:xfrm>
            <a:off x="11109501" y="4351592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76" name="Raute 80">
            <a:extLst>
              <a:ext uri="{FF2B5EF4-FFF2-40B4-BE49-F238E27FC236}">
                <a16:creationId xmlns:a16="http://schemas.microsoft.com/office/drawing/2014/main" id="{30FEA89A-B81C-4F18-A6E3-0BB83701E81C}"/>
              </a:ext>
            </a:extLst>
          </p:cNvPr>
          <p:cNvSpPr/>
          <p:nvPr/>
        </p:nvSpPr>
        <p:spPr>
          <a:xfrm>
            <a:off x="11008224" y="4679866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feld 108">
            <a:extLst>
              <a:ext uri="{FF2B5EF4-FFF2-40B4-BE49-F238E27FC236}">
                <a16:creationId xmlns:a16="http://schemas.microsoft.com/office/drawing/2014/main" id="{751CBA3F-AEFD-462A-AB67-45C34976952C}"/>
              </a:ext>
            </a:extLst>
          </p:cNvPr>
          <p:cNvSpPr txBox="1"/>
          <p:nvPr/>
        </p:nvSpPr>
        <p:spPr>
          <a:xfrm>
            <a:off x="10157260" y="159407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TP#xx</a:t>
            </a:r>
            <a:endParaRPr lang="en-US" dirty="0"/>
          </a:p>
        </p:txBody>
      </p:sp>
      <p:sp>
        <p:nvSpPr>
          <p:cNvPr id="178" name="Line 21">
            <a:extLst>
              <a:ext uri="{FF2B5EF4-FFF2-40B4-BE49-F238E27FC236}">
                <a16:creationId xmlns:a16="http://schemas.microsoft.com/office/drawing/2014/main" id="{DA04415D-1B1A-45AF-8BC5-1BC73170C7AA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10391110" y="1978437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25F96D21E3CEF488389D0B910E6D299" ma:contentTypeVersion="11" ma:contentTypeDescription="새 문서를 만듭니다." ma:contentTypeScope="" ma:versionID="3f1d85bb379c6bcef04ee20a7f7b0bb0">
  <xsd:schema xmlns:xsd="http://www.w3.org/2001/XMLSchema" xmlns:xs="http://www.w3.org/2001/XMLSchema" xmlns:p="http://schemas.microsoft.com/office/2006/metadata/properties" xmlns:ns3="aaae8f29-e36e-4d5f-a1b0-2a48d2d4f6c6" targetNamespace="http://schemas.microsoft.com/office/2006/metadata/properties" ma:root="true" ma:fieldsID="d9d73a6e46b6549b40307e86cc1ba7bb" ns3:_="">
    <xsd:import namespace="aaae8f29-e36e-4d5f-a1b0-2a48d2d4f6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e8f29-e36e-4d5f-a1b0-2a48d2d4f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C1F901-583C-40AF-BF6E-6075AD883BAD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aaae8f29-e36e-4d5f-a1b0-2a48d2d4f6c6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D865B8C-051C-4B13-8F49-2D8586E4D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ae8f29-e36e-4d5f-a1b0-2a48d2d4f6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582DC3-3AB4-43A0-9225-6462E6209C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536</Words>
  <Application>Microsoft Office PowerPoint</Application>
  <PresentationFormat>와이드스크린</PresentationFormat>
  <Paragraphs>102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Myriad Pro</vt:lpstr>
      <vt:lpstr>맑은 고딕</vt:lpstr>
      <vt:lpstr>Times New Roman</vt:lpstr>
      <vt:lpstr>Wingdings</vt:lpstr>
      <vt:lpstr>Book</vt:lpstr>
      <vt:lpstr>Arial</vt:lpstr>
      <vt:lpstr>Myriad Pro Light</vt:lpstr>
      <vt:lpstr>宋体</vt:lpstr>
      <vt:lpstr>Calibri</vt:lpstr>
      <vt:lpstr>Office Theme</vt:lpstr>
      <vt:lpstr>WPM status report TP58 closing plenary</vt:lpstr>
      <vt:lpstr>WPM Status at TP58 Cloing plenary</vt:lpstr>
      <vt:lpstr>TP58 Closning - WI Snapshot</vt:lpstr>
      <vt:lpstr>22 active WIs*</vt:lpstr>
      <vt:lpstr>WIs target for Rel-4</vt:lpstr>
      <vt:lpstr>WIs target for Rel-5</vt:lpstr>
      <vt:lpstr>Freeze at TP58</vt:lpstr>
      <vt:lpstr>Approval at TP58</vt:lpstr>
      <vt:lpstr>Timeline Release 5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HanMin-gyu</cp:lastModifiedBy>
  <cp:revision>100</cp:revision>
  <dcterms:created xsi:type="dcterms:W3CDTF">2017-09-21T15:46:31Z</dcterms:created>
  <dcterms:modified xsi:type="dcterms:W3CDTF">2023-02-23T09:40:31Z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0x010100725F96D21E3CEF488389D0B910E6D299</vt:lpwstr>
  </property>
</Properties>
</file>