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2"/>
  </p:notesMasterIdLst>
  <p:handoutMasterIdLst>
    <p:handoutMasterId r:id="rId13"/>
  </p:handoutMasterIdLst>
  <p:sldIdLst>
    <p:sldId id="256" r:id="rId5"/>
    <p:sldId id="284" r:id="rId6"/>
    <p:sldId id="323" r:id="rId7"/>
    <p:sldId id="326" r:id="rId8"/>
    <p:sldId id="327" r:id="rId9"/>
    <p:sldId id="322" r:id="rId10"/>
    <p:sldId id="291" r:id="rId11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679" autoAdjust="0"/>
    <p:restoredTop sz="94570"/>
  </p:normalViewPr>
  <p:slideViewPr>
    <p:cSldViewPr>
      <p:cViewPr varScale="1">
        <p:scale>
          <a:sx n="93" d="100"/>
          <a:sy n="93" d="100"/>
        </p:scale>
        <p:origin x="216" y="9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474"/>
    </p:cViewPr>
  </p:sorterViewPr>
  <p:notesViewPr>
    <p:cSldViewPr>
      <p:cViewPr varScale="1">
        <p:scale>
          <a:sx n="68" d="100"/>
          <a:sy n="68" d="100"/>
        </p:scale>
        <p:origin x="-3252" y="-96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A6CDF8CD-CE67-4542-9964-1A2292BFE1B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DB7F551-D8F2-514B-8316-61DE5F059824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charset="0"/>
                <a:ea typeface="MS PGothic" charset="-128"/>
              </a:defRPr>
            </a:lvl1pPr>
          </a:lstStyle>
          <a:p>
            <a:pPr>
              <a:defRPr/>
            </a:pPr>
            <a:fld id="{408B5231-5405-A24E-87D5-4D245948112F}" type="datetimeFigureOut">
              <a:rPr lang="en-US" altLang="en-US"/>
              <a:pPr>
                <a:defRPr/>
              </a:pPr>
              <a:t>2/23/23</a:t>
            </a:fld>
            <a:endParaRPr lang="en-US" alt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392C010-4280-854A-B2F4-4243116E91B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5F30C51-69FB-3E42-B449-C23C0C14E6A1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charset="0"/>
                <a:ea typeface="MS PGothic" charset="-128"/>
              </a:defRPr>
            </a:lvl1pPr>
          </a:lstStyle>
          <a:p>
            <a:pPr>
              <a:defRPr/>
            </a:pPr>
            <a:fld id="{2174D0D1-F300-E447-8CF5-65BC97653A3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375EA9D3-9681-204C-832F-58A01FD822F1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4164A2A-CC36-114D-8D32-E03B142F2A29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charset="0"/>
                <a:ea typeface="MS PGothic" charset="-128"/>
              </a:defRPr>
            </a:lvl1pPr>
          </a:lstStyle>
          <a:p>
            <a:pPr>
              <a:defRPr/>
            </a:pPr>
            <a:fld id="{1904A6D1-88BE-3E42-A2F3-6E2FEB663BE9}" type="datetimeFigureOut">
              <a:rPr lang="en-US" altLang="en-US"/>
              <a:pPr>
                <a:defRPr/>
              </a:pPr>
              <a:t>2/23/23</a:t>
            </a:fld>
            <a:endParaRPr lang="en-US" altLang="en-US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CFB19E59-5FA3-8A4F-A7A4-BCC1AFBF5CB9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A9C41C2E-2825-2647-9901-6D5794C8188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9288715-F9BF-0848-90FA-13342F2EF30B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3455B0B-233D-BA48-A12F-D044C31A999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charset="0"/>
                <a:ea typeface="MS PGothic" charset="-128"/>
              </a:defRPr>
            </a:lvl1pPr>
          </a:lstStyle>
          <a:p>
            <a:pPr>
              <a:defRPr/>
            </a:pPr>
            <a:fld id="{A815D609-ACCA-0D43-BAB7-F11D0400FFE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50" charset="-128"/>
        <a:cs typeface="MS PGothic" panose="020B0600070205080204" pitchFamily="34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50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50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50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50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ew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27EBB710-36A1-C248-A5AB-A840EE7DBA3F}"/>
              </a:ext>
            </a:extLst>
          </p:cNvPr>
          <p:cNvCxnSpPr/>
          <p:nvPr userDrawn="1"/>
        </p:nvCxnSpPr>
        <p:spPr>
          <a:xfrm>
            <a:off x="457200" y="62484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9D260633-51D6-9545-A035-D00F24E3DD0A}"/>
              </a:ext>
            </a:extLst>
          </p:cNvPr>
          <p:cNvCxnSpPr/>
          <p:nvPr userDrawn="1"/>
        </p:nvCxnSpPr>
        <p:spPr>
          <a:xfrm>
            <a:off x="457200" y="12192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7" descr="C:\Documents and Settings\mcauley\Local Settings\Temp\wz83a6\oneM2M\oneM2M-Logo.gif">
            <a:extLst>
              <a:ext uri="{FF2B5EF4-FFF2-40B4-BE49-F238E27FC236}">
                <a16:creationId xmlns:a16="http://schemas.microsoft.com/office/drawing/2014/main" id="{3E383654-42BD-E44B-B37D-63F71C3367A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46988" y="0"/>
            <a:ext cx="1497012" cy="1022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D8315E19-2CF7-EF4B-AA9C-B29DCC1A63F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charset="0"/>
                <a:ea typeface="MS PGothic" charset="-128"/>
              </a:defRPr>
            </a:lvl1pPr>
          </a:lstStyle>
          <a:p>
            <a:pPr>
              <a:defRPr/>
            </a:pPr>
            <a:fld id="{666BE096-07C0-004A-9BAB-7EF87D20062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27807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ABE60F43-186D-6840-850A-657AC4D638A4}"/>
              </a:ext>
            </a:extLst>
          </p:cNvPr>
          <p:cNvCxnSpPr/>
          <p:nvPr userDrawn="1"/>
        </p:nvCxnSpPr>
        <p:spPr>
          <a:xfrm>
            <a:off x="457200" y="62484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FE9F841D-1578-4F44-9099-030C7457FB9A}"/>
              </a:ext>
            </a:extLst>
          </p:cNvPr>
          <p:cNvCxnSpPr/>
          <p:nvPr userDrawn="1"/>
        </p:nvCxnSpPr>
        <p:spPr>
          <a:xfrm>
            <a:off x="457200" y="12192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7" descr="C:\Documents and Settings\mcauley\Local Settings\Temp\wz83a6\oneM2M\oneM2M-Logo.gif">
            <a:extLst>
              <a:ext uri="{FF2B5EF4-FFF2-40B4-BE49-F238E27FC236}">
                <a16:creationId xmlns:a16="http://schemas.microsoft.com/office/drawing/2014/main" id="{1AEFFDC3-57BA-794C-AA1E-99CB014E374E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46988" y="0"/>
            <a:ext cx="1497012" cy="1022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679F35D6-28C0-1D49-BC21-9BA3E343E8D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charset="0"/>
                <a:ea typeface="MS PGothic" charset="-128"/>
              </a:defRPr>
            </a:lvl1pPr>
          </a:lstStyle>
          <a:p>
            <a:pPr>
              <a:defRPr/>
            </a:pPr>
            <a:fld id="{BA34274E-A46A-8E4F-8989-7F6767A87C7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404555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866957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4200" r:id="rId1"/>
    <p:sldLayoutId id="2147484201" r:id="rId2"/>
    <p:sldLayoutId id="2147484199" r:id="rId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rgbClr val="C00000"/>
          </a:solidFill>
          <a:latin typeface="+mj-lt"/>
          <a:ea typeface="MS PGothic" pitchFamily="34" charset="-128"/>
          <a:cs typeface="MS PGothic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  <a:ea typeface="MS PGothic" pitchFamily="34" charset="-128"/>
          <a:cs typeface="MS PGothic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  <a:ea typeface="MS PGothic" pitchFamily="34" charset="-128"/>
          <a:cs typeface="MS PGothic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  <a:ea typeface="MS PGothic" pitchFamily="34" charset="-128"/>
          <a:cs typeface="MS PGothic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  <a:ea typeface="MS PGothic" pitchFamily="34" charset="-128"/>
          <a:cs typeface="MS PGothic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rgbClr val="C00000"/>
          </a:solidFill>
          <a:latin typeface="+mn-lt"/>
          <a:ea typeface="MS PGothic" pitchFamily="34" charset="-128"/>
          <a:cs typeface="MS PGothic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rgbClr val="C00000"/>
          </a:solidFill>
          <a:latin typeface="+mn-lt"/>
          <a:ea typeface="MS PGothic" pitchFamily="34" charset="-128"/>
          <a:cs typeface="MS PGothic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hyperlink" Target="https://member.onem2m.org/Application/documentApp/documentinfo/?documentId=35671&amp;fromList=Y" TargetMode="External"/><Relationship Id="rId13" Type="http://schemas.openxmlformats.org/officeDocument/2006/relationships/hyperlink" Target="https://member.onem2m.org/Application/documentApp/documentinfo/?documentId=35397&amp;fromList=Y" TargetMode="External"/><Relationship Id="rId18" Type="http://schemas.openxmlformats.org/officeDocument/2006/relationships/hyperlink" Target="https://member.onem2m.org/Application/documentApp/documentinfo/?documentId=35378&amp;fromList=Y" TargetMode="External"/><Relationship Id="rId3" Type="http://schemas.openxmlformats.org/officeDocument/2006/relationships/hyperlink" Target="http://member.onem2m.org/Application/documentApp/documentinfo/?documentId=30113&amp;fromList=Y" TargetMode="External"/><Relationship Id="rId7" Type="http://schemas.openxmlformats.org/officeDocument/2006/relationships/hyperlink" Target="https://member.onem2m.org/Application/documentApp/documentinfo/?documentId=35670&amp;fromList=Y" TargetMode="External"/><Relationship Id="rId12" Type="http://schemas.openxmlformats.org/officeDocument/2006/relationships/hyperlink" Target="https://member.onem2m.org/Application/documentApp/documentinfo/?documentId=35587&amp;fromList=Y" TargetMode="External"/><Relationship Id="rId17" Type="http://schemas.openxmlformats.org/officeDocument/2006/relationships/hyperlink" Target="https://member.onem2m.org/Application/documentApp/documentinfo/?documentId=35674&amp;fromList=Y" TargetMode="External"/><Relationship Id="rId2" Type="http://schemas.openxmlformats.org/officeDocument/2006/relationships/hyperlink" Target="https://member.onem2m.org/Application/documentApp/documentinfo/?documentId=34917&amp;fromList=Y" TargetMode="External"/><Relationship Id="rId16" Type="http://schemas.openxmlformats.org/officeDocument/2006/relationships/hyperlink" Target="http://member.onem2m.org/Application/documentapp/downloadLatestRevision/?docId=30054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member.onem2m.org/Application/documentApp/documentinfo/?documentId=35384&amp;fromList=Y" TargetMode="External"/><Relationship Id="rId11" Type="http://schemas.openxmlformats.org/officeDocument/2006/relationships/hyperlink" Target="https://member.onem2m.org/Application/documentApp/documentinfo/?documentId=35672&amp;fromList=Y" TargetMode="External"/><Relationship Id="rId5" Type="http://schemas.openxmlformats.org/officeDocument/2006/relationships/hyperlink" Target="https://member.onem2m.org/Application/documentApp/documentinfo/?documentId=34550&amp;fromList=Y" TargetMode="External"/><Relationship Id="rId15" Type="http://schemas.openxmlformats.org/officeDocument/2006/relationships/hyperlink" Target="https://member.onem2m.org/Application/documentApp/documentinfo/?documentId=35399&amp;fromList=Y" TargetMode="External"/><Relationship Id="rId10" Type="http://schemas.openxmlformats.org/officeDocument/2006/relationships/hyperlink" Target="https://member.onem2m.org/Application/documentApp/documentinfo/?documentId=35590&amp;fromList=Y" TargetMode="External"/><Relationship Id="rId4" Type="http://schemas.openxmlformats.org/officeDocument/2006/relationships/hyperlink" Target="http://member.onem2m.org/Application/documentApp/documentinfo/?documentId=30160&amp;fromList=Y" TargetMode="External"/><Relationship Id="rId9" Type="http://schemas.openxmlformats.org/officeDocument/2006/relationships/hyperlink" Target="https://member.onem2m.org/Application/documentApp/documentinfo/?documentId=35387&amp;fromList=Y" TargetMode="External"/><Relationship Id="rId14" Type="http://schemas.openxmlformats.org/officeDocument/2006/relationships/hyperlink" Target="https://member.onem2m.org/Application/documentApp/documentinfo/?documentId=35673&amp;fromList=Y" TargetMode="Externa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member.onem2m.org/Application/documentApp/documentinfo/?documentId=35709&amp;fromList=Y" TargetMode="External"/><Relationship Id="rId2" Type="http://schemas.openxmlformats.org/officeDocument/2006/relationships/hyperlink" Target="https://member.onem2m.org/Application/documentApp/documentinfo/?documentId=35708&amp;fromList=Y" TargetMode="External"/><Relationship Id="rId1" Type="http://schemas.openxmlformats.org/officeDocument/2006/relationships/slideLayout" Target="../slideLayouts/slideLayout1.xml"/><Relationship Id="rId5" Type="http://schemas.openxmlformats.org/officeDocument/2006/relationships/hyperlink" Target="https://member.onem2m.org/Application/documentApp/documentinfo/?documentId=35711&amp;fromList=Y" TargetMode="External"/><Relationship Id="rId4" Type="http://schemas.openxmlformats.org/officeDocument/2006/relationships/hyperlink" Target="https://member.onem2m.org/Application/documentApp/documentinfo/?documentId=35710&amp;fromList=Y" TargetMode="Externa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7" descr="C:\Documents and Settings\mcauley\Local Settings\Temp\wz83a6\oneM2M\oneM2M-Logo.gif">
            <a:extLst>
              <a:ext uri="{FF2B5EF4-FFF2-40B4-BE49-F238E27FC236}">
                <a16:creationId xmlns:a16="http://schemas.microsoft.com/office/drawing/2014/main" id="{B7545984-A27F-BA47-8352-F0370CDFED7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1150" y="28575"/>
            <a:ext cx="5981700" cy="4083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ounded Rectangle 5">
            <a:extLst>
              <a:ext uri="{FF2B5EF4-FFF2-40B4-BE49-F238E27FC236}">
                <a16:creationId xmlns:a16="http://schemas.microsoft.com/office/drawing/2014/main" id="{30FDCAE4-9D15-DC43-B22E-DC7C03DAC072}"/>
              </a:ext>
            </a:extLst>
          </p:cNvPr>
          <p:cNvSpPr/>
          <p:nvPr/>
        </p:nvSpPr>
        <p:spPr>
          <a:xfrm>
            <a:off x="457200" y="5256213"/>
            <a:ext cx="8229600" cy="1222375"/>
          </a:xfrm>
          <a:prstGeom prst="roundRect">
            <a:avLst/>
          </a:prstGeom>
          <a:noFill/>
          <a:ln>
            <a:solidFill>
              <a:srgbClr val="A0A0A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6148" name="Title 1">
            <a:extLst>
              <a:ext uri="{FF2B5EF4-FFF2-40B4-BE49-F238E27FC236}">
                <a16:creationId xmlns:a16="http://schemas.microsoft.com/office/drawing/2014/main" id="{32A77AD6-B3DF-144A-ABE2-B3FB684B527B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 bwMode="auto">
          <a:xfrm>
            <a:off x="228600" y="3711575"/>
            <a:ext cx="8686800" cy="936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 sz="4800" b="1" dirty="0">
                <a:solidFill>
                  <a:srgbClr val="A0A0A3"/>
                </a:solidFill>
              </a:rPr>
              <a:t>SDS Status Report to TP58</a:t>
            </a:r>
          </a:p>
        </p:txBody>
      </p:sp>
      <p:sp>
        <p:nvSpPr>
          <p:cNvPr id="6149" name="TextBox 4">
            <a:extLst>
              <a:ext uri="{FF2B5EF4-FFF2-40B4-BE49-F238E27FC236}">
                <a16:creationId xmlns:a16="http://schemas.microsoft.com/office/drawing/2014/main" id="{14281ED8-C627-E742-909A-026C47B82C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4600" y="5334000"/>
            <a:ext cx="7151958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r>
              <a:rPr lang="en-US" altLang="en-US" dirty="0">
                <a:solidFill>
                  <a:srgbClr val="B42025"/>
                </a:solidFill>
              </a:rPr>
              <a:t>Group Name: oneM2M SDS</a:t>
            </a:r>
          </a:p>
          <a:p>
            <a:pPr eaLnBrk="1" hangingPunct="1"/>
            <a:r>
              <a:rPr lang="en-US" altLang="en-US" dirty="0">
                <a:solidFill>
                  <a:srgbClr val="B42025"/>
                </a:solidFill>
              </a:rPr>
              <a:t>Source: Peter Niblett, Poornima Shandilya, </a:t>
            </a:r>
            <a:r>
              <a:rPr lang="en-US" altLang="en-US" dirty="0" err="1">
                <a:solidFill>
                  <a:srgbClr val="B42025"/>
                </a:solidFill>
              </a:rPr>
              <a:t>SeungMyeong</a:t>
            </a:r>
            <a:r>
              <a:rPr lang="en-US" altLang="en-US" dirty="0">
                <a:solidFill>
                  <a:srgbClr val="B42025"/>
                </a:solidFill>
              </a:rPr>
              <a:t> Jeong, Wei Zhou</a:t>
            </a:r>
          </a:p>
          <a:p>
            <a:pPr eaLnBrk="1" hangingPunct="1"/>
            <a:r>
              <a:rPr lang="en-US" altLang="zh-CN" dirty="0">
                <a:solidFill>
                  <a:srgbClr val="B42025"/>
                </a:solidFill>
              </a:rPr>
              <a:t>Meeting Date: 2023-02-20 to 2023-02-23</a:t>
            </a:r>
          </a:p>
          <a:p>
            <a:pPr eaLnBrk="1" hangingPunct="1"/>
            <a:endParaRPr lang="en-US" altLang="en-US" dirty="0">
              <a:solidFill>
                <a:srgbClr val="B42025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Title 1">
            <a:extLst>
              <a:ext uri="{FF2B5EF4-FFF2-40B4-BE49-F238E27FC236}">
                <a16:creationId xmlns:a16="http://schemas.microsoft.com/office/drawing/2014/main" id="{CB4E5FCB-1B9F-A945-B6BA-1419A6993016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76200" y="381000"/>
            <a:ext cx="8229600" cy="1143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GB" altLang="en-US" dirty="0"/>
              <a:t>Summary</a:t>
            </a:r>
          </a:p>
        </p:txBody>
      </p:sp>
      <p:sp>
        <p:nvSpPr>
          <p:cNvPr id="7170" name="Content Placeholder 2">
            <a:extLst>
              <a:ext uri="{FF2B5EF4-FFF2-40B4-BE49-F238E27FC236}">
                <a16:creationId xmlns:a16="http://schemas.microsoft.com/office/drawing/2014/main" id="{83D3DC27-AC91-B14F-980B-A8C42A049373}"/>
              </a:ext>
            </a:extLst>
          </p:cNvPr>
          <p:cNvSpPr>
            <a:spLocks noGrp="1"/>
          </p:cNvSpPr>
          <p:nvPr>
            <p:ph idx="1"/>
          </p:nvPr>
        </p:nvSpPr>
        <p:spPr bwMode="auto">
          <a:xfrm>
            <a:off x="533400" y="1371600"/>
            <a:ext cx="8382000" cy="4572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GB" altLang="en-US" sz="2400" dirty="0">
                <a:solidFill>
                  <a:srgbClr val="C00000"/>
                </a:solidFill>
              </a:rPr>
              <a:t>15</a:t>
            </a:r>
            <a:r>
              <a:rPr lang="en-GB" altLang="en-US" sz="2400" dirty="0"/>
              <a:t> new SDS contributions have been agreed against </a:t>
            </a:r>
            <a:r>
              <a:rPr lang="en-GB" altLang="en-US" sz="2400" b="1" dirty="0"/>
              <a:t>Rel-2,3,4</a:t>
            </a:r>
          </a:p>
          <a:p>
            <a:r>
              <a:rPr lang="en-GB" altLang="en-US" sz="2400" dirty="0">
                <a:solidFill>
                  <a:srgbClr val="C00000"/>
                </a:solidFill>
              </a:rPr>
              <a:t>9</a:t>
            </a:r>
            <a:r>
              <a:rPr lang="en-GB" altLang="en-US" sz="2400" dirty="0"/>
              <a:t> contributions to date have been agreed against </a:t>
            </a:r>
            <a:r>
              <a:rPr lang="en-GB" altLang="en-US" sz="2400" b="1" dirty="0"/>
              <a:t>Rel-5 </a:t>
            </a:r>
          </a:p>
          <a:p>
            <a:r>
              <a:rPr lang="en-GB" altLang="en-US" sz="2400" dirty="0"/>
              <a:t>Issue tracking system is being used</a:t>
            </a:r>
          </a:p>
          <a:p>
            <a:pPr lvl="1"/>
            <a:r>
              <a:rPr lang="en-GB" altLang="en-US" sz="2000" dirty="0"/>
              <a:t>98 issues currently open, 69 have been closed</a:t>
            </a:r>
          </a:p>
          <a:p>
            <a:r>
              <a:rPr lang="en-GB" altLang="en-US" sz="2400" dirty="0"/>
              <a:t>Baselines now available for all R4 TS documents</a:t>
            </a:r>
          </a:p>
          <a:p>
            <a:r>
              <a:rPr lang="en-GB" altLang="en-US" sz="2400" dirty="0"/>
              <a:t>TR status to be reviewed</a:t>
            </a:r>
          </a:p>
          <a:p>
            <a:r>
              <a:rPr lang="en-GB" altLang="en-US" sz="2400" dirty="0"/>
              <a:t>Discussion topics</a:t>
            </a:r>
          </a:p>
          <a:p>
            <a:pPr lvl="1"/>
            <a:r>
              <a:rPr lang="en-GB" altLang="en-US" sz="2000" dirty="0"/>
              <a:t>Inter and Intra-release versioning</a:t>
            </a:r>
          </a:p>
          <a:p>
            <a:pPr lvl="1"/>
            <a:r>
              <a:rPr lang="en-GB" altLang="en-US" sz="2000" dirty="0"/>
              <a:t>Future of XML schemas and XML protocols</a:t>
            </a:r>
          </a:p>
          <a:p>
            <a:pPr lvl="1"/>
            <a:r>
              <a:rPr lang="en-GB" altLang="en-US" sz="2000" dirty="0"/>
              <a:t>Gitlab document control process</a:t>
            </a:r>
          </a:p>
          <a:p>
            <a:pPr lvl="1"/>
            <a:endParaRPr lang="en-GB" altLang="en-US" sz="2000" dirty="0"/>
          </a:p>
          <a:p>
            <a:endParaRPr lang="en-GB" altLang="en-US" sz="2400" dirty="0"/>
          </a:p>
          <a:p>
            <a:pPr marL="457200" lvl="1" indent="0">
              <a:buNone/>
            </a:pPr>
            <a:endParaRPr lang="en-GB" alt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FB0A10-2082-46D6-BA22-F3EBC4206F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3378" y="265340"/>
            <a:ext cx="8229600" cy="1143000"/>
          </a:xfrm>
        </p:spPr>
        <p:txBody>
          <a:bodyPr/>
          <a:lstStyle/>
          <a:p>
            <a:r>
              <a:rPr lang="en-US" dirty="0"/>
              <a:t>SDS WI Status </a:t>
            </a: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858E6E29-563E-40DD-8215-AA88546D0593}"/>
              </a:ext>
            </a:extLst>
          </p:cNvPr>
          <p:cNvSpPr/>
          <p:nvPr/>
        </p:nvSpPr>
        <p:spPr>
          <a:xfrm>
            <a:off x="226686" y="5456450"/>
            <a:ext cx="230513" cy="152400"/>
          </a:xfrm>
          <a:prstGeom prst="ellipse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highlight>
                <a:srgbClr val="FFFF00"/>
              </a:highlight>
            </a:endParaRP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601837CE-2817-4DC2-8874-8FA33EF77905}"/>
              </a:ext>
            </a:extLst>
          </p:cNvPr>
          <p:cNvSpPr/>
          <p:nvPr/>
        </p:nvSpPr>
        <p:spPr>
          <a:xfrm>
            <a:off x="221494" y="5648024"/>
            <a:ext cx="230513" cy="152400"/>
          </a:xfrm>
          <a:prstGeom prst="ellipse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highlight>
                <a:srgbClr val="FFFF00"/>
              </a:highlight>
            </a:endParaRP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74412896-074F-45B7-A45C-EF19E1131E07}"/>
              </a:ext>
            </a:extLst>
          </p:cNvPr>
          <p:cNvSpPr/>
          <p:nvPr/>
        </p:nvSpPr>
        <p:spPr>
          <a:xfrm>
            <a:off x="221494" y="5837450"/>
            <a:ext cx="230513" cy="152400"/>
          </a:xfrm>
          <a:prstGeom prst="ellips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highlight>
                <a:srgbClr val="FFFF00"/>
              </a:highlight>
            </a:endParaRP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0971B5C1-3790-4A67-AEA4-7412A243C5E5}"/>
              </a:ext>
            </a:extLst>
          </p:cNvPr>
          <p:cNvSpPr/>
          <p:nvPr/>
        </p:nvSpPr>
        <p:spPr>
          <a:xfrm>
            <a:off x="226687" y="6019800"/>
            <a:ext cx="230513" cy="152400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highlight>
                <a:srgbClr val="FFFF00"/>
              </a:highlight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D286540B-D323-4F0B-B67B-D10821E245B1}"/>
              </a:ext>
            </a:extLst>
          </p:cNvPr>
          <p:cNvSpPr txBox="1"/>
          <p:nvPr/>
        </p:nvSpPr>
        <p:spPr>
          <a:xfrm>
            <a:off x="436032" y="5394150"/>
            <a:ext cx="78970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Complete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37897DAF-9F9C-4F6B-8946-35B6CA31DCB5}"/>
              </a:ext>
            </a:extLst>
          </p:cNvPr>
          <p:cNvSpPr txBox="1"/>
          <p:nvPr/>
        </p:nvSpPr>
        <p:spPr>
          <a:xfrm>
            <a:off x="436031" y="5576500"/>
            <a:ext cx="71372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On track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DC216C37-C77B-4931-AD1D-1007752770F7}"/>
              </a:ext>
            </a:extLst>
          </p:cNvPr>
          <p:cNvSpPr txBox="1"/>
          <p:nvPr/>
        </p:nvSpPr>
        <p:spPr>
          <a:xfrm>
            <a:off x="436031" y="5768197"/>
            <a:ext cx="175560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Running behind schedule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920BC0BA-6B4B-49E5-8C39-FC655A94A3E3}"/>
              </a:ext>
            </a:extLst>
          </p:cNvPr>
          <p:cNvSpPr txBox="1"/>
          <p:nvPr/>
        </p:nvSpPr>
        <p:spPr>
          <a:xfrm>
            <a:off x="418140" y="5957815"/>
            <a:ext cx="126143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Work has stalled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96C45E5F-12B2-F81B-573F-889913193B0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800" y="1408340"/>
            <a:ext cx="9017000" cy="37961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39681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Title 1">
            <a:extLst>
              <a:ext uri="{FF2B5EF4-FFF2-40B4-BE49-F238E27FC236}">
                <a16:creationId xmlns:a16="http://schemas.microsoft.com/office/drawing/2014/main" id="{CB4E5FCB-1B9F-A945-B6BA-1419A6993016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76200" y="381000"/>
            <a:ext cx="8229600" cy="1143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GB" altLang="en-US" dirty="0"/>
              <a:t>Rel-4 Progress</a:t>
            </a:r>
          </a:p>
        </p:txBody>
      </p:sp>
      <p:sp>
        <p:nvSpPr>
          <p:cNvPr id="7170" name="Content Placeholder 2">
            <a:extLst>
              <a:ext uri="{FF2B5EF4-FFF2-40B4-BE49-F238E27FC236}">
                <a16:creationId xmlns:a16="http://schemas.microsoft.com/office/drawing/2014/main" id="{83D3DC27-AC91-B14F-980B-A8C42A049373}"/>
              </a:ext>
            </a:extLst>
          </p:cNvPr>
          <p:cNvSpPr>
            <a:spLocks noGrp="1"/>
          </p:cNvSpPr>
          <p:nvPr>
            <p:ph idx="1"/>
          </p:nvPr>
        </p:nvSpPr>
        <p:spPr bwMode="auto">
          <a:xfrm>
            <a:off x="152400" y="1371600"/>
            <a:ext cx="8724900" cy="4953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1"/>
            <a:r>
              <a:rPr lang="en-GB" altLang="en-US" sz="2000" dirty="0">
                <a:solidFill>
                  <a:schemeClr val="tx1"/>
                </a:solidFill>
              </a:rPr>
              <a:t>Stage 3 work complete for all Rel-4 features</a:t>
            </a:r>
          </a:p>
          <a:p>
            <a:pPr lvl="1"/>
            <a:r>
              <a:rPr lang="en-GB" altLang="en-US" sz="2000" dirty="0">
                <a:solidFill>
                  <a:schemeClr val="tx1"/>
                </a:solidFill>
              </a:rPr>
              <a:t>TS-0001 and TS-0040 have been reviewed by </a:t>
            </a:r>
            <a:r>
              <a:rPr lang="en-GB" altLang="en-US" sz="2000" dirty="0" err="1">
                <a:solidFill>
                  <a:schemeClr val="tx1"/>
                </a:solidFill>
              </a:rPr>
              <a:t>editHelp</a:t>
            </a:r>
            <a:r>
              <a:rPr lang="en-GB" altLang="en-US" sz="2000" dirty="0">
                <a:solidFill>
                  <a:schemeClr val="tx1"/>
                </a:solidFill>
              </a:rPr>
              <a:t>.</a:t>
            </a:r>
          </a:p>
          <a:p>
            <a:pPr lvl="1"/>
            <a:r>
              <a:rPr lang="en-GB" altLang="en-US" sz="2000" dirty="0">
                <a:solidFill>
                  <a:schemeClr val="tx1"/>
                </a:solidFill>
              </a:rPr>
              <a:t>Other baselines are now ready for </a:t>
            </a:r>
            <a:r>
              <a:rPr lang="en-GB" altLang="en-US" sz="2000" dirty="0" err="1">
                <a:solidFill>
                  <a:schemeClr val="tx1"/>
                </a:solidFill>
              </a:rPr>
              <a:t>editHelp</a:t>
            </a:r>
            <a:endParaRPr lang="en-GB" altLang="en-US" sz="2000" dirty="0">
              <a:solidFill>
                <a:schemeClr val="tx1"/>
              </a:solidFill>
            </a:endParaRPr>
          </a:p>
          <a:p>
            <a:pPr lvl="1"/>
            <a:r>
              <a:rPr lang="en-GB" altLang="en-US" sz="2000" dirty="0">
                <a:solidFill>
                  <a:schemeClr val="tx1"/>
                </a:solidFill>
              </a:rPr>
              <a:t>TS-004 and TS-0008 to follow</a:t>
            </a:r>
          </a:p>
          <a:p>
            <a:pPr marL="457200" lvl="1" indent="0">
              <a:buNone/>
            </a:pPr>
            <a:endParaRPr lang="en-GB" altLang="en-US" sz="700" dirty="0">
              <a:solidFill>
                <a:schemeClr val="tx1"/>
              </a:solidFill>
            </a:endParaRP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11429831-70EF-D155-4FEE-BFABC3E03F6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33769996"/>
              </p:ext>
            </p:extLst>
          </p:nvPr>
        </p:nvGraphicFramePr>
        <p:xfrm>
          <a:off x="381000" y="2847880"/>
          <a:ext cx="3848100" cy="286512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093868">
                  <a:extLst>
                    <a:ext uri="{9D8B030D-6E8A-4147-A177-3AD203B41FA5}">
                      <a16:colId xmlns:a16="http://schemas.microsoft.com/office/drawing/2014/main" val="106227541"/>
                    </a:ext>
                  </a:extLst>
                </a:gridCol>
                <a:gridCol w="1600200">
                  <a:extLst>
                    <a:ext uri="{9D8B030D-6E8A-4147-A177-3AD203B41FA5}">
                      <a16:colId xmlns:a16="http://schemas.microsoft.com/office/drawing/2014/main" val="382946999"/>
                    </a:ext>
                  </a:extLst>
                </a:gridCol>
                <a:gridCol w="1154032">
                  <a:extLst>
                    <a:ext uri="{9D8B030D-6E8A-4147-A177-3AD203B41FA5}">
                      <a16:colId xmlns:a16="http://schemas.microsoft.com/office/drawing/2014/main" val="3509019843"/>
                    </a:ext>
                  </a:extLst>
                </a:gridCol>
              </a:tblGrid>
              <a:tr h="216819">
                <a:tc>
                  <a:txBody>
                    <a:bodyPr/>
                    <a:lstStyle/>
                    <a:p>
                      <a:pPr indent="-539750" algn="ctr">
                        <a:spcBef>
                          <a:spcPts val="1200"/>
                        </a:spcBef>
                        <a:spcAft>
                          <a:spcPts val="300"/>
                        </a:spcAft>
                      </a:pPr>
                      <a:r>
                        <a:rPr lang="fr-FR" sz="2000" dirty="0">
                          <a:effectLst/>
                        </a:rPr>
                        <a:t>TS</a:t>
                      </a:r>
                      <a:endParaRPr lang="en-GB" sz="2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830" marR="36830" marT="0" marB="0"/>
                </a:tc>
                <a:tc>
                  <a:txBody>
                    <a:bodyPr/>
                    <a:lstStyle/>
                    <a:p>
                      <a:pPr indent="-539750">
                        <a:spcBef>
                          <a:spcPts val="1200"/>
                        </a:spcBef>
                        <a:spcAft>
                          <a:spcPts val="300"/>
                        </a:spcAft>
                      </a:pPr>
                      <a:r>
                        <a:rPr lang="fr-FR" sz="2000" dirty="0" err="1">
                          <a:effectLst/>
                        </a:rPr>
                        <a:t>Title</a:t>
                      </a:r>
                      <a:endParaRPr lang="en-GB" sz="2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830" marR="36830" marT="0" marB="0"/>
                </a:tc>
                <a:tc>
                  <a:txBody>
                    <a:bodyPr/>
                    <a:lstStyle/>
                    <a:p>
                      <a:pPr indent="-539750" algn="ctr">
                        <a:spcBef>
                          <a:spcPts val="1200"/>
                        </a:spcBef>
                        <a:spcAft>
                          <a:spcPts val="300"/>
                        </a:spcAft>
                      </a:pPr>
                      <a:r>
                        <a:rPr lang="fr-FR" sz="2000" dirty="0">
                          <a:effectLst/>
                        </a:rPr>
                        <a:t>Version</a:t>
                      </a:r>
                      <a:endParaRPr lang="en-GB" sz="2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830" marR="36830" marT="0" marB="0"/>
                </a:tc>
                <a:extLst>
                  <a:ext uri="{0D108BD9-81ED-4DB2-BD59-A6C34878D82A}">
                    <a16:rowId xmlns:a16="http://schemas.microsoft.com/office/drawing/2014/main" val="3594859189"/>
                  </a:ext>
                </a:extLst>
              </a:tr>
              <a:tr h="165196">
                <a:tc>
                  <a:txBody>
                    <a:bodyPr/>
                    <a:lstStyle/>
                    <a:p>
                      <a:pPr indent="-539750" algn="ctr">
                        <a:spcBef>
                          <a:spcPts val="1200"/>
                        </a:spcBef>
                        <a:spcAft>
                          <a:spcPts val="300"/>
                        </a:spcAft>
                      </a:pPr>
                      <a:r>
                        <a:rPr lang="fr-FR" sz="1400" dirty="0">
                          <a:effectLst/>
                        </a:rPr>
                        <a:t>TS-0003</a:t>
                      </a:r>
                      <a:endParaRPr lang="en-GB" sz="2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830" marR="36830" marT="0" marB="0"/>
                </a:tc>
                <a:tc>
                  <a:txBody>
                    <a:bodyPr/>
                    <a:lstStyle/>
                    <a:p>
                      <a:pPr indent="-539750">
                        <a:spcBef>
                          <a:spcPts val="1200"/>
                        </a:spcBef>
                        <a:spcAft>
                          <a:spcPts val="300"/>
                        </a:spcAft>
                      </a:pPr>
                      <a:r>
                        <a:rPr lang="fr-FR" sz="1400" dirty="0">
                          <a:effectLst/>
                        </a:rPr>
                        <a:t>Security Solutions</a:t>
                      </a:r>
                      <a:endParaRPr lang="en-GB" sz="2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830" marR="36830" marT="0" marB="0"/>
                </a:tc>
                <a:tc>
                  <a:txBody>
                    <a:bodyPr/>
                    <a:lstStyle/>
                    <a:p>
                      <a:pPr indent="-539750" algn="ctr">
                        <a:spcBef>
                          <a:spcPts val="1200"/>
                        </a:spcBef>
                        <a:spcAft>
                          <a:spcPts val="300"/>
                        </a:spcAft>
                      </a:pPr>
                      <a:r>
                        <a:rPr lang="fr-FR" sz="1400" u="sng" dirty="0">
                          <a:effectLst/>
                          <a:hlinkClick r:id="rId2"/>
                        </a:rPr>
                        <a:t>4.7.0</a:t>
                      </a:r>
                      <a:endParaRPr lang="en-GB" sz="2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830" marR="36830" marT="0" marB="0"/>
                </a:tc>
                <a:extLst>
                  <a:ext uri="{0D108BD9-81ED-4DB2-BD59-A6C34878D82A}">
                    <a16:rowId xmlns:a16="http://schemas.microsoft.com/office/drawing/2014/main" val="524247351"/>
                  </a:ext>
                </a:extLst>
              </a:tr>
              <a:tr h="246381">
                <a:tc>
                  <a:txBody>
                    <a:bodyPr/>
                    <a:lstStyle/>
                    <a:p>
                      <a:pPr indent="-539750" algn="ctr">
                        <a:spcBef>
                          <a:spcPts val="1200"/>
                        </a:spcBef>
                        <a:spcAft>
                          <a:spcPts val="300"/>
                        </a:spcAft>
                      </a:pPr>
                      <a:r>
                        <a:rPr lang="fr-FR" sz="1400" dirty="0">
                          <a:effectLst/>
                        </a:rPr>
                        <a:t>TS-0005</a:t>
                      </a:r>
                      <a:endParaRPr lang="en-GB" sz="2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830" marR="36830" marT="0" marB="0"/>
                </a:tc>
                <a:tc>
                  <a:txBody>
                    <a:bodyPr/>
                    <a:lstStyle/>
                    <a:p>
                      <a:pPr indent="-539750">
                        <a:spcBef>
                          <a:spcPts val="1200"/>
                        </a:spcBef>
                        <a:spcAft>
                          <a:spcPts val="300"/>
                        </a:spcAft>
                      </a:pPr>
                      <a:r>
                        <a:rPr lang="fr-FR" sz="1400" dirty="0">
                          <a:effectLst/>
                        </a:rPr>
                        <a:t>Management </a:t>
                      </a:r>
                      <a:r>
                        <a:rPr lang="fr-FR" sz="1400" dirty="0" err="1">
                          <a:effectLst/>
                        </a:rPr>
                        <a:t>Enablement</a:t>
                      </a:r>
                      <a:r>
                        <a:rPr lang="fr-FR" sz="1400" dirty="0">
                          <a:effectLst/>
                        </a:rPr>
                        <a:t> (OMA)</a:t>
                      </a:r>
                      <a:endParaRPr lang="en-GB" sz="2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830" marR="36830" marT="0" marB="0"/>
                </a:tc>
                <a:tc>
                  <a:txBody>
                    <a:bodyPr/>
                    <a:lstStyle/>
                    <a:p>
                      <a:pPr indent="-539750" algn="ctr">
                        <a:spcBef>
                          <a:spcPts val="1200"/>
                        </a:spcBef>
                        <a:spcAft>
                          <a:spcPts val="300"/>
                        </a:spcAft>
                      </a:pPr>
                      <a:r>
                        <a:rPr lang="fr-FR" sz="1400" u="sng" dirty="0">
                          <a:effectLst/>
                          <a:hlinkClick r:id="rId3"/>
                        </a:rPr>
                        <a:t>4.0.0</a:t>
                      </a:r>
                      <a:endParaRPr lang="en-GB" sz="2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830" marR="36830" marT="0" marB="0"/>
                </a:tc>
                <a:extLst>
                  <a:ext uri="{0D108BD9-81ED-4DB2-BD59-A6C34878D82A}">
                    <a16:rowId xmlns:a16="http://schemas.microsoft.com/office/drawing/2014/main" val="2371150523"/>
                  </a:ext>
                </a:extLst>
              </a:tr>
              <a:tr h="241396">
                <a:tc>
                  <a:txBody>
                    <a:bodyPr/>
                    <a:lstStyle/>
                    <a:p>
                      <a:pPr indent="-539750" algn="ctr">
                        <a:spcBef>
                          <a:spcPts val="1200"/>
                        </a:spcBef>
                        <a:spcAft>
                          <a:spcPts val="300"/>
                        </a:spcAft>
                      </a:pPr>
                      <a:r>
                        <a:rPr lang="fr-FR" sz="1400">
                          <a:effectLst/>
                        </a:rPr>
                        <a:t>TS-0006</a:t>
                      </a:r>
                      <a:endParaRPr lang="en-GB" sz="28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830" marR="36830" marT="0" marB="0"/>
                </a:tc>
                <a:tc>
                  <a:txBody>
                    <a:bodyPr/>
                    <a:lstStyle/>
                    <a:p>
                      <a:pPr indent="-539750">
                        <a:spcBef>
                          <a:spcPts val="1200"/>
                        </a:spcBef>
                        <a:spcAft>
                          <a:spcPts val="300"/>
                        </a:spcAft>
                      </a:pPr>
                      <a:r>
                        <a:rPr lang="fr-FR" sz="1400" dirty="0">
                          <a:effectLst/>
                        </a:rPr>
                        <a:t>Management </a:t>
                      </a:r>
                      <a:r>
                        <a:rPr lang="fr-FR" sz="1400" dirty="0" err="1">
                          <a:effectLst/>
                        </a:rPr>
                        <a:t>Enablement</a:t>
                      </a:r>
                      <a:r>
                        <a:rPr lang="fr-FR" sz="1400" dirty="0">
                          <a:effectLst/>
                        </a:rPr>
                        <a:t> (BBF)</a:t>
                      </a:r>
                      <a:endParaRPr lang="en-GB" sz="2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830" marR="36830" marT="0" marB="0"/>
                </a:tc>
                <a:tc>
                  <a:txBody>
                    <a:bodyPr/>
                    <a:lstStyle/>
                    <a:p>
                      <a:pPr indent="-539750" algn="ctr">
                        <a:spcBef>
                          <a:spcPts val="1200"/>
                        </a:spcBef>
                        <a:spcAft>
                          <a:spcPts val="300"/>
                        </a:spcAft>
                      </a:pPr>
                      <a:r>
                        <a:rPr lang="fr-FR" sz="1400" u="sng" dirty="0">
                          <a:effectLst/>
                          <a:hlinkClick r:id="rId4"/>
                        </a:rPr>
                        <a:t>4.0.0</a:t>
                      </a:r>
                      <a:endParaRPr lang="en-GB" sz="2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830" marR="36830" marT="0" marB="0"/>
                </a:tc>
                <a:extLst>
                  <a:ext uri="{0D108BD9-81ED-4DB2-BD59-A6C34878D82A}">
                    <a16:rowId xmlns:a16="http://schemas.microsoft.com/office/drawing/2014/main" val="1068745267"/>
                  </a:ext>
                </a:extLst>
              </a:tr>
              <a:tr h="165196">
                <a:tc>
                  <a:txBody>
                    <a:bodyPr/>
                    <a:lstStyle/>
                    <a:p>
                      <a:pPr indent="-539750" algn="ctr">
                        <a:spcBef>
                          <a:spcPts val="1200"/>
                        </a:spcBef>
                        <a:spcAft>
                          <a:spcPts val="300"/>
                        </a:spcAft>
                      </a:pPr>
                      <a:r>
                        <a:rPr lang="fr-FR" sz="1400">
                          <a:effectLst/>
                        </a:rPr>
                        <a:t>TS-0009</a:t>
                      </a:r>
                      <a:endParaRPr lang="en-GB" sz="28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830" marR="36830" marT="0" marB="0"/>
                </a:tc>
                <a:tc>
                  <a:txBody>
                    <a:bodyPr/>
                    <a:lstStyle/>
                    <a:p>
                      <a:pPr indent="-539750">
                        <a:spcBef>
                          <a:spcPts val="1200"/>
                        </a:spcBef>
                        <a:spcAft>
                          <a:spcPts val="300"/>
                        </a:spcAft>
                      </a:pPr>
                      <a:r>
                        <a:rPr lang="fr-FR" sz="1400" dirty="0">
                          <a:effectLst/>
                        </a:rPr>
                        <a:t>HTTP Binding</a:t>
                      </a:r>
                      <a:endParaRPr lang="en-GB" sz="2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830" marR="36830" marT="0" marB="0"/>
                </a:tc>
                <a:tc>
                  <a:txBody>
                    <a:bodyPr/>
                    <a:lstStyle/>
                    <a:p>
                      <a:pPr indent="-539750" algn="ctr">
                        <a:spcBef>
                          <a:spcPts val="1200"/>
                        </a:spcBef>
                        <a:spcAft>
                          <a:spcPts val="300"/>
                        </a:spcAft>
                      </a:pPr>
                      <a:r>
                        <a:rPr lang="fr-FR" sz="1400" u="sng" dirty="0">
                          <a:effectLst/>
                          <a:hlinkClick r:id="rId5"/>
                        </a:rPr>
                        <a:t>4.4.0</a:t>
                      </a:r>
                      <a:endParaRPr lang="en-GB" sz="2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830" marR="36830" marT="0" marB="0"/>
                </a:tc>
                <a:extLst>
                  <a:ext uri="{0D108BD9-81ED-4DB2-BD59-A6C34878D82A}">
                    <a16:rowId xmlns:a16="http://schemas.microsoft.com/office/drawing/2014/main" val="1490475236"/>
                  </a:ext>
                </a:extLst>
              </a:tr>
              <a:tr h="165196">
                <a:tc>
                  <a:txBody>
                    <a:bodyPr/>
                    <a:lstStyle/>
                    <a:p>
                      <a:pPr indent="-539750" algn="ctr">
                        <a:spcBef>
                          <a:spcPts val="1200"/>
                        </a:spcBef>
                        <a:spcAft>
                          <a:spcPts val="300"/>
                        </a:spcAft>
                      </a:pPr>
                      <a:r>
                        <a:rPr lang="fr-FR" sz="1400">
                          <a:effectLst/>
                        </a:rPr>
                        <a:t>TS-0010</a:t>
                      </a:r>
                      <a:endParaRPr lang="en-GB" sz="28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830" marR="36830" marT="0" marB="0"/>
                </a:tc>
                <a:tc>
                  <a:txBody>
                    <a:bodyPr/>
                    <a:lstStyle/>
                    <a:p>
                      <a:pPr indent="-539750">
                        <a:spcBef>
                          <a:spcPts val="1200"/>
                        </a:spcBef>
                        <a:spcAft>
                          <a:spcPts val="300"/>
                        </a:spcAft>
                      </a:pPr>
                      <a:r>
                        <a:rPr lang="fr-FR" sz="1400" dirty="0">
                          <a:effectLst/>
                        </a:rPr>
                        <a:t>MQTT Binding</a:t>
                      </a:r>
                      <a:endParaRPr lang="en-GB" sz="2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830" marR="36830" marT="0" marB="0"/>
                </a:tc>
                <a:tc>
                  <a:txBody>
                    <a:bodyPr/>
                    <a:lstStyle/>
                    <a:p>
                      <a:pPr indent="-539750" algn="ctr">
                        <a:spcBef>
                          <a:spcPts val="1200"/>
                        </a:spcBef>
                        <a:spcAft>
                          <a:spcPts val="300"/>
                        </a:spcAft>
                      </a:pPr>
                      <a:r>
                        <a:rPr lang="fr-FR" sz="1400" u="sng" dirty="0">
                          <a:effectLst/>
                          <a:hlinkClick r:id="rId6"/>
                        </a:rPr>
                        <a:t>4.0.0</a:t>
                      </a:r>
                      <a:endParaRPr lang="en-GB" sz="2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830" marR="36830" marT="0" marB="0"/>
                </a:tc>
                <a:extLst>
                  <a:ext uri="{0D108BD9-81ED-4DB2-BD59-A6C34878D82A}">
                    <a16:rowId xmlns:a16="http://schemas.microsoft.com/office/drawing/2014/main" val="2650040856"/>
                  </a:ext>
                </a:extLst>
              </a:tr>
              <a:tr h="350076">
                <a:tc>
                  <a:txBody>
                    <a:bodyPr/>
                    <a:lstStyle/>
                    <a:p>
                      <a:pPr indent="-539750" algn="ctr">
                        <a:spcBef>
                          <a:spcPts val="1200"/>
                        </a:spcBef>
                        <a:spcAft>
                          <a:spcPts val="300"/>
                        </a:spcAft>
                      </a:pPr>
                      <a:r>
                        <a:rPr lang="fr-FR" sz="1400">
                          <a:effectLst/>
                        </a:rPr>
                        <a:t>TS-0014</a:t>
                      </a:r>
                      <a:endParaRPr lang="en-GB" sz="28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830" marR="36830" marT="0" marB="0"/>
                </a:tc>
                <a:tc>
                  <a:txBody>
                    <a:bodyPr/>
                    <a:lstStyle/>
                    <a:p>
                      <a:pPr indent="-539750">
                        <a:spcBef>
                          <a:spcPts val="1200"/>
                        </a:spcBef>
                        <a:spcAft>
                          <a:spcPts val="300"/>
                        </a:spcAft>
                      </a:pPr>
                      <a:r>
                        <a:rPr lang="fr-FR" sz="1400" dirty="0">
                          <a:effectLst/>
                        </a:rPr>
                        <a:t>LWM2M </a:t>
                      </a:r>
                      <a:r>
                        <a:rPr lang="fr-FR" sz="1400" dirty="0" err="1">
                          <a:effectLst/>
                        </a:rPr>
                        <a:t>Interworking</a:t>
                      </a:r>
                      <a:endParaRPr lang="en-GB" sz="2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830" marR="36830" marT="0" marB="0"/>
                </a:tc>
                <a:tc>
                  <a:txBody>
                    <a:bodyPr/>
                    <a:lstStyle/>
                    <a:p>
                      <a:pPr marL="0" indent="-539750" algn="ctr" defTabSz="914400" rtl="0" eaLnBrk="1" latinLnBrk="0" hangingPunct="1">
                        <a:spcBef>
                          <a:spcPts val="1200"/>
                        </a:spcBef>
                        <a:spcAft>
                          <a:spcPts val="300"/>
                        </a:spcAft>
                      </a:pPr>
                      <a:r>
                        <a:rPr lang="en-GB" sz="1400" u="sng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7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4.0.0</a:t>
                      </a:r>
                      <a:r>
                        <a:rPr lang="en-GB" sz="1400" u="sng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</a:txBody>
                  <a:tcPr marL="36830" marR="36830" marT="0" marB="0"/>
                </a:tc>
                <a:extLst>
                  <a:ext uri="{0D108BD9-81ED-4DB2-BD59-A6C34878D82A}">
                    <a16:rowId xmlns:a16="http://schemas.microsoft.com/office/drawing/2014/main" val="418601508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indent="-539750" algn="ctr">
                        <a:spcBef>
                          <a:spcPts val="1200"/>
                        </a:spcBef>
                        <a:spcAft>
                          <a:spcPts val="300"/>
                        </a:spcAft>
                      </a:pPr>
                      <a:r>
                        <a:rPr lang="fr-FR" sz="1400">
                          <a:effectLst/>
                        </a:rPr>
                        <a:t>TS-0016</a:t>
                      </a:r>
                      <a:endParaRPr lang="en-GB" sz="28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830" marR="36830" marT="0" marB="0"/>
                </a:tc>
                <a:tc>
                  <a:txBody>
                    <a:bodyPr/>
                    <a:lstStyle/>
                    <a:p>
                      <a:pPr indent="-539750">
                        <a:spcBef>
                          <a:spcPts val="1200"/>
                        </a:spcBef>
                        <a:spcAft>
                          <a:spcPts val="300"/>
                        </a:spcAft>
                      </a:pPr>
                      <a:r>
                        <a:rPr lang="fr-FR" sz="1400" dirty="0">
                          <a:effectLst/>
                        </a:rPr>
                        <a:t>Secure </a:t>
                      </a:r>
                      <a:r>
                        <a:rPr lang="fr-FR" sz="1400" dirty="0" err="1">
                          <a:effectLst/>
                        </a:rPr>
                        <a:t>Environment</a:t>
                      </a:r>
                      <a:r>
                        <a:rPr lang="fr-FR" sz="1400" dirty="0">
                          <a:effectLst/>
                        </a:rPr>
                        <a:t> Abstraction</a:t>
                      </a:r>
                      <a:endParaRPr lang="en-GB" sz="2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830" marR="36830" marT="0" marB="0"/>
                </a:tc>
                <a:tc>
                  <a:txBody>
                    <a:bodyPr/>
                    <a:lstStyle/>
                    <a:p>
                      <a:pPr marL="0" indent="-539750" algn="ctr" defTabSz="914400" rtl="0" eaLnBrk="1" latinLnBrk="0" hangingPunct="1">
                        <a:spcBef>
                          <a:spcPts val="1200"/>
                        </a:spcBef>
                        <a:spcAft>
                          <a:spcPts val="300"/>
                        </a:spcAft>
                      </a:pPr>
                      <a:r>
                        <a:rPr lang="en-GB" sz="1400" u="sng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8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4.0.0</a:t>
                      </a:r>
                      <a:r>
                        <a:rPr lang="en-GB" sz="1400" u="sng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</a:txBody>
                  <a:tcPr marL="36830" marR="36830" marT="0" marB="0"/>
                </a:tc>
                <a:extLst>
                  <a:ext uri="{0D108BD9-81ED-4DB2-BD59-A6C34878D82A}">
                    <a16:rowId xmlns:a16="http://schemas.microsoft.com/office/drawing/2014/main" val="4068178798"/>
                  </a:ext>
                </a:extLst>
              </a:tr>
              <a:tr h="165196">
                <a:tc>
                  <a:txBody>
                    <a:bodyPr/>
                    <a:lstStyle/>
                    <a:p>
                      <a:pPr indent="-539750" algn="ctr">
                        <a:spcBef>
                          <a:spcPts val="1200"/>
                        </a:spcBef>
                        <a:spcAft>
                          <a:spcPts val="300"/>
                        </a:spcAft>
                      </a:pPr>
                      <a:r>
                        <a:rPr lang="fr-FR" sz="1400">
                          <a:effectLst/>
                        </a:rPr>
                        <a:t>TS-0020</a:t>
                      </a:r>
                      <a:endParaRPr lang="en-GB" sz="28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830" marR="36830" marT="0" marB="0"/>
                </a:tc>
                <a:tc>
                  <a:txBody>
                    <a:bodyPr/>
                    <a:lstStyle/>
                    <a:p>
                      <a:pPr indent="-539750">
                        <a:spcBef>
                          <a:spcPts val="1200"/>
                        </a:spcBef>
                        <a:spcAft>
                          <a:spcPts val="300"/>
                        </a:spcAft>
                      </a:pPr>
                      <a:r>
                        <a:rPr lang="fr-FR" sz="1400">
                          <a:effectLst/>
                        </a:rPr>
                        <a:t>WebSocket Binding</a:t>
                      </a:r>
                      <a:endParaRPr lang="en-GB" sz="28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830" marR="36830" marT="0" marB="0"/>
                </a:tc>
                <a:tc>
                  <a:txBody>
                    <a:bodyPr/>
                    <a:lstStyle/>
                    <a:p>
                      <a:pPr indent="-539750" algn="ctr">
                        <a:spcBef>
                          <a:spcPts val="1200"/>
                        </a:spcBef>
                        <a:spcAft>
                          <a:spcPts val="300"/>
                        </a:spcAft>
                      </a:pPr>
                      <a:r>
                        <a:rPr lang="fr-FR" sz="1400" u="sng" dirty="0">
                          <a:effectLst/>
                          <a:hlinkClick r:id="rId9"/>
                        </a:rPr>
                        <a:t>4.0.0</a:t>
                      </a:r>
                      <a:endParaRPr lang="en-GB" sz="2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830" marR="36830" marT="0" marB="0"/>
                </a:tc>
                <a:extLst>
                  <a:ext uri="{0D108BD9-81ED-4DB2-BD59-A6C34878D82A}">
                    <a16:rowId xmlns:a16="http://schemas.microsoft.com/office/drawing/2014/main" val="2054722596"/>
                  </a:ext>
                </a:extLst>
              </a:tr>
            </a:tbl>
          </a:graphicData>
        </a:graphic>
      </p:graphicFrame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B9AE98E4-A07B-00B9-A3E3-4731A9750BB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03030990"/>
              </p:ext>
            </p:extLst>
          </p:nvPr>
        </p:nvGraphicFramePr>
        <p:xfrm>
          <a:off x="4572000" y="2813879"/>
          <a:ext cx="4267199" cy="333466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25890">
                  <a:extLst>
                    <a:ext uri="{9D8B030D-6E8A-4147-A177-3AD203B41FA5}">
                      <a16:colId xmlns:a16="http://schemas.microsoft.com/office/drawing/2014/main" val="106227541"/>
                    </a:ext>
                  </a:extLst>
                </a:gridCol>
                <a:gridCol w="2069710">
                  <a:extLst>
                    <a:ext uri="{9D8B030D-6E8A-4147-A177-3AD203B41FA5}">
                      <a16:colId xmlns:a16="http://schemas.microsoft.com/office/drawing/2014/main" val="382946999"/>
                    </a:ext>
                  </a:extLst>
                </a:gridCol>
                <a:gridCol w="1371599">
                  <a:extLst>
                    <a:ext uri="{9D8B030D-6E8A-4147-A177-3AD203B41FA5}">
                      <a16:colId xmlns:a16="http://schemas.microsoft.com/office/drawing/2014/main" val="3509019843"/>
                    </a:ext>
                  </a:extLst>
                </a:gridCol>
              </a:tblGrid>
              <a:tr h="462721">
                <a:tc>
                  <a:txBody>
                    <a:bodyPr/>
                    <a:lstStyle/>
                    <a:p>
                      <a:pPr indent="-539750" algn="ctr">
                        <a:spcBef>
                          <a:spcPts val="1200"/>
                        </a:spcBef>
                        <a:spcAft>
                          <a:spcPts val="300"/>
                        </a:spcAft>
                      </a:pPr>
                      <a:r>
                        <a:rPr lang="fr-FR" sz="2000" dirty="0">
                          <a:effectLst/>
                        </a:rPr>
                        <a:t>TS</a:t>
                      </a:r>
                      <a:endParaRPr lang="en-GB" sz="2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830" marR="36830" marT="0" marB="0"/>
                </a:tc>
                <a:tc>
                  <a:txBody>
                    <a:bodyPr/>
                    <a:lstStyle/>
                    <a:p>
                      <a:pPr indent="-539750">
                        <a:spcBef>
                          <a:spcPts val="1200"/>
                        </a:spcBef>
                        <a:spcAft>
                          <a:spcPts val="300"/>
                        </a:spcAft>
                      </a:pPr>
                      <a:r>
                        <a:rPr lang="fr-FR" sz="2000" dirty="0" err="1">
                          <a:effectLst/>
                        </a:rPr>
                        <a:t>Title</a:t>
                      </a:r>
                      <a:endParaRPr lang="en-GB" sz="2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830" marR="36830" marT="0" marB="0"/>
                </a:tc>
                <a:tc>
                  <a:txBody>
                    <a:bodyPr/>
                    <a:lstStyle/>
                    <a:p>
                      <a:pPr indent="-539750" algn="ctr">
                        <a:spcBef>
                          <a:spcPts val="1200"/>
                        </a:spcBef>
                        <a:spcAft>
                          <a:spcPts val="300"/>
                        </a:spcAft>
                      </a:pPr>
                      <a:r>
                        <a:rPr lang="fr-FR" sz="2000" dirty="0">
                          <a:effectLst/>
                        </a:rPr>
                        <a:t>Version</a:t>
                      </a:r>
                      <a:endParaRPr lang="en-GB" sz="2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830" marR="36830" marT="0" marB="0"/>
                </a:tc>
                <a:extLst>
                  <a:ext uri="{0D108BD9-81ED-4DB2-BD59-A6C34878D82A}">
                    <a16:rowId xmlns:a16="http://schemas.microsoft.com/office/drawing/2014/main" val="3594859189"/>
                  </a:ext>
                </a:extLst>
              </a:tr>
              <a:tr h="192936">
                <a:tc>
                  <a:txBody>
                    <a:bodyPr/>
                    <a:lstStyle/>
                    <a:p>
                      <a:pPr indent="-539750" algn="ctr">
                        <a:spcBef>
                          <a:spcPts val="1200"/>
                        </a:spcBef>
                        <a:spcAft>
                          <a:spcPts val="300"/>
                        </a:spcAft>
                      </a:pPr>
                      <a:r>
                        <a:rPr lang="fr-FR" sz="1400" b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TS-0022</a:t>
                      </a:r>
                      <a:endParaRPr lang="en-GB" sz="1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830" marR="36830" marT="0" marB="0"/>
                </a:tc>
                <a:tc>
                  <a:txBody>
                    <a:bodyPr/>
                    <a:lstStyle/>
                    <a:p>
                      <a:pPr indent="-539750">
                        <a:spcBef>
                          <a:spcPts val="1200"/>
                        </a:spcBef>
                        <a:spcAft>
                          <a:spcPts val="300"/>
                        </a:spcAft>
                      </a:pPr>
                      <a:r>
                        <a:rPr lang="fr-FR" sz="1400" b="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Field </a:t>
                      </a:r>
                      <a:r>
                        <a:rPr lang="fr-FR" sz="1400" b="0" dirty="0" err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Device</a:t>
                      </a:r>
                      <a:r>
                        <a:rPr lang="fr-FR" sz="1400" b="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Configuration</a:t>
                      </a:r>
                      <a:endParaRPr lang="en-GB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830" marR="36830" marT="0" marB="0"/>
                </a:tc>
                <a:tc>
                  <a:txBody>
                    <a:bodyPr/>
                    <a:lstStyle/>
                    <a:p>
                      <a:pPr marL="0" indent="-539750" algn="ctr" defTabSz="914400" rtl="0" eaLnBrk="1" latinLnBrk="0" hangingPunct="1">
                        <a:spcBef>
                          <a:spcPts val="1200"/>
                        </a:spcBef>
                        <a:spcAft>
                          <a:spcPts val="300"/>
                        </a:spcAft>
                      </a:pPr>
                      <a:r>
                        <a:rPr lang="fr-FR" sz="1400" u="sng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10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4.5.0</a:t>
                      </a:r>
                      <a:r>
                        <a:rPr lang="en-GB" sz="1400" u="sng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</a:txBody>
                  <a:tcPr marL="36830" marR="36830" marT="0" marB="0"/>
                </a:tc>
                <a:extLst>
                  <a:ext uri="{0D108BD9-81ED-4DB2-BD59-A6C34878D82A}">
                    <a16:rowId xmlns:a16="http://schemas.microsoft.com/office/drawing/2014/main" val="2997487500"/>
                  </a:ext>
                </a:extLst>
              </a:tr>
              <a:tr h="192936">
                <a:tc>
                  <a:txBody>
                    <a:bodyPr/>
                    <a:lstStyle/>
                    <a:p>
                      <a:pPr indent="-539750" algn="ctr">
                        <a:spcBef>
                          <a:spcPts val="1200"/>
                        </a:spcBef>
                        <a:spcAft>
                          <a:spcPts val="300"/>
                        </a:spcAft>
                      </a:pPr>
                      <a:r>
                        <a:rPr lang="fr-FR" sz="1400">
                          <a:effectLst/>
                        </a:rPr>
                        <a:t>TS-0024</a:t>
                      </a:r>
                      <a:endParaRPr lang="en-GB" sz="28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830" marR="36830" marT="0" marB="0"/>
                </a:tc>
                <a:tc>
                  <a:txBody>
                    <a:bodyPr/>
                    <a:lstStyle/>
                    <a:p>
                      <a:pPr indent="-539750">
                        <a:spcBef>
                          <a:spcPts val="1200"/>
                        </a:spcBef>
                        <a:spcAft>
                          <a:spcPts val="300"/>
                        </a:spcAft>
                      </a:pPr>
                      <a:r>
                        <a:rPr lang="fr-FR" sz="1400" dirty="0">
                          <a:effectLst/>
                        </a:rPr>
                        <a:t>OCF </a:t>
                      </a:r>
                      <a:r>
                        <a:rPr lang="fr-FR" sz="1400" dirty="0" err="1">
                          <a:effectLst/>
                        </a:rPr>
                        <a:t>Interworking</a:t>
                      </a:r>
                      <a:endParaRPr lang="en-GB" sz="2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830" marR="36830" marT="0" marB="0"/>
                </a:tc>
                <a:tc>
                  <a:txBody>
                    <a:bodyPr/>
                    <a:lstStyle/>
                    <a:p>
                      <a:pPr marL="0" indent="-539750" algn="ctr" defTabSz="914400" rtl="0" eaLnBrk="1" latinLnBrk="0" hangingPunct="1">
                        <a:spcBef>
                          <a:spcPts val="1200"/>
                        </a:spcBef>
                        <a:spcAft>
                          <a:spcPts val="300"/>
                        </a:spcAft>
                      </a:pPr>
                      <a:r>
                        <a:rPr lang="en-GB" sz="1400" u="sng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11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4.0.0</a:t>
                      </a:r>
                      <a:r>
                        <a:rPr lang="en-GB" sz="1400" u="sng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</a:txBody>
                  <a:tcPr marL="36830" marR="36830" marT="0" marB="0"/>
                </a:tc>
                <a:extLst>
                  <a:ext uri="{0D108BD9-81ED-4DB2-BD59-A6C34878D82A}">
                    <a16:rowId xmlns:a16="http://schemas.microsoft.com/office/drawing/2014/main" val="577098276"/>
                  </a:ext>
                </a:extLst>
              </a:tr>
              <a:tr h="192936">
                <a:tc>
                  <a:txBody>
                    <a:bodyPr/>
                    <a:lstStyle/>
                    <a:p>
                      <a:pPr indent="-539750" algn="ctr">
                        <a:spcBef>
                          <a:spcPts val="1200"/>
                        </a:spcBef>
                        <a:spcAft>
                          <a:spcPts val="300"/>
                        </a:spcAft>
                      </a:pPr>
                      <a:r>
                        <a:rPr lang="fr-FR" sz="1400">
                          <a:effectLst/>
                        </a:rPr>
                        <a:t>TS-0026</a:t>
                      </a:r>
                      <a:endParaRPr lang="en-GB" sz="28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830" marR="36830" marT="0" marB="0"/>
                </a:tc>
                <a:tc>
                  <a:txBody>
                    <a:bodyPr/>
                    <a:lstStyle/>
                    <a:p>
                      <a:pPr indent="-539750">
                        <a:spcBef>
                          <a:spcPts val="1200"/>
                        </a:spcBef>
                        <a:spcAft>
                          <a:spcPts val="300"/>
                        </a:spcAft>
                      </a:pPr>
                      <a:r>
                        <a:rPr lang="fr-FR" sz="1400" dirty="0">
                          <a:effectLst/>
                        </a:rPr>
                        <a:t>3GPP </a:t>
                      </a:r>
                      <a:r>
                        <a:rPr lang="fr-FR" sz="1400" dirty="0" err="1">
                          <a:effectLst/>
                        </a:rPr>
                        <a:t>Interworking</a:t>
                      </a:r>
                      <a:endParaRPr lang="en-GB" sz="2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830" marR="36830" marT="0" marB="0"/>
                </a:tc>
                <a:tc>
                  <a:txBody>
                    <a:bodyPr/>
                    <a:lstStyle/>
                    <a:p>
                      <a:pPr indent="-539750" algn="ctr">
                        <a:spcBef>
                          <a:spcPts val="1200"/>
                        </a:spcBef>
                        <a:spcAft>
                          <a:spcPts val="300"/>
                        </a:spcAft>
                      </a:pPr>
                      <a:r>
                        <a:rPr lang="fr-FR" sz="1400" u="sng">
                          <a:effectLst/>
                          <a:hlinkClick r:id="rId12"/>
                        </a:rPr>
                        <a:t>4.7.0</a:t>
                      </a:r>
                      <a:endParaRPr lang="en-GB" sz="28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830" marR="36830" marT="0" marB="0"/>
                </a:tc>
                <a:extLst>
                  <a:ext uri="{0D108BD9-81ED-4DB2-BD59-A6C34878D82A}">
                    <a16:rowId xmlns:a16="http://schemas.microsoft.com/office/drawing/2014/main" val="1285967192"/>
                  </a:ext>
                </a:extLst>
              </a:tr>
              <a:tr h="467594">
                <a:tc>
                  <a:txBody>
                    <a:bodyPr/>
                    <a:lstStyle/>
                    <a:p>
                      <a:pPr indent="-539750" algn="ctr">
                        <a:spcBef>
                          <a:spcPts val="1200"/>
                        </a:spcBef>
                        <a:spcAft>
                          <a:spcPts val="300"/>
                        </a:spcAft>
                      </a:pPr>
                      <a:r>
                        <a:rPr lang="fr-FR" sz="1400">
                          <a:effectLst/>
                        </a:rPr>
                        <a:t>TS-0030</a:t>
                      </a:r>
                      <a:endParaRPr lang="en-GB" sz="28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830" marR="36830" marT="0" marB="0"/>
                </a:tc>
                <a:tc>
                  <a:txBody>
                    <a:bodyPr/>
                    <a:lstStyle/>
                    <a:p>
                      <a:pPr indent="-539750">
                        <a:spcBef>
                          <a:spcPts val="1200"/>
                        </a:spcBef>
                        <a:spcAft>
                          <a:spcPts val="300"/>
                        </a:spcAft>
                      </a:pPr>
                      <a:r>
                        <a:rPr lang="fr-FR" sz="1400" dirty="0" err="1">
                          <a:effectLst/>
                        </a:rPr>
                        <a:t>Ontology</a:t>
                      </a:r>
                      <a:r>
                        <a:rPr lang="fr-FR" sz="1400" dirty="0">
                          <a:effectLst/>
                        </a:rPr>
                        <a:t> </a:t>
                      </a:r>
                      <a:r>
                        <a:rPr lang="fr-FR" sz="1400" dirty="0" err="1">
                          <a:effectLst/>
                        </a:rPr>
                        <a:t>Based</a:t>
                      </a:r>
                      <a:r>
                        <a:rPr lang="fr-FR" sz="1400" dirty="0">
                          <a:effectLst/>
                        </a:rPr>
                        <a:t> </a:t>
                      </a:r>
                      <a:r>
                        <a:rPr lang="fr-FR" sz="1400" dirty="0" err="1">
                          <a:effectLst/>
                        </a:rPr>
                        <a:t>Interworking</a:t>
                      </a:r>
                      <a:endParaRPr lang="en-GB" sz="2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830" marR="36830" marT="0" marB="0"/>
                </a:tc>
                <a:tc>
                  <a:txBody>
                    <a:bodyPr/>
                    <a:lstStyle/>
                    <a:p>
                      <a:pPr indent="-539750" algn="ctr">
                        <a:spcBef>
                          <a:spcPts val="1200"/>
                        </a:spcBef>
                        <a:spcAft>
                          <a:spcPts val="300"/>
                        </a:spcAft>
                      </a:pPr>
                      <a:r>
                        <a:rPr lang="fr-FR" sz="1400" u="sng" dirty="0">
                          <a:effectLst/>
                          <a:hlinkClick r:id="rId13"/>
                        </a:rPr>
                        <a:t>4.0.0</a:t>
                      </a:r>
                      <a:endParaRPr lang="en-GB" sz="2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830" marR="36830" marT="0" marB="0"/>
                </a:tc>
                <a:extLst>
                  <a:ext uri="{0D108BD9-81ED-4DB2-BD59-A6C34878D82A}">
                    <a16:rowId xmlns:a16="http://schemas.microsoft.com/office/drawing/2014/main" val="3717993348"/>
                  </a:ext>
                </a:extLst>
              </a:tr>
              <a:tr h="192936">
                <a:tc>
                  <a:txBody>
                    <a:bodyPr/>
                    <a:lstStyle/>
                    <a:p>
                      <a:pPr indent="-539750" algn="ctr">
                        <a:spcBef>
                          <a:spcPts val="1200"/>
                        </a:spcBef>
                        <a:spcAft>
                          <a:spcPts val="300"/>
                        </a:spcAft>
                      </a:pPr>
                      <a:r>
                        <a:rPr lang="fr-FR" sz="1400">
                          <a:effectLst/>
                        </a:rPr>
                        <a:t>TS-0032</a:t>
                      </a:r>
                      <a:endParaRPr lang="en-GB" sz="28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830" marR="36830" marT="0" marB="0"/>
                </a:tc>
                <a:tc>
                  <a:txBody>
                    <a:bodyPr/>
                    <a:lstStyle/>
                    <a:p>
                      <a:pPr indent="-539750">
                        <a:spcBef>
                          <a:spcPts val="1200"/>
                        </a:spcBef>
                        <a:spcAft>
                          <a:spcPts val="300"/>
                        </a:spcAft>
                      </a:pPr>
                      <a:r>
                        <a:rPr lang="fr-FR" sz="1400">
                          <a:effectLst/>
                        </a:rPr>
                        <a:t>MAF/MEF Interface</a:t>
                      </a:r>
                      <a:endParaRPr lang="en-GB" sz="28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830" marR="36830" marT="0" marB="0"/>
                </a:tc>
                <a:tc>
                  <a:txBody>
                    <a:bodyPr/>
                    <a:lstStyle/>
                    <a:p>
                      <a:pPr marL="0" indent="-539750" algn="ctr" defTabSz="914400" rtl="0" eaLnBrk="1" latinLnBrk="0" hangingPunct="1">
                        <a:spcBef>
                          <a:spcPts val="1200"/>
                        </a:spcBef>
                        <a:spcAft>
                          <a:spcPts val="300"/>
                        </a:spcAft>
                      </a:pPr>
                      <a:r>
                        <a:rPr lang="en-GB" sz="1400" u="sng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14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4.0.0</a:t>
                      </a:r>
                      <a:r>
                        <a:rPr lang="en-GB" sz="1400" u="sng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</a:txBody>
                  <a:tcPr marL="36830" marR="36830" marT="0" marB="0"/>
                </a:tc>
                <a:extLst>
                  <a:ext uri="{0D108BD9-81ED-4DB2-BD59-A6C34878D82A}">
                    <a16:rowId xmlns:a16="http://schemas.microsoft.com/office/drawing/2014/main" val="1863959120"/>
                  </a:ext>
                </a:extLst>
              </a:tr>
              <a:tr h="337250">
                <a:tc>
                  <a:txBody>
                    <a:bodyPr/>
                    <a:lstStyle/>
                    <a:p>
                      <a:pPr indent="-539750" algn="ctr">
                        <a:spcBef>
                          <a:spcPts val="1200"/>
                        </a:spcBef>
                        <a:spcAft>
                          <a:spcPts val="300"/>
                        </a:spcAft>
                      </a:pPr>
                      <a:r>
                        <a:rPr lang="fr-FR" sz="1400">
                          <a:effectLst/>
                        </a:rPr>
                        <a:t>TS-0033</a:t>
                      </a:r>
                      <a:endParaRPr lang="en-GB" sz="28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830" marR="36830" marT="0" marB="0"/>
                </a:tc>
                <a:tc>
                  <a:txBody>
                    <a:bodyPr/>
                    <a:lstStyle/>
                    <a:p>
                      <a:pPr indent="-539750">
                        <a:spcBef>
                          <a:spcPts val="1200"/>
                        </a:spcBef>
                        <a:spcAft>
                          <a:spcPts val="300"/>
                        </a:spcAft>
                      </a:pPr>
                      <a:r>
                        <a:rPr lang="fr-FR" sz="1400">
                          <a:effectLst/>
                        </a:rPr>
                        <a:t>Interworking Framework</a:t>
                      </a:r>
                      <a:endParaRPr lang="en-GB" sz="28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830" marR="36830" marT="0" marB="0"/>
                </a:tc>
                <a:tc>
                  <a:txBody>
                    <a:bodyPr/>
                    <a:lstStyle/>
                    <a:p>
                      <a:pPr indent="-539750" algn="ctr">
                        <a:spcBef>
                          <a:spcPts val="1200"/>
                        </a:spcBef>
                        <a:spcAft>
                          <a:spcPts val="300"/>
                        </a:spcAft>
                      </a:pPr>
                      <a:r>
                        <a:rPr lang="fr-FR" sz="1400" u="sng" dirty="0">
                          <a:effectLst/>
                          <a:hlinkClick r:id="rId15"/>
                        </a:rPr>
                        <a:t>4.0.0</a:t>
                      </a:r>
                      <a:endParaRPr lang="en-GB" sz="2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830" marR="36830" marT="0" marB="0"/>
                </a:tc>
                <a:extLst>
                  <a:ext uri="{0D108BD9-81ED-4DB2-BD59-A6C34878D82A}">
                    <a16:rowId xmlns:a16="http://schemas.microsoft.com/office/drawing/2014/main" val="3270059244"/>
                  </a:ext>
                </a:extLst>
              </a:tr>
              <a:tr h="192936">
                <a:tc>
                  <a:txBody>
                    <a:bodyPr/>
                    <a:lstStyle/>
                    <a:p>
                      <a:pPr indent="-539750" algn="ctr">
                        <a:spcBef>
                          <a:spcPts val="1200"/>
                        </a:spcBef>
                        <a:spcAft>
                          <a:spcPts val="300"/>
                        </a:spcAft>
                      </a:pPr>
                      <a:r>
                        <a:rPr lang="fr-FR" sz="1400">
                          <a:effectLst/>
                        </a:rPr>
                        <a:t>TS-0034</a:t>
                      </a:r>
                      <a:endParaRPr lang="en-GB" sz="28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830" marR="36830" marT="0" marB="0"/>
                </a:tc>
                <a:tc>
                  <a:txBody>
                    <a:bodyPr/>
                    <a:lstStyle/>
                    <a:p>
                      <a:pPr indent="-539750">
                        <a:spcBef>
                          <a:spcPts val="1200"/>
                        </a:spcBef>
                        <a:spcAft>
                          <a:spcPts val="300"/>
                        </a:spcAft>
                      </a:pPr>
                      <a:r>
                        <a:rPr lang="fr-FR" sz="1400">
                          <a:effectLst/>
                        </a:rPr>
                        <a:t>Semantics Support</a:t>
                      </a:r>
                      <a:endParaRPr lang="en-GB" sz="28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830" marR="36830" marT="0" marB="0"/>
                </a:tc>
                <a:tc>
                  <a:txBody>
                    <a:bodyPr/>
                    <a:lstStyle/>
                    <a:p>
                      <a:pPr indent="-539750" algn="ctr">
                        <a:spcBef>
                          <a:spcPts val="1200"/>
                        </a:spcBef>
                        <a:spcAft>
                          <a:spcPts val="300"/>
                        </a:spcAft>
                      </a:pPr>
                      <a:r>
                        <a:rPr lang="fr-FR" sz="1400" u="sng" dirty="0">
                          <a:effectLst/>
                          <a:hlinkClick r:id="rId16"/>
                        </a:rPr>
                        <a:t>4.2.0</a:t>
                      </a:r>
                      <a:endParaRPr lang="en-GB" sz="2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830" marR="36830" marT="0" marB="0"/>
                </a:tc>
                <a:extLst>
                  <a:ext uri="{0D108BD9-81ED-4DB2-BD59-A6C34878D82A}">
                    <a16:rowId xmlns:a16="http://schemas.microsoft.com/office/drawing/2014/main" val="353101207"/>
                  </a:ext>
                </a:extLst>
              </a:tr>
              <a:tr h="192936">
                <a:tc>
                  <a:txBody>
                    <a:bodyPr/>
                    <a:lstStyle/>
                    <a:p>
                      <a:pPr indent="-539750" algn="ctr">
                        <a:spcBef>
                          <a:spcPts val="1200"/>
                        </a:spcBef>
                        <a:spcAft>
                          <a:spcPts val="300"/>
                        </a:spcAft>
                      </a:pPr>
                      <a:r>
                        <a:rPr lang="fr-FR" sz="1400">
                          <a:effectLst/>
                        </a:rPr>
                        <a:t>TS-0035</a:t>
                      </a:r>
                      <a:endParaRPr lang="en-GB" sz="28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830" marR="36830" marT="0" marB="0"/>
                </a:tc>
                <a:tc>
                  <a:txBody>
                    <a:bodyPr/>
                    <a:lstStyle/>
                    <a:p>
                      <a:pPr indent="-539750">
                        <a:spcBef>
                          <a:spcPts val="1200"/>
                        </a:spcBef>
                        <a:spcAft>
                          <a:spcPts val="300"/>
                        </a:spcAft>
                      </a:pPr>
                      <a:r>
                        <a:rPr lang="fr-FR" sz="1400">
                          <a:effectLst/>
                        </a:rPr>
                        <a:t>OSGi Interworking</a:t>
                      </a:r>
                      <a:endParaRPr lang="en-GB" sz="28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830" marR="36830" marT="0" marB="0"/>
                </a:tc>
                <a:tc>
                  <a:txBody>
                    <a:bodyPr/>
                    <a:lstStyle/>
                    <a:p>
                      <a:pPr marL="0" indent="-539750" algn="ctr" defTabSz="914400" rtl="0" eaLnBrk="1" latinLnBrk="0" hangingPunct="1">
                        <a:spcBef>
                          <a:spcPts val="1200"/>
                        </a:spcBef>
                        <a:spcAft>
                          <a:spcPts val="300"/>
                        </a:spcAft>
                      </a:pPr>
                      <a:r>
                        <a:rPr lang="en-GB" sz="1400" u="sng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17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4.0.0</a:t>
                      </a:r>
                      <a:r>
                        <a:rPr lang="en-GB" sz="1400" u="sng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</a:txBody>
                  <a:tcPr marL="36830" marR="36830" marT="0" marB="0"/>
                </a:tc>
                <a:extLst>
                  <a:ext uri="{0D108BD9-81ED-4DB2-BD59-A6C34878D82A}">
                    <a16:rowId xmlns:a16="http://schemas.microsoft.com/office/drawing/2014/main" val="3208660744"/>
                  </a:ext>
                </a:extLst>
              </a:tr>
              <a:tr h="573583">
                <a:tc>
                  <a:txBody>
                    <a:bodyPr/>
                    <a:lstStyle/>
                    <a:p>
                      <a:pPr indent="-539750" algn="ctr">
                        <a:spcBef>
                          <a:spcPts val="1200"/>
                        </a:spcBef>
                        <a:spcAft>
                          <a:spcPts val="300"/>
                        </a:spcAft>
                      </a:pPr>
                      <a:r>
                        <a:rPr lang="fr-FR" sz="1400" dirty="0">
                          <a:effectLst/>
                        </a:rPr>
                        <a:t>TS-0040</a:t>
                      </a:r>
                      <a:endParaRPr lang="en-GB" sz="2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830" marR="36830" marT="0" marB="0"/>
                </a:tc>
                <a:tc>
                  <a:txBody>
                    <a:bodyPr/>
                    <a:lstStyle/>
                    <a:p>
                      <a:pPr indent="-539750">
                        <a:spcBef>
                          <a:spcPts val="1200"/>
                        </a:spcBef>
                        <a:spcAft>
                          <a:spcPts val="300"/>
                        </a:spcAft>
                      </a:pPr>
                      <a:r>
                        <a:rPr lang="fr-FR" sz="1400" dirty="0">
                          <a:effectLst/>
                        </a:rPr>
                        <a:t>Modbus </a:t>
                      </a:r>
                      <a:r>
                        <a:rPr lang="fr-FR" sz="1400" dirty="0" err="1">
                          <a:effectLst/>
                        </a:rPr>
                        <a:t>Interworking</a:t>
                      </a:r>
                      <a:endParaRPr lang="en-GB" sz="2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830" marR="36830" marT="0" marB="0"/>
                </a:tc>
                <a:tc>
                  <a:txBody>
                    <a:bodyPr/>
                    <a:lstStyle/>
                    <a:p>
                      <a:pPr indent="-539750" algn="ctr">
                        <a:spcBef>
                          <a:spcPts val="1200"/>
                        </a:spcBef>
                        <a:spcAft>
                          <a:spcPts val="300"/>
                        </a:spcAft>
                      </a:pPr>
                      <a:r>
                        <a:rPr lang="fr-FR" sz="1400" u="sng" dirty="0">
                          <a:effectLst/>
                          <a:hlinkClick r:id="rId18"/>
                        </a:rPr>
                        <a:t>4.0.0</a:t>
                      </a:r>
                      <a:endParaRPr lang="en-GB" sz="2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830" marR="36830" marT="0" marB="0"/>
                </a:tc>
                <a:extLst>
                  <a:ext uri="{0D108BD9-81ED-4DB2-BD59-A6C34878D82A}">
                    <a16:rowId xmlns:a16="http://schemas.microsoft.com/office/drawing/2014/main" val="78208231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876499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Title 1">
            <a:extLst>
              <a:ext uri="{FF2B5EF4-FFF2-40B4-BE49-F238E27FC236}">
                <a16:creationId xmlns:a16="http://schemas.microsoft.com/office/drawing/2014/main" id="{CB4E5FCB-1B9F-A945-B6BA-1419A6993016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76200" y="381000"/>
            <a:ext cx="8229600" cy="1143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GB" altLang="en-US" dirty="0"/>
              <a:t>Rel-5 Progress</a:t>
            </a:r>
          </a:p>
        </p:txBody>
      </p:sp>
      <p:sp>
        <p:nvSpPr>
          <p:cNvPr id="7170" name="Content Placeholder 2">
            <a:extLst>
              <a:ext uri="{FF2B5EF4-FFF2-40B4-BE49-F238E27FC236}">
                <a16:creationId xmlns:a16="http://schemas.microsoft.com/office/drawing/2014/main" id="{83D3DC27-AC91-B14F-980B-A8C42A049373}"/>
              </a:ext>
            </a:extLst>
          </p:cNvPr>
          <p:cNvSpPr>
            <a:spLocks noGrp="1"/>
          </p:cNvSpPr>
          <p:nvPr>
            <p:ph idx="1"/>
          </p:nvPr>
        </p:nvSpPr>
        <p:spPr bwMode="auto">
          <a:xfrm>
            <a:off x="266700" y="1371600"/>
            <a:ext cx="8610600" cy="4953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457200" lvl="1" indent="0">
              <a:buNone/>
            </a:pPr>
            <a:endParaRPr lang="en-GB" altLang="en-US" sz="700" dirty="0">
              <a:solidFill>
                <a:schemeClr val="tx1"/>
              </a:solidFill>
            </a:endParaRPr>
          </a:p>
          <a:p>
            <a:r>
              <a:rPr lang="en-GB" altLang="en-US" sz="2400" dirty="0"/>
              <a:t>3 CRs agreed for </a:t>
            </a:r>
            <a:r>
              <a:rPr lang="en-GB" altLang="en-US" sz="2400" dirty="0" err="1"/>
              <a:t>Rel</a:t>
            </a:r>
            <a:r>
              <a:rPr lang="en-GB" altLang="en-US" sz="2400" dirty="0"/>
              <a:t> 5.</a:t>
            </a:r>
          </a:p>
          <a:p>
            <a:r>
              <a:rPr lang="en-GB" altLang="en-US" sz="2400" dirty="0"/>
              <a:t>TR-0065 (STA / OGC) has progressed</a:t>
            </a:r>
          </a:p>
          <a:p>
            <a:r>
              <a:rPr lang="en-GB" altLang="en-US" sz="2400" dirty="0"/>
              <a:t>TS-0001 5.1.0 R5 Baseline is Agreed </a:t>
            </a:r>
          </a:p>
          <a:p>
            <a:r>
              <a:rPr lang="en-GB" altLang="en-US" sz="2400" dirty="0"/>
              <a:t>CRs For other TSs- TS-0004, TS-0022, TS-0033, TS-0034</a:t>
            </a:r>
          </a:p>
          <a:p>
            <a:pPr lvl="1"/>
            <a:r>
              <a:rPr lang="en-GB" altLang="en-US" sz="1800" dirty="0"/>
              <a:t>Will be added to  CR packs when the new versions of the TSs are started.</a:t>
            </a:r>
          </a:p>
          <a:p>
            <a:pPr marL="457200" lvl="1" indent="0">
              <a:buNone/>
            </a:pPr>
            <a:endParaRPr lang="en-GB" altLang="en-US" sz="1800" dirty="0"/>
          </a:p>
          <a:p>
            <a:pPr marL="457200" lvl="1" indent="0">
              <a:buNone/>
            </a:pPr>
            <a:endParaRPr lang="en-GB" altLang="en-US" sz="1800" dirty="0"/>
          </a:p>
        </p:txBody>
      </p:sp>
    </p:spTree>
    <p:extLst>
      <p:ext uri="{BB962C8B-B14F-4D97-AF65-F5344CB8AC3E}">
        <p14:creationId xmlns:p14="http://schemas.microsoft.com/office/powerpoint/2010/main" val="5899827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Title 1">
            <a:extLst>
              <a:ext uri="{FF2B5EF4-FFF2-40B4-BE49-F238E27FC236}">
                <a16:creationId xmlns:a16="http://schemas.microsoft.com/office/drawing/2014/main" id="{F75CAB61-64DC-4B4F-9539-4CEFB8894A86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124287" y="457200"/>
            <a:ext cx="8229600" cy="1143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en-US" dirty="0"/>
              <a:t>Items for Decision</a:t>
            </a:r>
          </a:p>
        </p:txBody>
      </p:sp>
      <p:sp>
        <p:nvSpPr>
          <p:cNvPr id="9218" name="Slide Number Placeholder 5">
            <a:extLst>
              <a:ext uri="{FF2B5EF4-FFF2-40B4-BE49-F238E27FC236}">
                <a16:creationId xmlns:a16="http://schemas.microsoft.com/office/drawing/2014/main" id="{345837F0-6AB3-AE43-BAC7-228BBB54AC6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 bwMode="auto">
          <a:xfrm>
            <a:off x="457200" y="6248400"/>
            <a:ext cx="8229600" cy="609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l"/>
            <a:r>
              <a:rPr lang="en-GB" altLang="en-US" dirty="0">
                <a:solidFill>
                  <a:srgbClr val="898989"/>
                </a:solidFill>
                <a:latin typeface="Myriad pro"/>
              </a:rPr>
              <a:t>© 2023  oneM2M Partners</a:t>
            </a:r>
          </a:p>
          <a:p>
            <a:pPr algn="ctr"/>
            <a:r>
              <a:rPr lang="en-GB" altLang="en-US" dirty="0">
                <a:solidFill>
                  <a:srgbClr val="898989"/>
                </a:solidFill>
                <a:latin typeface="Myriad pro"/>
              </a:rPr>
              <a:t>   </a:t>
            </a:r>
          </a:p>
          <a:p>
            <a:fld id="{68E0EAA2-9044-7A4E-8223-567EDD9B9929}" type="slidenum">
              <a:rPr lang="en-US" altLang="en-US" smtClean="0">
                <a:solidFill>
                  <a:srgbClr val="898989"/>
                </a:solidFill>
                <a:latin typeface="Myriad pro"/>
              </a:rPr>
              <a:pPr/>
              <a:t>6</a:t>
            </a:fld>
            <a:endParaRPr lang="en-US" altLang="en-US" dirty="0">
              <a:solidFill>
                <a:srgbClr val="898989"/>
              </a:solidFill>
              <a:latin typeface="Myriad pro"/>
            </a:endParaRPr>
          </a:p>
        </p:txBody>
      </p:sp>
      <p:sp>
        <p:nvSpPr>
          <p:cNvPr id="9219" name="Content Placeholder 1">
            <a:extLst>
              <a:ext uri="{FF2B5EF4-FFF2-40B4-BE49-F238E27FC236}">
                <a16:creationId xmlns:a16="http://schemas.microsoft.com/office/drawing/2014/main" id="{DE8B707D-B50C-3841-955D-9E77726F86A6}"/>
              </a:ext>
            </a:extLst>
          </p:cNvPr>
          <p:cNvSpPr>
            <a:spLocks noGrp="1"/>
          </p:cNvSpPr>
          <p:nvPr>
            <p:ph idx="1"/>
          </p:nvPr>
        </p:nvSpPr>
        <p:spPr bwMode="auto">
          <a:xfrm>
            <a:off x="762000" y="1600200"/>
            <a:ext cx="8077200" cy="4419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indent="0">
              <a:buFont typeface="Arial" panose="020B0604020202020204" pitchFamily="34" charset="0"/>
              <a:buNone/>
            </a:pPr>
            <a:r>
              <a:rPr lang="en-US" altLang="en-US" dirty="0"/>
              <a:t>CR Packs:</a:t>
            </a:r>
          </a:p>
          <a:p>
            <a:r>
              <a:rPr lang="en-US" altLang="en-US" sz="2400" dirty="0"/>
              <a:t>TS-0001 – </a:t>
            </a:r>
            <a:r>
              <a:rPr lang="en-GB" sz="2400" dirty="0"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TP-2023-0017</a:t>
            </a:r>
            <a:r>
              <a:rPr lang="en-US" sz="2400" dirty="0"/>
              <a:t> </a:t>
            </a:r>
            <a:r>
              <a:rPr lang="en-US" altLang="en-US" sz="2400" dirty="0"/>
              <a:t>– </a:t>
            </a:r>
            <a:r>
              <a:rPr lang="en-US" altLang="en-US" sz="2400" dirty="0">
                <a:solidFill>
                  <a:srgbClr val="C00000"/>
                </a:solidFill>
              </a:rPr>
              <a:t>02</a:t>
            </a:r>
            <a:r>
              <a:rPr lang="en-US" altLang="en-US" sz="2400" dirty="0"/>
              <a:t>-R2, </a:t>
            </a:r>
            <a:r>
              <a:rPr lang="en-US" altLang="en-US" sz="2400" dirty="0">
                <a:solidFill>
                  <a:srgbClr val="C00000"/>
                </a:solidFill>
              </a:rPr>
              <a:t>02</a:t>
            </a:r>
            <a:r>
              <a:rPr lang="en-US" altLang="en-US" sz="2400" dirty="0"/>
              <a:t>-R3, </a:t>
            </a:r>
            <a:r>
              <a:rPr lang="en-US" altLang="en-US" sz="2400" dirty="0">
                <a:solidFill>
                  <a:srgbClr val="C00000"/>
                </a:solidFill>
              </a:rPr>
              <a:t>04</a:t>
            </a:r>
            <a:r>
              <a:rPr lang="en-US" altLang="en-US" sz="2400" dirty="0"/>
              <a:t>-R4, </a:t>
            </a:r>
            <a:r>
              <a:rPr lang="en-US" altLang="en-US" sz="2400" dirty="0">
                <a:solidFill>
                  <a:srgbClr val="C00000"/>
                </a:solidFill>
              </a:rPr>
              <a:t>03</a:t>
            </a:r>
            <a:r>
              <a:rPr lang="en-US" altLang="en-US" sz="2400" dirty="0"/>
              <a:t>-R5  =  </a:t>
            </a:r>
            <a:r>
              <a:rPr lang="en-US" altLang="en-US" sz="2400" dirty="0">
                <a:solidFill>
                  <a:srgbClr val="C00000"/>
                </a:solidFill>
              </a:rPr>
              <a:t>11</a:t>
            </a:r>
          </a:p>
          <a:p>
            <a:r>
              <a:rPr lang="en-US" altLang="en-US" sz="2400" dirty="0"/>
              <a:t>TS-0004 – </a:t>
            </a:r>
            <a:r>
              <a:rPr lang="en-GB" sz="2400" dirty="0"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TP-2023-0018</a:t>
            </a:r>
            <a:r>
              <a:rPr lang="en-US" sz="2400" dirty="0"/>
              <a:t> </a:t>
            </a:r>
            <a:r>
              <a:rPr lang="en-US" altLang="en-US" sz="2400" dirty="0"/>
              <a:t>– </a:t>
            </a:r>
            <a:r>
              <a:rPr lang="en-US" altLang="en-US" sz="2400" dirty="0">
                <a:solidFill>
                  <a:srgbClr val="C00000"/>
                </a:solidFill>
              </a:rPr>
              <a:t>00</a:t>
            </a:r>
            <a:r>
              <a:rPr lang="en-US" altLang="en-US" sz="2400" dirty="0"/>
              <a:t>-R2, </a:t>
            </a:r>
            <a:r>
              <a:rPr lang="en-US" altLang="en-US" sz="2400" dirty="0">
                <a:solidFill>
                  <a:srgbClr val="C00000"/>
                </a:solidFill>
              </a:rPr>
              <a:t>01</a:t>
            </a:r>
            <a:r>
              <a:rPr lang="en-US" altLang="en-US" sz="2400" dirty="0"/>
              <a:t>-R3, </a:t>
            </a:r>
            <a:r>
              <a:rPr lang="en-US" altLang="en-US" sz="2400" dirty="0">
                <a:solidFill>
                  <a:srgbClr val="C00000"/>
                </a:solidFill>
              </a:rPr>
              <a:t>02</a:t>
            </a:r>
            <a:r>
              <a:rPr lang="en-US" altLang="en-US" sz="2400" dirty="0"/>
              <a:t>-R4,</a:t>
            </a:r>
            <a:r>
              <a:rPr lang="en-US" altLang="en-US" sz="2400" dirty="0">
                <a:solidFill>
                  <a:srgbClr val="C00000"/>
                </a:solidFill>
              </a:rPr>
              <a:t> 00</a:t>
            </a:r>
            <a:r>
              <a:rPr lang="en-US" altLang="en-US" sz="2400" dirty="0"/>
              <a:t>-R5  =  </a:t>
            </a:r>
            <a:r>
              <a:rPr lang="en-US" altLang="en-US" sz="2400" dirty="0">
                <a:solidFill>
                  <a:srgbClr val="C00000"/>
                </a:solidFill>
              </a:rPr>
              <a:t>3</a:t>
            </a:r>
          </a:p>
          <a:p>
            <a:r>
              <a:rPr lang="en-US" altLang="en-US" sz="2400" dirty="0"/>
              <a:t>TS-0008 – </a:t>
            </a:r>
            <a:r>
              <a:rPr lang="en-GB" sz="2400" dirty="0"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TP-2023-0019</a:t>
            </a:r>
            <a:r>
              <a:rPr lang="en-US" sz="2400" dirty="0"/>
              <a:t> </a:t>
            </a:r>
            <a:r>
              <a:rPr lang="en-US" altLang="en-US" sz="2400" dirty="0"/>
              <a:t>– </a:t>
            </a:r>
            <a:r>
              <a:rPr lang="en-US" altLang="en-US" sz="2400" dirty="0">
                <a:solidFill>
                  <a:srgbClr val="C00000"/>
                </a:solidFill>
              </a:rPr>
              <a:t>01</a:t>
            </a:r>
            <a:r>
              <a:rPr lang="en-US" altLang="en-US" sz="2400" dirty="0"/>
              <a:t>-R2, </a:t>
            </a:r>
            <a:r>
              <a:rPr lang="en-US" altLang="en-US" sz="2400" dirty="0">
                <a:solidFill>
                  <a:srgbClr val="C00000"/>
                </a:solidFill>
              </a:rPr>
              <a:t>01</a:t>
            </a:r>
            <a:r>
              <a:rPr lang="en-US" altLang="en-US" sz="2400" dirty="0"/>
              <a:t>-R3, </a:t>
            </a:r>
            <a:r>
              <a:rPr lang="en-US" altLang="en-US" sz="2400" dirty="0">
                <a:solidFill>
                  <a:srgbClr val="C00000"/>
                </a:solidFill>
              </a:rPr>
              <a:t>01</a:t>
            </a:r>
            <a:r>
              <a:rPr lang="en-US" altLang="en-US" sz="2400" dirty="0"/>
              <a:t>-R4,</a:t>
            </a:r>
            <a:r>
              <a:rPr lang="en-US" altLang="en-US" sz="2400" dirty="0">
                <a:solidFill>
                  <a:srgbClr val="C00000"/>
                </a:solidFill>
              </a:rPr>
              <a:t> 00</a:t>
            </a:r>
            <a:r>
              <a:rPr lang="en-US" altLang="en-US" sz="2400" dirty="0"/>
              <a:t>-R5  =  </a:t>
            </a:r>
            <a:r>
              <a:rPr lang="en-US" altLang="en-US" sz="2400" dirty="0">
                <a:solidFill>
                  <a:srgbClr val="C00000"/>
                </a:solidFill>
              </a:rPr>
              <a:t>3</a:t>
            </a:r>
          </a:p>
          <a:p>
            <a:r>
              <a:rPr lang="en-US" altLang="en-US" sz="2400" dirty="0"/>
              <a:t>TS-0026 – </a:t>
            </a:r>
            <a:r>
              <a:rPr lang="en-GB" sz="2400" dirty="0"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TP-2023-0020</a:t>
            </a:r>
            <a:r>
              <a:rPr lang="en-US" sz="2400" dirty="0"/>
              <a:t> </a:t>
            </a:r>
            <a:r>
              <a:rPr lang="en-US" altLang="en-US" sz="2400" dirty="0"/>
              <a:t>– </a:t>
            </a:r>
            <a:r>
              <a:rPr lang="en-US" altLang="en-US" sz="2400" dirty="0">
                <a:solidFill>
                  <a:srgbClr val="C00000"/>
                </a:solidFill>
              </a:rPr>
              <a:t>00</a:t>
            </a:r>
            <a:r>
              <a:rPr lang="en-US" altLang="en-US" sz="2400" dirty="0"/>
              <a:t>-R2, </a:t>
            </a:r>
            <a:r>
              <a:rPr lang="en-US" altLang="en-US" sz="2400" dirty="0">
                <a:solidFill>
                  <a:srgbClr val="C00000"/>
                </a:solidFill>
              </a:rPr>
              <a:t>01</a:t>
            </a:r>
            <a:r>
              <a:rPr lang="en-US" altLang="en-US" sz="2400" dirty="0"/>
              <a:t>-R3, </a:t>
            </a:r>
            <a:r>
              <a:rPr lang="en-US" altLang="en-US" sz="2400" dirty="0">
                <a:solidFill>
                  <a:srgbClr val="C00000"/>
                </a:solidFill>
              </a:rPr>
              <a:t>00</a:t>
            </a:r>
            <a:r>
              <a:rPr lang="en-US" altLang="en-US" sz="2400" dirty="0"/>
              <a:t>-R4,</a:t>
            </a:r>
            <a:r>
              <a:rPr lang="en-US" altLang="en-US" sz="2400" dirty="0">
                <a:solidFill>
                  <a:srgbClr val="C00000"/>
                </a:solidFill>
              </a:rPr>
              <a:t> 00</a:t>
            </a:r>
            <a:r>
              <a:rPr lang="en-US" altLang="en-US" sz="2400" dirty="0"/>
              <a:t>-R5  =  </a:t>
            </a:r>
            <a:r>
              <a:rPr lang="en-US" altLang="en-US" sz="2400" dirty="0">
                <a:solidFill>
                  <a:srgbClr val="C00000"/>
                </a:solidFill>
              </a:rPr>
              <a:t>1</a:t>
            </a:r>
          </a:p>
          <a:p>
            <a:endParaRPr lang="en-US" altLang="en-US" sz="2400" dirty="0">
              <a:solidFill>
                <a:srgbClr val="C00000"/>
              </a:solidFill>
            </a:endParaRPr>
          </a:p>
          <a:p>
            <a:pPr marL="0" indent="0">
              <a:buNone/>
            </a:pPr>
            <a:endParaRPr lang="en-US" altLang="en-US" sz="2400" dirty="0">
              <a:solidFill>
                <a:srgbClr val="C00000"/>
              </a:solidFill>
            </a:endParaRPr>
          </a:p>
          <a:p>
            <a:endParaRPr lang="en-US" altLang="en-US" sz="2400" dirty="0">
              <a:solidFill>
                <a:srgbClr val="C00000"/>
              </a:solidFill>
            </a:endParaRPr>
          </a:p>
          <a:p>
            <a:pPr marL="0" indent="0">
              <a:buNone/>
            </a:pPr>
            <a:endParaRPr lang="en-GB" altLang="en-US" sz="1800" dirty="0"/>
          </a:p>
          <a:p>
            <a:pPr marL="0" indent="0">
              <a:buNone/>
            </a:pPr>
            <a:endParaRPr lang="en-US" altLang="en-US" sz="1800" dirty="0">
              <a:solidFill>
                <a:schemeClr val="tx1"/>
              </a:solidFill>
            </a:endParaRPr>
          </a:p>
          <a:p>
            <a:endParaRPr lang="en-US" altLang="en-US" sz="2400" dirty="0">
              <a:solidFill>
                <a:srgbClr val="C00000"/>
              </a:solidFill>
            </a:endParaRPr>
          </a:p>
          <a:p>
            <a:endParaRPr lang="en-US" altLang="en-US" sz="24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55066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Title 1">
            <a:extLst>
              <a:ext uri="{FF2B5EF4-FFF2-40B4-BE49-F238E27FC236}">
                <a16:creationId xmlns:a16="http://schemas.microsoft.com/office/drawing/2014/main" id="{40B75F41-199D-2345-AB0D-DD6071886E7A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457200"/>
            <a:ext cx="8229600" cy="1143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en-US" dirty="0"/>
              <a:t>Conference Calls</a:t>
            </a:r>
          </a:p>
        </p:txBody>
      </p:sp>
      <p:sp>
        <p:nvSpPr>
          <p:cNvPr id="10242" name="Slide Number Placeholder 5">
            <a:extLst>
              <a:ext uri="{FF2B5EF4-FFF2-40B4-BE49-F238E27FC236}">
                <a16:creationId xmlns:a16="http://schemas.microsoft.com/office/drawing/2014/main" id="{35C0DC95-AAB1-1640-A9E1-380E0A3CA42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 bwMode="auto">
          <a:xfrm>
            <a:off x="457200" y="6248400"/>
            <a:ext cx="8229600" cy="609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l"/>
            <a:r>
              <a:rPr lang="en-GB" altLang="en-US" dirty="0">
                <a:solidFill>
                  <a:srgbClr val="898989"/>
                </a:solidFill>
                <a:latin typeface="Myriad pro"/>
              </a:rPr>
              <a:t>© 2023 oneM2M Partners							</a:t>
            </a:r>
            <a:fld id="{D6C38747-0EA7-8C43-ADA5-DD007B118D1D}" type="slidenum">
              <a:rPr lang="en-US" altLang="en-US" smtClean="0">
                <a:solidFill>
                  <a:srgbClr val="898989"/>
                </a:solidFill>
                <a:latin typeface="Myriad pro"/>
              </a:rPr>
              <a:pPr algn="l"/>
              <a:t>7</a:t>
            </a:fld>
            <a:endParaRPr lang="en-US" altLang="en-US" dirty="0">
              <a:solidFill>
                <a:srgbClr val="898989"/>
              </a:solidFill>
              <a:latin typeface="Myriad pro"/>
            </a:endParaRP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12C05569-0EBF-4FE1-A386-84A66EAA62A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10293228"/>
              </p:ext>
            </p:extLst>
          </p:nvPr>
        </p:nvGraphicFramePr>
        <p:xfrm>
          <a:off x="1295400" y="1712166"/>
          <a:ext cx="6400800" cy="2454145"/>
        </p:xfrm>
        <a:graphic>
          <a:graphicData uri="http://schemas.openxmlformats.org/drawingml/2006/table">
            <a:tbl>
              <a:tblPr firstRow="1" firstCol="1" bandRow="1">
                <a:tableStyleId>{21E4AEA4-8DFA-4A89-87EB-49C32662AFE0}</a:tableStyleId>
              </a:tblPr>
              <a:tblGrid>
                <a:gridCol w="1774613">
                  <a:extLst>
                    <a:ext uri="{9D8B030D-6E8A-4147-A177-3AD203B41FA5}">
                      <a16:colId xmlns:a16="http://schemas.microsoft.com/office/drawing/2014/main" val="596299078"/>
                    </a:ext>
                  </a:extLst>
                </a:gridCol>
                <a:gridCol w="2390987">
                  <a:extLst>
                    <a:ext uri="{9D8B030D-6E8A-4147-A177-3AD203B41FA5}">
                      <a16:colId xmlns:a16="http://schemas.microsoft.com/office/drawing/2014/main" val="1251884909"/>
                    </a:ext>
                  </a:extLst>
                </a:gridCol>
                <a:gridCol w="2235200">
                  <a:extLst>
                    <a:ext uri="{9D8B030D-6E8A-4147-A177-3AD203B41FA5}">
                      <a16:colId xmlns:a16="http://schemas.microsoft.com/office/drawing/2014/main" val="2256693401"/>
                    </a:ext>
                  </a:extLst>
                </a:gridCol>
              </a:tblGrid>
              <a:tr h="490829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2000" dirty="0">
                          <a:effectLst/>
                        </a:rPr>
                        <a:t>Meeting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2000" dirty="0">
                          <a:effectLst/>
                        </a:rPr>
                        <a:t>Date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2000" dirty="0">
                          <a:effectLst/>
                        </a:rPr>
                        <a:t>Time (UTC)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932632648"/>
                  </a:ext>
                </a:extLst>
              </a:tr>
              <a:tr h="490829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SDS 58.1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2000" dirty="0">
                          <a:effectLst/>
                        </a:rPr>
                        <a:t>Tue 14-Mar-2023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2000" dirty="0">
                          <a:effectLst/>
                        </a:rPr>
                        <a:t>12:00 – 13:30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655496494"/>
                  </a:ext>
                </a:extLst>
              </a:tr>
              <a:tr h="490829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2000" dirty="0">
                          <a:effectLst/>
                        </a:rPr>
                        <a:t>SDS 58.2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2000" dirty="0">
                          <a:effectLst/>
                        </a:rPr>
                        <a:t>Tue 21-Mar-2023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2000" dirty="0">
                          <a:effectLst/>
                        </a:rPr>
                        <a:t>12:00 – 13:30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766748199"/>
                  </a:ext>
                </a:extLst>
              </a:tr>
              <a:tr h="490829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2000" dirty="0">
                          <a:effectLst/>
                        </a:rPr>
                        <a:t>SDS 58.3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2000" dirty="0">
                          <a:effectLst/>
                        </a:rPr>
                        <a:t>Tue 18-Mar-2023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2000" dirty="0">
                          <a:effectLst/>
                        </a:rPr>
                        <a:t>12:00 – 13:30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900123122"/>
                  </a:ext>
                </a:extLst>
              </a:tr>
              <a:tr h="490829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SDS 58.4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2000" dirty="0">
                          <a:effectLst/>
                        </a:rPr>
                        <a:t>Tue 11-Ape-2023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2000" dirty="0">
                          <a:effectLst/>
                        </a:rPr>
                        <a:t>12:00 – 13:30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23719099"/>
                  </a:ext>
                </a:extLst>
              </a:tr>
            </a:tbl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A3393F81-263F-624A-94A6-2FDEB736FD5E}"/>
              </a:ext>
            </a:extLst>
          </p:cNvPr>
          <p:cNvSpPr txBox="1"/>
          <p:nvPr/>
        </p:nvSpPr>
        <p:spPr>
          <a:xfrm>
            <a:off x="2514600" y="5105400"/>
            <a:ext cx="29728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/>
              <a:t>Dates subject to confirmation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93B6620A357F649AEAEAC29BCE93EBB" ma:contentTypeVersion="10" ma:contentTypeDescription="Create a new document." ma:contentTypeScope="" ma:versionID="14a08656cf1db59cdf50a3b3faa7041c">
  <xsd:schema xmlns:xsd="http://www.w3.org/2001/XMLSchema" xmlns:xs="http://www.w3.org/2001/XMLSchema" xmlns:p="http://schemas.microsoft.com/office/2006/metadata/properties" xmlns:ns3="1aeb858a-a494-4f12-b45e-5f6e944ecff6" targetNamespace="http://schemas.microsoft.com/office/2006/metadata/properties" ma:root="true" ma:fieldsID="3aa319e943713106bdf97b7de4ba6ef2" ns3:_="">
    <xsd:import namespace="1aeb858a-a494-4f12-b45e-5f6e944ecff6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DateTaken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3:MediaServiceLocation" minOccurs="0"/>
                <xsd:element ref="ns3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aeb858a-a494-4f12-b45e-5f6e944ecff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MediaServiceAutoTags" ma:internalName="MediaServiceAutoTags" ma:readOnly="true">
      <xsd:simpleType>
        <xsd:restriction base="dms:Text"/>
      </xsd:simpleType>
    </xsd:element>
    <xsd:element name="MediaServiceDateTaken" ma:index="11" nillable="true" ma:displayName="MediaServiceDateTaken" ma:hidden="true" ma:internalName="MediaServiceDateTaken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6" nillable="true" ma:displayName="Location" ma:internalName="MediaServiceLocation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4A341D55-6205-4208-BA81-549498044FE5}">
  <ds:schemaRefs>
    <ds:schemaRef ds:uri="http://purl.org/dc/elements/1.1/"/>
    <ds:schemaRef ds:uri="http://schemas.microsoft.com/office/2006/metadata/properties"/>
    <ds:schemaRef ds:uri="http://purl.org/dc/terms/"/>
    <ds:schemaRef ds:uri="1aeb858a-a494-4f12-b45e-5f6e944ecff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0045C268-0BE3-487F-B6C0-51FD9EA2D1D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aeb858a-a494-4f12-b45e-5f6e944ecff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75A0247A-DF33-417B-9304-0193C428B886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449</TotalTime>
  <Words>387</Words>
  <Application>Microsoft Macintosh PowerPoint</Application>
  <PresentationFormat>On-screen Show (4:3)</PresentationFormat>
  <Paragraphs>122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Myriad pro</vt:lpstr>
      <vt:lpstr>Times New Roman</vt:lpstr>
      <vt:lpstr>Office Theme</vt:lpstr>
      <vt:lpstr>SDS Status Report to TP58</vt:lpstr>
      <vt:lpstr>Summary</vt:lpstr>
      <vt:lpstr>SDS WI Status </vt:lpstr>
      <vt:lpstr>Rel-4 Progress</vt:lpstr>
      <vt:lpstr>Rel-5 Progress</vt:lpstr>
      <vt:lpstr>Items for Decision</vt:lpstr>
      <vt:lpstr>Conference Calls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&lt;Presentation Title&gt;</dc:title>
  <dc:creator>Victoria Mitchell</dc:creator>
  <cp:lastModifiedBy>Peter Niblett</cp:lastModifiedBy>
  <cp:revision>652</cp:revision>
  <dcterms:created xsi:type="dcterms:W3CDTF">2012-09-11T22:52:11Z</dcterms:created>
  <dcterms:modified xsi:type="dcterms:W3CDTF">2023-02-23T09:42:30Z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UpdateProcess">
    <vt:lpwstr>End</vt:lpwstr>
  </property>
  <property fmtid="{D5CDD505-2E9C-101B-9397-08002B2CF9AE}" pid="3" name="ContentTypeId">
    <vt:lpwstr>0x010100A93B6620A357F649AEAEAC29BCE93EBB</vt:lpwstr>
  </property>
  <property fmtid="{D5CDD505-2E9C-101B-9397-08002B2CF9AE}" pid="4" name="MSIP_Label_55339bf0-f345-473a-9ec8-6ca7c8197055_Enabled">
    <vt:lpwstr>true</vt:lpwstr>
  </property>
  <property fmtid="{D5CDD505-2E9C-101B-9397-08002B2CF9AE}" pid="5" name="MSIP_Label_55339bf0-f345-473a-9ec8-6ca7c8197055_SetDate">
    <vt:lpwstr>2022-09-30T14:48:47Z</vt:lpwstr>
  </property>
  <property fmtid="{D5CDD505-2E9C-101B-9397-08002B2CF9AE}" pid="6" name="MSIP_Label_55339bf0-f345-473a-9ec8-6ca7c8197055_Method">
    <vt:lpwstr>Privileged</vt:lpwstr>
  </property>
  <property fmtid="{D5CDD505-2E9C-101B-9397-08002B2CF9AE}" pid="7" name="MSIP_Label_55339bf0-f345-473a-9ec8-6ca7c8197055_Name">
    <vt:lpwstr>OFFEN</vt:lpwstr>
  </property>
  <property fmtid="{D5CDD505-2E9C-101B-9397-08002B2CF9AE}" pid="8" name="MSIP_Label_55339bf0-f345-473a-9ec8-6ca7c8197055_SiteId">
    <vt:lpwstr>d313b56f-f400-44d3-8403-4b468b3d8ded</vt:lpwstr>
  </property>
  <property fmtid="{D5CDD505-2E9C-101B-9397-08002B2CF9AE}" pid="9" name="MSIP_Label_55339bf0-f345-473a-9ec8-6ca7c8197055_ActionId">
    <vt:lpwstr>5ebe2406-7c83-4b26-bbc4-24229ee44001</vt:lpwstr>
  </property>
  <property fmtid="{D5CDD505-2E9C-101B-9397-08002B2CF9AE}" pid="10" name="MSIP_Label_55339bf0-f345-473a-9ec8-6ca7c8197055_ContentBits">
    <vt:lpwstr>0</vt:lpwstr>
  </property>
</Properties>
</file>