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4" r:id="rId6"/>
    <p:sldId id="323" r:id="rId7"/>
    <p:sldId id="326" r:id="rId8"/>
    <p:sldId id="327" r:id="rId9"/>
    <p:sldId id="322" r:id="rId10"/>
    <p:sldId id="291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79" autoAdjust="0"/>
    <p:restoredTop sz="94570"/>
  </p:normalViewPr>
  <p:slideViewPr>
    <p:cSldViewPr>
      <p:cViewPr varScale="1">
        <p:scale>
          <a:sx n="93" d="100"/>
          <a:sy n="93" d="100"/>
        </p:scale>
        <p:origin x="216" y="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2/23/23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2/23/23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member.onem2m.org/Application/documentApp/documentinfo/?documentId=35671&amp;fromList=Y" TargetMode="External"/><Relationship Id="rId13" Type="http://schemas.openxmlformats.org/officeDocument/2006/relationships/hyperlink" Target="https://member.onem2m.org/Application/documentApp/documentinfo/?documentId=35397&amp;fromList=Y" TargetMode="External"/><Relationship Id="rId18" Type="http://schemas.openxmlformats.org/officeDocument/2006/relationships/hyperlink" Target="https://member.onem2m.org/Application/documentApp/documentinfo/?documentId=35378&amp;fromList=Y" TargetMode="External"/><Relationship Id="rId3" Type="http://schemas.openxmlformats.org/officeDocument/2006/relationships/hyperlink" Target="http://member.onem2m.org/Application/documentApp/documentinfo/?documentId=30113&amp;fromList=Y" TargetMode="External"/><Relationship Id="rId7" Type="http://schemas.openxmlformats.org/officeDocument/2006/relationships/hyperlink" Target="https://member.onem2m.org/Application/documentApp/documentinfo/?documentId=35670&amp;fromList=Y" TargetMode="External"/><Relationship Id="rId12" Type="http://schemas.openxmlformats.org/officeDocument/2006/relationships/hyperlink" Target="https://member.onem2m.org/Application/documentApp/documentinfo/?documentId=35587&amp;fromList=Y" TargetMode="External"/><Relationship Id="rId17" Type="http://schemas.openxmlformats.org/officeDocument/2006/relationships/hyperlink" Target="https://member.onem2m.org/Application/documentApp/documentinfo/?documentId=35674&amp;fromList=Y" TargetMode="External"/><Relationship Id="rId2" Type="http://schemas.openxmlformats.org/officeDocument/2006/relationships/hyperlink" Target="https://member.onem2m.org/Application/documentApp/documentinfo/?documentId=34917&amp;fromList=Y" TargetMode="External"/><Relationship Id="rId16" Type="http://schemas.openxmlformats.org/officeDocument/2006/relationships/hyperlink" Target="http://member.onem2m.org/Application/documentapp/downloadLatestRevision/?docId=3005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mber.onem2m.org/Application/documentApp/documentinfo/?documentId=35384&amp;fromList=Y" TargetMode="External"/><Relationship Id="rId11" Type="http://schemas.openxmlformats.org/officeDocument/2006/relationships/hyperlink" Target="https://member.onem2m.org/Application/documentApp/documentinfo/?documentId=35672&amp;fromList=Y" TargetMode="External"/><Relationship Id="rId5" Type="http://schemas.openxmlformats.org/officeDocument/2006/relationships/hyperlink" Target="https://member.onem2m.org/Application/documentApp/documentinfo/?documentId=34550&amp;fromList=Y" TargetMode="External"/><Relationship Id="rId15" Type="http://schemas.openxmlformats.org/officeDocument/2006/relationships/hyperlink" Target="https://member.onem2m.org/Application/documentApp/documentinfo/?documentId=35399&amp;fromList=Y" TargetMode="External"/><Relationship Id="rId10" Type="http://schemas.openxmlformats.org/officeDocument/2006/relationships/hyperlink" Target="https://member.onem2m.org/Application/documentApp/documentinfo/?documentId=35590&amp;fromList=Y" TargetMode="External"/><Relationship Id="rId4" Type="http://schemas.openxmlformats.org/officeDocument/2006/relationships/hyperlink" Target="http://member.onem2m.org/Application/documentApp/documentinfo/?documentId=30160&amp;fromList=Y" TargetMode="External"/><Relationship Id="rId9" Type="http://schemas.openxmlformats.org/officeDocument/2006/relationships/hyperlink" Target="https://member.onem2m.org/Application/documentApp/documentinfo/?documentId=35387&amp;fromList=Y" TargetMode="External"/><Relationship Id="rId14" Type="http://schemas.openxmlformats.org/officeDocument/2006/relationships/hyperlink" Target="https://member.onem2m.org/Application/documentApp/documentinfo/?documentId=35673&amp;fromList=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5709&amp;fromList=Y" TargetMode="External"/><Relationship Id="rId2" Type="http://schemas.openxmlformats.org/officeDocument/2006/relationships/hyperlink" Target="https://member.onem2m.org/Application/documentApp/documentinfo/?documentId=35708&amp;fromList=Y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member.onem2m.org/Application/documentApp/documentinfo/?documentId=35711&amp;fromList=Y" TargetMode="External"/><Relationship Id="rId4" Type="http://schemas.openxmlformats.org/officeDocument/2006/relationships/hyperlink" Target="https://member.onem2m.org/Application/documentApp/documentinfo/?documentId=35710&amp;fromList=Y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TP58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71519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Poornima Shandilya,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2023-02-20 to 2023-02-23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71600"/>
            <a:ext cx="83820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15</a:t>
            </a:r>
            <a:r>
              <a:rPr lang="en-GB" altLang="en-US" sz="2400" dirty="0"/>
              <a:t> new SDS contributions have been agreed against </a:t>
            </a:r>
            <a:r>
              <a:rPr lang="en-GB" altLang="en-US" sz="2400" b="1" dirty="0"/>
              <a:t>Rel-2,3,4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9</a:t>
            </a:r>
            <a:r>
              <a:rPr lang="en-GB" altLang="en-US" sz="2400" dirty="0"/>
              <a:t> contributions to date have been agreed against </a:t>
            </a:r>
            <a:r>
              <a:rPr lang="en-GB" altLang="en-US" sz="2400" b="1" dirty="0"/>
              <a:t>Rel-5 </a:t>
            </a:r>
          </a:p>
          <a:p>
            <a:r>
              <a:rPr lang="en-GB" altLang="en-US" sz="2400" dirty="0"/>
              <a:t>Issue tracking system is being used</a:t>
            </a:r>
          </a:p>
          <a:p>
            <a:pPr lvl="1"/>
            <a:r>
              <a:rPr lang="en-GB" altLang="en-US" sz="2000" dirty="0"/>
              <a:t>98 issues currently open, 69 have been closed</a:t>
            </a:r>
          </a:p>
          <a:p>
            <a:r>
              <a:rPr lang="en-GB" altLang="en-US" sz="2400" dirty="0"/>
              <a:t>Baselines now available for all R4 TS documents</a:t>
            </a:r>
          </a:p>
          <a:p>
            <a:r>
              <a:rPr lang="en-GB" altLang="en-US" sz="2400" dirty="0"/>
              <a:t>TR status to be reviewed</a:t>
            </a:r>
          </a:p>
          <a:p>
            <a:r>
              <a:rPr lang="en-GB" altLang="en-US" sz="2400" dirty="0"/>
              <a:t>Discussion topics</a:t>
            </a:r>
          </a:p>
          <a:p>
            <a:pPr lvl="1"/>
            <a:r>
              <a:rPr lang="en-GB" altLang="en-US" sz="2000" dirty="0"/>
              <a:t>Inter and Intra-release versioning</a:t>
            </a:r>
          </a:p>
          <a:p>
            <a:pPr lvl="1"/>
            <a:r>
              <a:rPr lang="en-GB" altLang="en-US" sz="2000" dirty="0"/>
              <a:t>Future of XML schemas and XML protocols</a:t>
            </a:r>
          </a:p>
          <a:p>
            <a:pPr lvl="1"/>
            <a:r>
              <a:rPr lang="en-GB" altLang="en-US" sz="2000" dirty="0"/>
              <a:t>Gitlab document control process</a:t>
            </a:r>
          </a:p>
          <a:p>
            <a:pPr lvl="1"/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C45E5F-12B2-F81B-573F-889913193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" y="1408340"/>
            <a:ext cx="9017000" cy="379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371600"/>
            <a:ext cx="8724900" cy="144227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Stage 3 work complete for all Rel-4 features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TS-0001 and TS-0040 have been reviewed by </a:t>
            </a:r>
            <a:r>
              <a:rPr lang="en-GB" altLang="en-US" sz="2000" dirty="0" err="1">
                <a:solidFill>
                  <a:schemeClr val="tx1"/>
                </a:solidFill>
              </a:rPr>
              <a:t>editHelp</a:t>
            </a:r>
            <a:r>
              <a:rPr lang="en-GB" altLang="en-US" sz="20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Other baselines are now ready for </a:t>
            </a:r>
            <a:r>
              <a:rPr lang="en-GB" altLang="en-US" sz="2000" dirty="0" err="1">
                <a:solidFill>
                  <a:schemeClr val="tx1"/>
                </a:solidFill>
              </a:rPr>
              <a:t>editHelp</a:t>
            </a:r>
            <a:endParaRPr lang="en-GB" altLang="en-US" sz="2000" dirty="0">
              <a:solidFill>
                <a:schemeClr val="tx1"/>
              </a:solidFill>
            </a:endParaRP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TS-0004 and TS-0008 to follow</a:t>
            </a:r>
          </a:p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1429831-70EF-D155-4FEE-BFABC3E03F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759366"/>
              </p:ext>
            </p:extLst>
          </p:nvPr>
        </p:nvGraphicFramePr>
        <p:xfrm>
          <a:off x="381000" y="2847880"/>
          <a:ext cx="3848100" cy="2865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3868">
                  <a:extLst>
                    <a:ext uri="{9D8B030D-6E8A-4147-A177-3AD203B41FA5}">
                      <a16:colId xmlns:a16="http://schemas.microsoft.com/office/drawing/2014/main" val="10622754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82946999"/>
                    </a:ext>
                  </a:extLst>
                </a:gridCol>
                <a:gridCol w="1154032">
                  <a:extLst>
                    <a:ext uri="{9D8B030D-6E8A-4147-A177-3AD203B41FA5}">
                      <a16:colId xmlns:a16="http://schemas.microsoft.com/office/drawing/2014/main" val="3509019843"/>
                    </a:ext>
                  </a:extLst>
                </a:gridCol>
              </a:tblGrid>
              <a:tr h="216819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>
                          <a:effectLst/>
                        </a:rPr>
                        <a:t>TS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 err="1">
                          <a:effectLst/>
                        </a:rPr>
                        <a:t>Title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>
                          <a:effectLst/>
                        </a:rPr>
                        <a:t>Version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594859189"/>
                  </a:ext>
                </a:extLst>
              </a:tr>
              <a:tr h="16519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TS-0003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Security Solutions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2"/>
                        </a:rPr>
                        <a:t>4.7.0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524247351"/>
                  </a:ext>
                </a:extLst>
              </a:tr>
              <a:tr h="246381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TS-0005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Management </a:t>
                      </a:r>
                      <a:r>
                        <a:rPr lang="fr-FR" sz="1400" dirty="0" err="1">
                          <a:effectLst/>
                        </a:rPr>
                        <a:t>Enablement</a:t>
                      </a:r>
                      <a:r>
                        <a:rPr lang="fr-FR" sz="1400" dirty="0">
                          <a:effectLst/>
                        </a:rPr>
                        <a:t> (OMA)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3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2371150523"/>
                  </a:ext>
                </a:extLst>
              </a:tr>
              <a:tr h="24139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TS-0006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Management </a:t>
                      </a:r>
                      <a:r>
                        <a:rPr lang="fr-FR" sz="1400" dirty="0" err="1">
                          <a:effectLst/>
                        </a:rPr>
                        <a:t>Enablement</a:t>
                      </a:r>
                      <a:r>
                        <a:rPr lang="fr-FR" sz="1400" dirty="0">
                          <a:effectLst/>
                        </a:rPr>
                        <a:t> (BBF)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4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1068745267"/>
                  </a:ext>
                </a:extLst>
              </a:tr>
              <a:tr h="16519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TS-0009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HTTP Binding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5"/>
                        </a:rPr>
                        <a:t>4.4.0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1490475236"/>
                  </a:ext>
                </a:extLst>
              </a:tr>
              <a:tr h="16519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TS-0010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MQTT Binding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6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2650040856"/>
                  </a:ext>
                </a:extLst>
              </a:tr>
              <a:tr h="35007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TS-0014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LWM2M </a:t>
                      </a:r>
                      <a:r>
                        <a:rPr lang="fr-FR" sz="1400" dirty="0" err="1">
                          <a:effectLst/>
                        </a:rPr>
                        <a:t>Interworking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4.0.0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4186015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TS-0016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Secure </a:t>
                      </a:r>
                      <a:r>
                        <a:rPr lang="fr-FR" sz="1400" dirty="0" err="1">
                          <a:effectLst/>
                        </a:rPr>
                        <a:t>Environment</a:t>
                      </a:r>
                      <a:r>
                        <a:rPr lang="fr-FR" sz="1400" dirty="0">
                          <a:effectLst/>
                        </a:rPr>
                        <a:t> Abstraction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4.0.0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4068178798"/>
                  </a:ext>
                </a:extLst>
              </a:tr>
              <a:tr h="16519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TS-0020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 err="1">
                          <a:effectLst/>
                        </a:rPr>
                        <a:t>WebSocket</a:t>
                      </a:r>
                      <a:r>
                        <a:rPr lang="fr-FR" sz="1400" dirty="0">
                          <a:effectLst/>
                        </a:rPr>
                        <a:t> Binding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9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205472259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9AE98E4-A07B-00B9-A3E3-4731A9750B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030990"/>
              </p:ext>
            </p:extLst>
          </p:nvPr>
        </p:nvGraphicFramePr>
        <p:xfrm>
          <a:off x="4572000" y="2813879"/>
          <a:ext cx="4267199" cy="3334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5890">
                  <a:extLst>
                    <a:ext uri="{9D8B030D-6E8A-4147-A177-3AD203B41FA5}">
                      <a16:colId xmlns:a16="http://schemas.microsoft.com/office/drawing/2014/main" val="106227541"/>
                    </a:ext>
                  </a:extLst>
                </a:gridCol>
                <a:gridCol w="2069710">
                  <a:extLst>
                    <a:ext uri="{9D8B030D-6E8A-4147-A177-3AD203B41FA5}">
                      <a16:colId xmlns:a16="http://schemas.microsoft.com/office/drawing/2014/main" val="382946999"/>
                    </a:ext>
                  </a:extLst>
                </a:gridCol>
                <a:gridCol w="1371599">
                  <a:extLst>
                    <a:ext uri="{9D8B030D-6E8A-4147-A177-3AD203B41FA5}">
                      <a16:colId xmlns:a16="http://schemas.microsoft.com/office/drawing/2014/main" val="3509019843"/>
                    </a:ext>
                  </a:extLst>
                </a:gridCol>
              </a:tblGrid>
              <a:tr h="462721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>
                          <a:effectLst/>
                        </a:rPr>
                        <a:t>TS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 err="1">
                          <a:effectLst/>
                        </a:rPr>
                        <a:t>Title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2000" dirty="0">
                          <a:effectLst/>
                        </a:rPr>
                        <a:t>Version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594859189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b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TS-0022</a:t>
                      </a:r>
                      <a:endParaRPr lang="en-GB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Field </a:t>
                      </a:r>
                      <a:r>
                        <a:rPr lang="fr-FR" sz="1400" b="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Device</a:t>
                      </a:r>
                      <a:r>
                        <a:rPr lang="fr-FR" sz="14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Configuration</a:t>
                      </a:r>
                      <a:endParaRPr lang="en-GB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4.5.0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2997487500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TS-0024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OCF </a:t>
                      </a:r>
                      <a:r>
                        <a:rPr lang="fr-FR" sz="1400" dirty="0" err="1">
                          <a:effectLst/>
                        </a:rPr>
                        <a:t>Interworking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4.0.0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577098276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TS-0026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3GPP </a:t>
                      </a:r>
                      <a:r>
                        <a:rPr lang="fr-FR" sz="1400" dirty="0" err="1">
                          <a:effectLst/>
                        </a:rPr>
                        <a:t>Interworking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>
                          <a:effectLst/>
                          <a:hlinkClick r:id="rId12"/>
                        </a:rPr>
                        <a:t>4.7.0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1285967192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TS-0030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 err="1">
                          <a:effectLst/>
                        </a:rPr>
                        <a:t>Ontology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Based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r>
                        <a:rPr lang="fr-FR" sz="1400" dirty="0" err="1">
                          <a:effectLst/>
                        </a:rPr>
                        <a:t>Interworking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13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717993348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TS-0032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MAF/MEF Interface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4.0.0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1863959120"/>
                  </a:ext>
                </a:extLst>
              </a:tr>
              <a:tr h="337250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TS-0033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Interworking Framework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15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270059244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TS-0034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Semantics Support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16"/>
                        </a:rPr>
                        <a:t>4.2.0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53101207"/>
                  </a:ext>
                </a:extLst>
              </a:tr>
              <a:tr h="192936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TS-0035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>
                          <a:effectLst/>
                        </a:rPr>
                        <a:t>OSGi Interworking</a:t>
                      </a:r>
                      <a:endParaRPr lang="en-GB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indent="-539750" algn="ctr" defTabSz="914400" rtl="0" eaLnBrk="1" latinLnBrk="0" hangingPunct="1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4.0.0</a:t>
                      </a:r>
                      <a:r>
                        <a:rPr lang="en-GB" sz="14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3208660744"/>
                  </a:ext>
                </a:extLst>
              </a:tr>
              <a:tr h="573583"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TS-0040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dirty="0">
                          <a:effectLst/>
                        </a:rPr>
                        <a:t>Modbus </a:t>
                      </a:r>
                      <a:r>
                        <a:rPr lang="fr-FR" sz="1400" dirty="0" err="1">
                          <a:effectLst/>
                        </a:rPr>
                        <a:t>Interworking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indent="-539750" algn="ctr"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fr-FR" sz="1400" u="sng" dirty="0">
                          <a:effectLst/>
                          <a:hlinkClick r:id="rId18"/>
                        </a:rPr>
                        <a:t>4.0.0</a:t>
                      </a:r>
                      <a:endParaRPr lang="en-GB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782082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Rel-5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3 CRs agreed for </a:t>
            </a:r>
            <a:r>
              <a:rPr lang="en-GB" altLang="en-US" sz="2400" dirty="0" err="1"/>
              <a:t>Rel</a:t>
            </a:r>
            <a:r>
              <a:rPr lang="en-GB" altLang="en-US" sz="2400" dirty="0"/>
              <a:t> 5.</a:t>
            </a:r>
          </a:p>
          <a:p>
            <a:r>
              <a:rPr lang="en-GB" altLang="en-US" sz="2400" dirty="0"/>
              <a:t>TR-0065 (STA / OGC) has progressed</a:t>
            </a:r>
          </a:p>
          <a:p>
            <a:r>
              <a:rPr lang="en-GB" altLang="en-US" sz="2400" dirty="0"/>
              <a:t>TS-0001 5.1.0 R5 Baseline is Agreed </a:t>
            </a:r>
          </a:p>
          <a:p>
            <a:r>
              <a:rPr lang="en-GB" altLang="en-US" sz="2400" dirty="0"/>
              <a:t>CRs For other TSs- TS-0004, TS-0022, TS-0033, TS-0034</a:t>
            </a:r>
          </a:p>
          <a:p>
            <a:pPr lvl="1"/>
            <a:r>
              <a:rPr lang="en-GB" altLang="en-US" sz="1800" dirty="0"/>
              <a:t>Will be added to  CR packs when the new versions of the TSs are started.</a:t>
            </a:r>
          </a:p>
          <a:p>
            <a:pPr marL="457200" lvl="1" indent="0">
              <a:buNone/>
            </a:pPr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8998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TP-2023-0017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-R4,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11</a:t>
            </a:r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TP-2023-0018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r>
              <a:rPr lang="en-US" altLang="en-US" sz="2400" dirty="0"/>
              <a:t>TS-0008 – </a:t>
            </a:r>
            <a:r>
              <a:rPr lang="en-GB" sz="2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TP-2023-0019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r>
              <a:rPr lang="en-US" altLang="en-US" sz="2400" dirty="0"/>
              <a:t>TS-0026 – </a:t>
            </a:r>
            <a:r>
              <a:rPr lang="en-GB" sz="24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TP-2023-0020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GB" altLang="en-US" sz="1800" dirty="0"/>
          </a:p>
          <a:p>
            <a:pPr marL="0" indent="0"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421205"/>
              </p:ext>
            </p:extLst>
          </p:nvPr>
        </p:nvGraphicFramePr>
        <p:xfrm>
          <a:off x="1295400" y="1712166"/>
          <a:ext cx="6400800" cy="245414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58.1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Tue 14-Mar-2023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58.2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Tue 21-Mar-2023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748199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58.3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Tue 28-Mar-2023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58.4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Tue 11-Apr-2023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371909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3393F81-263F-624A-94A6-2FDEB736FD5E}"/>
              </a:ext>
            </a:extLst>
          </p:cNvPr>
          <p:cNvSpPr txBox="1"/>
          <p:nvPr/>
        </p:nvSpPr>
        <p:spPr>
          <a:xfrm>
            <a:off x="2514600" y="5105400"/>
            <a:ext cx="2972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Dates subject to confirmation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</TotalTime>
  <Words>387</Words>
  <Application>Microsoft Macintosh PowerPoint</Application>
  <PresentationFormat>On-screen Show (4:3)</PresentationFormat>
  <Paragraphs>122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TP58</vt:lpstr>
      <vt:lpstr>Summary</vt:lpstr>
      <vt:lpstr>SDS WI Status </vt:lpstr>
      <vt:lpstr>Rel-4 Progress</vt:lpstr>
      <vt:lpstr>Rel-5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653</cp:revision>
  <dcterms:created xsi:type="dcterms:W3CDTF">2012-09-11T22:52:11Z</dcterms:created>
  <dcterms:modified xsi:type="dcterms:W3CDTF">2023-02-23T10:08:40Z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