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60" r:id="rId2"/>
    <p:sldId id="526" r:id="rId3"/>
    <p:sldId id="516" r:id="rId4"/>
    <p:sldId id="520" r:id="rId5"/>
    <p:sldId id="529" r:id="rId6"/>
    <p:sldId id="258" r:id="rId7"/>
    <p:sldId id="275" r:id="rId8"/>
    <p:sldId id="530" r:id="rId9"/>
    <p:sldId id="284" r:id="rId10"/>
    <p:sldId id="531" r:id="rId11"/>
    <p:sldId id="517" r:id="rId12"/>
    <p:sldId id="518" r:id="rId13"/>
    <p:sldId id="527" r:id="rId14"/>
    <p:sldId id="528" r:id="rId15"/>
    <p:sldId id="263" r:id="rId16"/>
    <p:sldId id="266" r:id="rId17"/>
    <p:sldId id="521" r:id="rId18"/>
    <p:sldId id="49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Myriad Pro" panose="020B0503030403020204" charset="0"/>
      <p:regular r:id="rId29"/>
      <p:bold r:id="rId30"/>
      <p:italic r:id="rId31"/>
      <p:boldItalic r:id="rId32"/>
    </p:embeddedFont>
    <p:embeddedFont>
      <p:font typeface="Open Sans" panose="020B0604020202020204" charset="0"/>
      <p:regular r:id="rId33"/>
      <p:bold r:id="rId34"/>
      <p:italic r:id="rId35"/>
      <p:boldItalic r:id="rId36"/>
    </p:embeddedFont>
    <p:embeddedFont>
      <p:font typeface="PT Sans" panose="020B060402020202020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422"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charts/_rels/chart1.xml.rels><?xml version="1.0" encoding="UTF-8" standalone="yes"?>
<Relationships xmlns="http://schemas.openxmlformats.org/package/2006/relationships"><Relationship Id="rId3" Type="http://schemas.openxmlformats.org/officeDocument/2006/relationships/oleObject" Target="file:///D:\D%20drive\oneM2M\oneM2M%20meetings\Marcom%20114\January-monthly-metrics-for-oneM2M.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D%20drive\oneM2M\oneM2M%20meetings\Marcom%20114\January-monthly-metrics-for-oneM2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strRef>
          <c:f>'[1]Website oneM2M'!$B$2</c:f>
          <c:strCache>
            <c:ptCount val="1"/>
            <c:pt idx="0">
              <c:v>oneM2M - total number of website unique visits in 2022 (compared with same period in 2021)</c:v>
            </c:pt>
          </c:strCache>
        </c:strRef>
      </c:tx>
      <c:layout>
        <c:manualLayout>
          <c:xMode val="edge"/>
          <c:yMode val="edge"/>
          <c:x val="0.17536544511678792"/>
          <c:y val="4.6672283170092178E-2"/>
        </c:manualLayout>
      </c:layout>
      <c:overlay val="0"/>
      <c:spPr>
        <a:noFill/>
        <a:ln>
          <a:noFill/>
        </a:ln>
        <a:effectLst/>
      </c:spPr>
      <c:txPr>
        <a:bodyPr rot="0" spcFirstLastPara="1" vertOverflow="ellipsis" vert="horz" wrap="square" anchor="t" anchorCtr="1"/>
        <a:lstStyle/>
        <a:p>
          <a:pPr>
            <a:defRPr sz="10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1"/>
          <c:order val="0"/>
          <c:tx>
            <c:strRef>
              <c:f>'[1]Website oneM2M'!$C$4</c:f>
              <c:strCache>
                <c:ptCount val="1"/>
                <c:pt idx="0">
                  <c:v>2023</c:v>
                </c:pt>
              </c:strCache>
            </c:strRef>
          </c:tx>
          <c:spPr>
            <a:solidFill>
              <a:srgbClr val="ED1C24"/>
            </a:solidFill>
            <a:ln>
              <a:noFill/>
            </a:ln>
            <a:effectLst/>
          </c:spPr>
          <c:invertIfNegative val="0"/>
          <c:dLbls>
            <c:dLbl>
              <c:idx val="0"/>
              <c:layout>
                <c:manualLayout>
                  <c:x val="2.7777777777777779E-3"/>
                  <c:y val="0.1079290609507144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EA-4C8A-B672-2E78546BD185}"/>
                </c:ext>
              </c:extLst>
            </c:dLbl>
            <c:dLbl>
              <c:idx val="1"/>
              <c:layout>
                <c:manualLayout>
                  <c:x val="-2.7777777777777779E-3"/>
                  <c:y val="9.7847327907540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EA-4C8A-B672-2E78546BD185}"/>
                </c:ext>
              </c:extLst>
            </c:dLbl>
            <c:dLbl>
              <c:idx val="2"/>
              <c:layout>
                <c:manualLayout>
                  <c:x val="2.7777777777777779E-3"/>
                  <c:y val="9.7847327907540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EA-4C8A-B672-2E78546BD185}"/>
                </c:ext>
              </c:extLst>
            </c:dLbl>
            <c:dLbl>
              <c:idx val="3"/>
              <c:layout>
                <c:manualLayout>
                  <c:x val="2.7777777777777779E-3"/>
                  <c:y val="9.40011175073704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EA-4C8A-B672-2E78546BD18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'[1]Website oneM2M'!$B$5:$B$16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'[1]Website oneM2M'!$C$5:$C$16</c:f>
              <c:numCache>
                <c:formatCode>General</c:formatCode>
                <c:ptCount val="12"/>
                <c:pt idx="0">
                  <c:v>2300</c:v>
                </c:pt>
              </c:numCache>
            </c:numRef>
          </c:val>
          <c:extLst>
            <c:ext xmlns:c16="http://schemas.microsoft.com/office/drawing/2014/chart" uri="{C3380CC4-5D6E-409C-BE32-E72D297353CC}">
              <c16:uniqueId val="{00000004-26EA-4C8A-B672-2E78546BD185}"/>
            </c:ext>
          </c:extLst>
        </c:ser>
        <c:ser>
          <c:idx val="0"/>
          <c:order val="1"/>
          <c:tx>
            <c:strRef>
              <c:f>'[1]Website oneM2M'!$D$4</c:f>
              <c:strCache>
                <c:ptCount val="1"/>
                <c:pt idx="0">
                  <c:v>2022</c:v>
                </c:pt>
              </c:strCache>
            </c:strRef>
          </c:tx>
          <c:spPr>
            <a:solidFill>
              <a:srgbClr val="F15D27"/>
            </a:solidFill>
            <a:ln>
              <a:noFill/>
            </a:ln>
            <a:effectLst/>
          </c:spPr>
          <c:invertIfNegative val="0"/>
          <c:cat>
            <c:strRef>
              <c:f>'[1]Website oneM2M'!$B$5:$B$16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'[1]Website oneM2M'!$D$5:$D$16</c:f>
              <c:numCache>
                <c:formatCode>General</c:formatCode>
                <c:ptCount val="12"/>
                <c:pt idx="0">
                  <c:v>1547</c:v>
                </c:pt>
                <c:pt idx="1">
                  <c:v>1529</c:v>
                </c:pt>
                <c:pt idx="2">
                  <c:v>1684</c:v>
                </c:pt>
                <c:pt idx="3">
                  <c:v>1783</c:v>
                </c:pt>
                <c:pt idx="4">
                  <c:v>2188</c:v>
                </c:pt>
                <c:pt idx="5">
                  <c:v>1943</c:v>
                </c:pt>
                <c:pt idx="6">
                  <c:v>721</c:v>
                </c:pt>
                <c:pt idx="7">
                  <c:v>1900</c:v>
                </c:pt>
                <c:pt idx="8">
                  <c:v>1700</c:v>
                </c:pt>
                <c:pt idx="9">
                  <c:v>1700</c:v>
                </c:pt>
                <c:pt idx="10">
                  <c:v>2000</c:v>
                </c:pt>
                <c:pt idx="11">
                  <c:v>1800</c:v>
                </c:pt>
              </c:numCache>
            </c:numRef>
          </c:val>
          <c:extLst>
            <c:ext xmlns:c16="http://schemas.microsoft.com/office/drawing/2014/chart" uri="{C3380CC4-5D6E-409C-BE32-E72D297353CC}">
              <c16:uniqueId val="{00000005-26EA-4C8A-B672-2E78546BD185}"/>
            </c:ext>
          </c:extLst>
        </c:ser>
        <c:dLbls>
          <c:showLegendKey val="0"/>
          <c:showVal val="0"/>
          <c:showCatName val="0"/>
          <c:showSerName val="0"/>
          <c:showPercent val="0"/>
          <c:showBubbleSize val="0"/>
        </c:dLbls>
        <c:gapWidth val="15"/>
        <c:axId val="544951224"/>
        <c:axId val="544955160"/>
      </c:barChart>
      <c:catAx>
        <c:axId val="54495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44955160"/>
        <c:crosses val="autoZero"/>
        <c:auto val="1"/>
        <c:lblAlgn val="ctr"/>
        <c:lblOffset val="100"/>
        <c:noMultiLvlLbl val="0"/>
      </c:catAx>
      <c:valAx>
        <c:axId val="544955160"/>
        <c:scaling>
          <c:orientation val="minMax"/>
          <c:max val="260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4495122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strRef>
          <c:f>'[1]Website oneM2M'!$E$27</c:f>
          <c:strCache>
            <c:ptCount val="1"/>
            <c:pt idx="0">
              <c:v>Top ten countries from which people visit the oneM2M website</c:v>
            </c:pt>
          </c:strCache>
        </c:strRef>
      </c:tx>
      <c:layout>
        <c:manualLayout>
          <c:xMode val="edge"/>
          <c:yMode val="edge"/>
          <c:x val="0.16615966754155731"/>
          <c:y val="3.2771535580524341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'[1]Website oneM2M'!$H$28</c:f>
              <c:strCache>
                <c:ptCount val="1"/>
                <c:pt idx="0">
                  <c:v>2022</c:v>
                </c:pt>
              </c:strCache>
            </c:strRef>
          </c:tx>
          <c:spPr>
            <a:solidFill>
              <a:srgbClr val="C00000"/>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'[1]Website oneM2M'!$E$29:$G$38</c:f>
              <c:multiLvlStrCache>
                <c:ptCount val="10"/>
                <c:lvl/>
                <c:lvl/>
                <c:lvl>
                  <c:pt idx="0">
                    <c:v>Russia</c:v>
                  </c:pt>
                  <c:pt idx="1">
                    <c:v>India</c:v>
                  </c:pt>
                  <c:pt idx="2">
                    <c:v>China</c:v>
                  </c:pt>
                  <c:pt idx="3">
                    <c:v>United States</c:v>
                  </c:pt>
                  <c:pt idx="4">
                    <c:v>South Korea</c:v>
                  </c:pt>
                  <c:pt idx="5">
                    <c:v>France</c:v>
                  </c:pt>
                  <c:pt idx="6">
                    <c:v>Italy</c:v>
                  </c:pt>
                  <c:pt idx="7">
                    <c:v>Germany</c:v>
                  </c:pt>
                  <c:pt idx="8">
                    <c:v>United Kingdom</c:v>
                  </c:pt>
                  <c:pt idx="9">
                    <c:v>Japan</c:v>
                  </c:pt>
                </c:lvl>
              </c:multiLvlStrCache>
            </c:multiLvlStrRef>
          </c:cat>
          <c:val>
            <c:numRef>
              <c:f>'[1]Website oneM2M'!$H$29:$H$38</c:f>
              <c:numCache>
                <c:formatCode>General</c:formatCode>
                <c:ptCount val="10"/>
                <c:pt idx="0">
                  <c:v>493</c:v>
                </c:pt>
                <c:pt idx="1">
                  <c:v>427</c:v>
                </c:pt>
                <c:pt idx="2">
                  <c:v>322</c:v>
                </c:pt>
                <c:pt idx="3">
                  <c:v>246</c:v>
                </c:pt>
                <c:pt idx="4">
                  <c:v>179</c:v>
                </c:pt>
                <c:pt idx="5">
                  <c:v>70</c:v>
                </c:pt>
                <c:pt idx="6">
                  <c:v>70</c:v>
                </c:pt>
                <c:pt idx="7">
                  <c:v>51</c:v>
                </c:pt>
                <c:pt idx="8">
                  <c:v>46</c:v>
                </c:pt>
                <c:pt idx="9">
                  <c:v>44</c:v>
                </c:pt>
              </c:numCache>
            </c:numRef>
          </c:val>
          <c:extLst xmlns:c15="http://schemas.microsoft.com/office/drawing/2012/chart">
            <c:ext xmlns:c16="http://schemas.microsoft.com/office/drawing/2014/chart" uri="{C3380CC4-5D6E-409C-BE32-E72D297353CC}">
              <c16:uniqueId val="{00000000-95A2-416D-BF21-CFDFEC08B6CB}"/>
            </c:ext>
          </c:extLst>
        </c:ser>
        <c:dLbls>
          <c:showLegendKey val="0"/>
          <c:showVal val="0"/>
          <c:showCatName val="0"/>
          <c:showSerName val="0"/>
          <c:showPercent val="0"/>
          <c:showBubbleSize val="0"/>
        </c:dLbls>
        <c:gapWidth val="77"/>
        <c:overlap val="-27"/>
        <c:axId val="800574408"/>
        <c:axId val="800578672"/>
        <c:extLst/>
      </c:barChart>
      <c:catAx>
        <c:axId val="80057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8672"/>
        <c:crosses val="autoZero"/>
        <c:auto val="1"/>
        <c:lblAlgn val="ctr"/>
        <c:lblOffset val="100"/>
        <c:noMultiLvlLbl val="0"/>
      </c:catAx>
      <c:valAx>
        <c:axId val="80057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4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23-02-2023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dgecomputing-expo.com/europe/" TargetMode="External"/><Relationship Id="rId3" Type="http://schemas.openxmlformats.org/officeDocument/2006/relationships/hyperlink" Target="https://www.iottechexpo.com/northamerica" TargetMode="External"/><Relationship Id="rId7" Type="http://schemas.openxmlformats.org/officeDocument/2006/relationships/hyperlink" Target="https://www.iottechexpo.com/europ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dgecomputing-expo.com/northamerica/" TargetMode="External"/><Relationship Id="rId5" Type="http://schemas.openxmlformats.org/officeDocument/2006/relationships/hyperlink" Target="http://www.ieeevtm.org/" TargetMode="External"/><Relationship Id="rId4" Type="http://schemas.openxmlformats.org/officeDocument/2006/relationships/hyperlink" Target="https://www.ieeevtc.org/vtmagazine/specisu--Metaverse-CAVS.php" TargetMode="External"/><Relationship Id="rId9" Type="http://schemas.openxmlformats.org/officeDocument/2006/relationships/hyperlink" Target="https://www.iottechexpo.com/globa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2</a:t>
            </a:fld>
            <a:endParaRPr lang="en-IN"/>
          </a:p>
        </p:txBody>
      </p:sp>
    </p:spTree>
    <p:extLst>
      <p:ext uri="{BB962C8B-B14F-4D97-AF65-F5344CB8AC3E}">
        <p14:creationId xmlns:p14="http://schemas.microsoft.com/office/powerpoint/2010/main" val="45346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957535793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957535793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indent="-228600" fontAlgn="t">
              <a:buAutoNum type="arabicPeriod"/>
            </a:pPr>
            <a:r>
              <a:rPr lang="en-IN" dirty="0">
                <a:effectLst/>
              </a:rPr>
              <a:t>International Institute of Information Technology (Hyderabad)</a:t>
            </a:r>
            <a:br>
              <a:rPr lang="en-IN" dirty="0">
                <a:effectLst/>
              </a:rPr>
            </a:br>
            <a:r>
              <a:rPr lang="en-IN" dirty="0">
                <a:effectLst/>
              </a:rPr>
              <a:t>blog post (January 2023) - </a:t>
            </a:r>
            <a:r>
              <a:rPr lang="en-IN" u="none" strike="noStrike" dirty="0">
                <a:solidFill>
                  <a:srgbClr val="B42025"/>
                </a:solidFill>
                <a:effectLst/>
                <a:hlinkClick r:id="rId3"/>
              </a:rPr>
              <a:t>IITH's Smart City team wins Best Technology award in Korean hackathon</a:t>
            </a:r>
            <a:r>
              <a:rPr lang="en-IN" dirty="0">
                <a:effectLst/>
              </a:rPr>
              <a:t> ETSI Enjoy! January 2023</a:t>
            </a:r>
            <a:r>
              <a:rPr lang="en-IN" u="none" strike="noStrike" dirty="0">
                <a:solidFill>
                  <a:srgbClr val="B42025"/>
                </a:solidFill>
                <a:effectLst/>
                <a:hlinkClick r:id="rId4"/>
              </a:rPr>
              <a:t>Research and Innovation in IoT Standardization</a:t>
            </a:r>
            <a:endParaRPr lang="en-IN" u="none" strike="noStrike" dirty="0">
              <a:solidFill>
                <a:srgbClr val="B42025"/>
              </a:solidFill>
              <a:effectLst/>
            </a:endParaRPr>
          </a:p>
          <a:p>
            <a:pPr marL="228600" indent="-228600" fontAlgn="t">
              <a:buAutoNum type="arabicPeriod"/>
            </a:pPr>
            <a:r>
              <a:rPr lang="en-US" dirty="0">
                <a:effectLst/>
              </a:rPr>
              <a:t>ETSI Enjoy! January 2023</a:t>
            </a:r>
            <a:r>
              <a:rPr lang="en-US" u="none" strike="noStrike" dirty="0">
                <a:solidFill>
                  <a:srgbClr val="B42025"/>
                </a:solidFill>
                <a:effectLst/>
                <a:hlinkClick r:id="rId4"/>
              </a:rPr>
              <a:t>Research and Innovation in IoT Standardization</a:t>
            </a:r>
            <a:endParaRPr dirty="0"/>
          </a:p>
        </p:txBody>
      </p:sp>
      <p:sp>
        <p:nvSpPr>
          <p:cNvPr id="121" name="Google Shape;121;g19575357931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325334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957535793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957535793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19575357931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456491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17</a:t>
            </a:fld>
            <a:endParaRPr lang="en-IN"/>
          </a:p>
        </p:txBody>
      </p:sp>
    </p:spTree>
    <p:extLst>
      <p:ext uri="{BB962C8B-B14F-4D97-AF65-F5344CB8AC3E}">
        <p14:creationId xmlns:p14="http://schemas.microsoft.com/office/powerpoint/2010/main" val="415295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3</a:t>
            </a:fld>
            <a:endParaRPr lang="en-IN"/>
          </a:p>
        </p:txBody>
      </p:sp>
    </p:spTree>
    <p:extLst>
      <p:ext uri="{BB962C8B-B14F-4D97-AF65-F5344CB8AC3E}">
        <p14:creationId xmlns:p14="http://schemas.microsoft.com/office/powerpoint/2010/main" val="196192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4</a:t>
            </a:fld>
            <a:endParaRPr lang="en-IN"/>
          </a:p>
        </p:txBody>
      </p:sp>
    </p:spTree>
    <p:extLst>
      <p:ext uri="{BB962C8B-B14F-4D97-AF65-F5344CB8AC3E}">
        <p14:creationId xmlns:p14="http://schemas.microsoft.com/office/powerpoint/2010/main" val="12844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Articles:</a:t>
            </a:r>
          </a:p>
          <a:p>
            <a:r>
              <a:rPr lang="en-US" sz="2800" b="0" i="0" dirty="0">
                <a:solidFill>
                  <a:srgbClr val="222222"/>
                </a:solidFill>
                <a:effectLst/>
                <a:latin typeface="Arial" panose="020B0604020202020204" pitchFamily="34" charset="0"/>
              </a:rPr>
              <a:t>CFP - Special Issue on Metaverse for Connected and Automated Vehicles and</a:t>
            </a:r>
            <a:br>
              <a:rPr lang="en-US" sz="2800" dirty="0"/>
            </a:br>
            <a:r>
              <a:rPr lang="en-US" sz="2800" b="0" i="0" dirty="0">
                <a:solidFill>
                  <a:srgbClr val="222222"/>
                </a:solidFill>
                <a:effectLst/>
                <a:latin typeface="Arial" panose="020B0604020202020204" pitchFamily="34" charset="0"/>
              </a:rPr>
              <a:t>Intelligent Transportation Systems </a:t>
            </a:r>
            <a:r>
              <a:rPr lang="en-US" sz="2800" b="0" i="0" dirty="0">
                <a:solidFill>
                  <a:srgbClr val="1155CC"/>
                </a:solidFill>
                <a:effectLst/>
                <a:latin typeface="Arial" panose="020B0604020202020204" pitchFamily="34" charset="0"/>
                <a:hlinkClick r:id="rId4"/>
              </a:rPr>
              <a:t>https://www.ieeevtc.org/vtmagazine/specisu--Metaverse-CAVS.php</a:t>
            </a:r>
            <a:br>
              <a:rPr lang="en-US" sz="2800" dirty="0"/>
            </a:br>
            <a:r>
              <a:rPr lang="en-US" sz="2800" b="0" i="0" dirty="0">
                <a:solidFill>
                  <a:srgbClr val="222222"/>
                </a:solidFill>
                <a:effectLst/>
                <a:latin typeface="Arial" panose="020B0604020202020204" pitchFamily="34" charset="0"/>
              </a:rPr>
              <a:t>IEEE VT Magazine (Impact Factor: 13.609). </a:t>
            </a:r>
            <a:r>
              <a:rPr lang="en-US" sz="2800" b="0" i="0" dirty="0">
                <a:solidFill>
                  <a:srgbClr val="1155CC"/>
                </a:solidFill>
                <a:effectLst/>
                <a:latin typeface="Arial" panose="020B0604020202020204" pitchFamily="34" charset="0"/>
                <a:hlinkClick r:id="rId5"/>
              </a:rPr>
              <a:t>http://www.ieeevtm.org</a:t>
            </a:r>
            <a:r>
              <a:rPr lang="en-US" sz="2800" b="0" i="0" dirty="0">
                <a:solidFill>
                  <a:srgbClr val="1155CC"/>
                </a:solidFill>
                <a:effectLst/>
                <a:latin typeface="Arial" panose="020B0604020202020204" pitchFamily="34" charset="0"/>
              </a:rPr>
              <a:t>; </a:t>
            </a:r>
            <a:br>
              <a:rPr lang="en-US" sz="2800" dirty="0"/>
            </a:br>
            <a:r>
              <a:rPr lang="en-US" sz="2800" dirty="0"/>
              <a:t>- </a:t>
            </a:r>
            <a:r>
              <a:rPr lang="en-US" sz="2800" b="0" i="0" dirty="0">
                <a:solidFill>
                  <a:srgbClr val="222222"/>
                </a:solidFill>
                <a:effectLst/>
                <a:latin typeface="Arial" panose="020B0604020202020204" pitchFamily="34" charset="0"/>
              </a:rPr>
              <a:t>Manuscript Submission deadline: 15th April 2023</a:t>
            </a:r>
            <a:br>
              <a:rPr lang="en-US" sz="2800" dirty="0"/>
            </a:br>
            <a:r>
              <a:rPr lang="en-US" sz="2800" b="0" i="0" dirty="0">
                <a:solidFill>
                  <a:srgbClr val="222222"/>
                </a:solidFill>
                <a:effectLst/>
                <a:latin typeface="Arial" panose="020B0604020202020204" pitchFamily="34" charset="0"/>
              </a:rPr>
              <a:t>- First Round Reviews by: 15 June 2023</a:t>
            </a:r>
            <a:br>
              <a:rPr lang="en-US" sz="2800" dirty="0"/>
            </a:br>
            <a:r>
              <a:rPr lang="en-US" sz="2800" b="0" i="0" dirty="0">
                <a:solidFill>
                  <a:srgbClr val="222222"/>
                </a:solidFill>
                <a:effectLst/>
                <a:latin typeface="Arial" panose="020B0604020202020204" pitchFamily="34" charset="0"/>
              </a:rPr>
              <a:t>- Second Round Submissions by: 1st August 2023</a:t>
            </a:r>
            <a:br>
              <a:rPr lang="en-US" sz="2800" dirty="0"/>
            </a:br>
            <a:r>
              <a:rPr lang="en-US" sz="2800" b="0" i="0" dirty="0">
                <a:solidFill>
                  <a:srgbClr val="222222"/>
                </a:solidFill>
                <a:effectLst/>
                <a:latin typeface="Arial" panose="020B0604020202020204" pitchFamily="34" charset="0"/>
              </a:rPr>
              <a:t>- Final Editorial Decision: 15 September 2023</a:t>
            </a:r>
            <a:br>
              <a:rPr lang="en-US" sz="2800" dirty="0"/>
            </a:br>
            <a:r>
              <a:rPr lang="en-US" sz="2800" b="0" i="0" dirty="0">
                <a:solidFill>
                  <a:srgbClr val="222222"/>
                </a:solidFill>
                <a:effectLst/>
                <a:latin typeface="Arial" panose="020B0604020202020204" pitchFamily="34" charset="0"/>
              </a:rPr>
              <a:t>- Published: December 2023</a:t>
            </a:r>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Speaking Opportunities – </a:t>
            </a: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1. oneM2M Stakeholders Day (co-located with TP 58 in Delhi, India)</a:t>
            </a:r>
          </a:p>
          <a:p>
            <a:r>
              <a:rPr lang="en-GB" sz="1800" u="sng" dirty="0">
                <a:solidFill>
                  <a:srgbClr val="0563C1"/>
                </a:solidFill>
                <a:effectLst/>
                <a:latin typeface="Calibri" panose="020F0502020204030204" pitchFamily="34" charset="0"/>
                <a:ea typeface="Calibri" panose="020F0502020204030204" pitchFamily="34" charset="0"/>
                <a:hlinkClick r:id="rId3"/>
              </a:rPr>
              <a:t>2.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6"/>
              </a:rPr>
              <a:t>Edge Computing Expo</a:t>
            </a:r>
            <a:r>
              <a:rPr lang="en-GB" sz="1800" dirty="0">
                <a:effectLst/>
                <a:latin typeface="Calibri" panose="020F0502020204030204" pitchFamily="34" charset="0"/>
                <a:ea typeface="Calibri" panose="020F0502020204030204" pitchFamily="34" charset="0"/>
              </a:rPr>
              <a:t> - North America (17-18 23) – Santa Clara, CA </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7"/>
              </a:rPr>
              <a:t>3.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8"/>
              </a:rPr>
              <a:t>Edge Computing Expo</a:t>
            </a:r>
            <a:r>
              <a:rPr lang="en-GB" sz="1800" dirty="0">
                <a:effectLst/>
                <a:latin typeface="Calibri" panose="020F0502020204030204" pitchFamily="34" charset="0"/>
                <a:ea typeface="Calibri" panose="020F0502020204030204" pitchFamily="34" charset="0"/>
              </a:rPr>
              <a:t> - Europe (26-27 Sept) – Amsterdam</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9"/>
              </a:rPr>
              <a:t>4. IoT Tech Expo</a:t>
            </a:r>
            <a:r>
              <a:rPr lang="en-GB" sz="1800" dirty="0">
                <a:effectLst/>
                <a:latin typeface="Calibri" panose="020F0502020204030204" pitchFamily="34" charset="0"/>
                <a:ea typeface="Calibri" panose="020F0502020204030204" pitchFamily="34" charset="0"/>
              </a:rPr>
              <a:t> - Global (30</a:t>
            </a:r>
            <a:r>
              <a:rPr lang="en-GB" sz="1800" baseline="30000" dirty="0">
                <a:effectLst/>
                <a:latin typeface="Calibri" panose="020F0502020204030204" pitchFamily="34" charset="0"/>
                <a:ea typeface="Calibri" panose="020F0502020204030204" pitchFamily="34" charset="0"/>
              </a:rPr>
              <a:t>th</a:t>
            </a:r>
            <a:r>
              <a:rPr lang="en-GB" sz="1800" dirty="0">
                <a:effectLst/>
                <a:latin typeface="Calibri" panose="020F0502020204030204" pitchFamily="34" charset="0"/>
                <a:ea typeface="Calibri" panose="020F0502020204030204" pitchFamily="34" charset="0"/>
              </a:rPr>
              <a:t> November – 1</a:t>
            </a:r>
            <a:r>
              <a:rPr lang="en-GB" sz="1800" baseline="30000" dirty="0">
                <a:effectLst/>
                <a:latin typeface="Calibri" panose="020F0502020204030204" pitchFamily="34" charset="0"/>
                <a:ea typeface="Calibri" panose="020F0502020204030204" pitchFamily="34" charset="0"/>
              </a:rPr>
              <a:t>st</a:t>
            </a:r>
            <a:r>
              <a:rPr lang="en-GB" sz="1800" dirty="0">
                <a:effectLst/>
                <a:latin typeface="Calibri" panose="020F0502020204030204" pitchFamily="34" charset="0"/>
                <a:ea typeface="Calibri" panose="020F0502020204030204" pitchFamily="34" charset="0"/>
              </a:rPr>
              <a:t> December) – London </a:t>
            </a:r>
            <a:endParaRPr lang="en-IN"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4027919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8</a:t>
            </a:fld>
            <a:endParaRPr lang="en-IN"/>
          </a:p>
        </p:txBody>
      </p:sp>
    </p:spTree>
    <p:extLst>
      <p:ext uri="{BB962C8B-B14F-4D97-AF65-F5344CB8AC3E}">
        <p14:creationId xmlns:p14="http://schemas.microsoft.com/office/powerpoint/2010/main" val="131885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11</a:t>
            </a:fld>
            <a:endParaRPr lang="en-IN"/>
          </a:p>
        </p:txBody>
      </p:sp>
    </p:spTree>
    <p:extLst>
      <p:ext uri="{BB962C8B-B14F-4D97-AF65-F5344CB8AC3E}">
        <p14:creationId xmlns:p14="http://schemas.microsoft.com/office/powerpoint/2010/main" val="126637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IN" dirty="0"/>
              <a:t>Interview in pipeline – </a:t>
            </a:r>
          </a:p>
          <a:p>
            <a:pPr marL="342900" indent="-342900">
              <a:buFontTx/>
              <a:buAutoNum type="arabicPeriod"/>
            </a:pPr>
            <a:r>
              <a:rPr lang="en-GB" sz="1800" u="sng" dirty="0">
                <a:solidFill>
                  <a:srgbClr val="0563C1"/>
                </a:solidFill>
                <a:effectLst/>
                <a:latin typeface="Calibri" panose="020F0502020204030204" pitchFamily="34" charset="0"/>
                <a:ea typeface="Calibri" panose="020F0502020204030204" pitchFamily="34" charset="0"/>
                <a:hlinkClick r:id="rId3"/>
              </a:rPr>
              <a:t>https://futureiot.tech/</a:t>
            </a:r>
            <a:r>
              <a:rPr lang="en-GB" sz="1800" dirty="0">
                <a:effectLst/>
                <a:latin typeface="Calibri" panose="020F0502020204030204" pitchFamily="34" charset="0"/>
                <a:ea typeface="Calibri" panose="020F0502020204030204" pitchFamily="34" charset="0"/>
              </a:rPr>
              <a:t> </a:t>
            </a:r>
          </a:p>
          <a:p>
            <a:pPr marL="228600" indent="-228600">
              <a:buFontTx/>
              <a:buAutoNum type="arabicPeriod"/>
            </a:pPr>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12</a:t>
            </a:fld>
            <a:endParaRPr lang="en-US" dirty="0"/>
          </a:p>
        </p:txBody>
      </p:sp>
    </p:spTree>
    <p:extLst>
      <p:ext uri="{BB962C8B-B14F-4D97-AF65-F5344CB8AC3E}">
        <p14:creationId xmlns:p14="http://schemas.microsoft.com/office/powerpoint/2010/main" val="2437417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13</a:t>
            </a:fld>
            <a:endParaRPr lang="en-IN"/>
          </a:p>
        </p:txBody>
      </p:sp>
    </p:spTree>
    <p:extLst>
      <p:ext uri="{BB962C8B-B14F-4D97-AF65-F5344CB8AC3E}">
        <p14:creationId xmlns:p14="http://schemas.microsoft.com/office/powerpoint/2010/main" val="3960124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IN" dirty="0"/>
              <a:t>Interview in pipeline – </a:t>
            </a:r>
          </a:p>
          <a:p>
            <a:pPr marL="342900" indent="-342900">
              <a:buFontTx/>
              <a:buAutoNum type="arabicPeriod"/>
            </a:pPr>
            <a:r>
              <a:rPr lang="en-GB" sz="1800" u="sng" dirty="0">
                <a:solidFill>
                  <a:srgbClr val="0563C1"/>
                </a:solidFill>
                <a:effectLst/>
                <a:latin typeface="Calibri" panose="020F0502020204030204" pitchFamily="34" charset="0"/>
                <a:ea typeface="Calibri" panose="020F0502020204030204" pitchFamily="34" charset="0"/>
                <a:hlinkClick r:id="rId3"/>
              </a:rPr>
              <a:t>https://futureiot.tech/</a:t>
            </a:r>
            <a:r>
              <a:rPr lang="en-GB" sz="1800" dirty="0">
                <a:effectLst/>
                <a:latin typeface="Calibri" panose="020F0502020204030204" pitchFamily="34" charset="0"/>
                <a:ea typeface="Calibri" panose="020F0502020204030204" pitchFamily="34" charset="0"/>
              </a:rPr>
              <a:t> </a:t>
            </a:r>
          </a:p>
          <a:p>
            <a:pPr marL="228600" indent="-228600">
              <a:buFontTx/>
              <a:buAutoNum type="arabicPeriod"/>
            </a:pPr>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14</a:t>
            </a:fld>
            <a:endParaRPr lang="en-US" dirty="0"/>
          </a:p>
        </p:txBody>
      </p:sp>
    </p:spTree>
    <p:extLst>
      <p:ext uri="{BB962C8B-B14F-4D97-AF65-F5344CB8AC3E}">
        <p14:creationId xmlns:p14="http://schemas.microsoft.com/office/powerpoint/2010/main" val="541659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2/23/2023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2/23/2023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2/23/2023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2/23/2023</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2/23/2023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docs.google.com/spreadsheets/d/1RikZmqw7vbcXsvmrHTCGTgK2TDCld51rI7za7ZtpYAk/edit#gid=1270870760" TargetMode="External"/><Relationship Id="rId3" Type="http://schemas.openxmlformats.org/officeDocument/2006/relationships/hyperlink" Target="https://www.thefastmode.com/expert-opinion/30064-standardization-is-key-for-metaverse-success" TargetMode="External"/><Relationship Id="rId7" Type="http://schemas.openxmlformats.org/officeDocument/2006/relationships/hyperlink" Target="https://www.etsi.org/e-brochure/Magazine/April-2022/mobile/index.html#p=21"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etsi.org/e-brochure/Magazine/January-2023/mobile/index.html#p=21" TargetMode="External"/><Relationship Id="rId5" Type="http://schemas.openxmlformats.org/officeDocument/2006/relationships/hyperlink" Target="https://www.innovatingcanada.ca/technology/internet-of-things/iot-standardisation-for-long-term-innovation/" TargetMode="External"/><Relationship Id="rId4" Type="http://schemas.openxmlformats.org/officeDocument/2006/relationships/hyperlink" Target="https://www.pipelinepub.com/pervasive-mobile-wireless-connectivity/2023-IoT-Trends-regulation-evolution-innovation-with-AI"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docs.google.com/spreadsheets/d/1RikZmqw7vbcXsvmrHTCGTgK2TDCld51rI7za7ZtpYAk/edit#gid=1270870760" TargetMode="External"/><Relationship Id="rId3" Type="http://schemas.openxmlformats.org/officeDocument/2006/relationships/hyperlink" Target="https://www.onem2m.org/membership/executive-viewpoints/845-poornima-shandilya-feb-2023" TargetMode="External"/><Relationship Id="rId7" Type="http://schemas.openxmlformats.org/officeDocument/2006/relationships/hyperlink" Target="https://www.onem2m.org/membership/executive-viewpoints/834-marco-cogliati-feb-2023"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onem2m.org/membership/executive-viewpoints/832-patrick-cox-jan2023" TargetMode="External"/><Relationship Id="rId5" Type="http://schemas.openxmlformats.org/officeDocument/2006/relationships/hyperlink" Target="https://www.onem2m.org/membership/executive-viewpoints/752-tp52-activities-and-accomplishments" TargetMode="External"/><Relationship Id="rId4" Type="http://schemas.openxmlformats.org/officeDocument/2006/relationships/hyperlink" Target="https://www.onem2m.org/membership/executive-viewpoints/831-seon-woo-yi-jan2023" TargetMode="External"/><Relationship Id="rId9" Type="http://schemas.openxmlformats.org/officeDocument/2006/relationships/hyperlink" Target="mailto:oneM2M_PressMedia@list.onem2m.or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aimagazine.com/technology/onem2m-power-iiot-and-artificial-intelligence" TargetMode="External"/><Relationship Id="rId13" Type="http://schemas.openxmlformats.org/officeDocument/2006/relationships/hyperlink" Target="https://tele.net.in/sustainable-smart-cities-using-a-national-standards-based-horizontal-framework/" TargetMode="External"/><Relationship Id="rId18" Type="http://schemas.openxmlformats.org/officeDocument/2006/relationships/hyperlink" Target="https://www.etsi.org/e-brochure/Magazine/October-2022/mobile/index.html#p=15" TargetMode="External"/><Relationship Id="rId3" Type="http://schemas.openxmlformats.org/officeDocument/2006/relationships/hyperlink" Target="https://onem2m.org/iot-news/777-a-scalable-standards-based-approach-for-iot-data-sharing-and-ecosystem-monetization" TargetMode="External"/><Relationship Id="rId7" Type="http://schemas.openxmlformats.org/officeDocument/2006/relationships/hyperlink" Target="7%20Mar%20-%20Briefing%20dscussion%20with%20ABI%20on%20Smart%20Cities%20(Roland,%20Bob,%20Dale,%20Ken)" TargetMode="External"/><Relationship Id="rId12" Type="http://schemas.openxmlformats.org/officeDocument/2006/relationships/hyperlink" Target="https://drive.google.com/file/d/1Bn6u5pMr9_-WB-D3Y1vwiR4-ddyLSfy2/view" TargetMode="External"/><Relationship Id="rId17" Type="http://schemas.openxmlformats.org/officeDocument/2006/relationships/hyperlink" Target="https://www.etsi.org/e-brochure/Magazine/October-2022/mobile/index.html#p=21" TargetMode="External"/><Relationship Id="rId2" Type="http://schemas.openxmlformats.org/officeDocument/2006/relationships/notesSlide" Target="../notesSlides/notesSlide8.xml"/><Relationship Id="rId16" Type="http://schemas.openxmlformats.org/officeDocument/2006/relationships/hyperlink" Target="https://www.etsi.org/e-brochure/Magazine/October-2022/mobile/index.html#p=4" TargetMode="External"/><Relationship Id="rId1" Type="http://schemas.openxmlformats.org/officeDocument/2006/relationships/slideLayout" Target="../slideLayouts/slideLayout4.xml"/><Relationship Id="rId6" Type="http://schemas.openxmlformats.org/officeDocument/2006/relationships/hyperlink" Target="https://interoperability.news/2022/05/interoperability-of-things/" TargetMode="External"/><Relationship Id="rId11" Type="http://schemas.openxmlformats.org/officeDocument/2006/relationships/hyperlink" Target="https://www.innovatingcanada.ca/technology/internet-of-things/iot-standardisation-for-long-term-innovation/" TargetMode="External"/><Relationship Id="rId5" Type="http://schemas.openxmlformats.org/officeDocument/2006/relationships/hyperlink" Target="https://iotbusinessnews.com/2022/04/06/71164-iot-and-sustainability/" TargetMode="External"/><Relationship Id="rId15" Type="http://schemas.openxmlformats.org/officeDocument/2006/relationships/hyperlink" Target="https://www.etsi.org/e-brochure/Magazine/July-2022/mobile/index.html#p=22" TargetMode="External"/><Relationship Id="rId10" Type="http://schemas.openxmlformats.org/officeDocument/2006/relationships/hyperlink" Target="https://www.iotforall.com/streamline-messaging-take-the-load-off-sensors" TargetMode="External"/><Relationship Id="rId19" Type="http://schemas.openxmlformats.org/officeDocument/2006/relationships/hyperlink" Target="https://docs.google.com/spreadsheets/d/1RikZmqw7vbcXsvmrHTCGTgK2TDCld51rI7za7ZtpYAk/edit#gid=1270870760" TargetMode="External"/><Relationship Id="rId4" Type="http://schemas.openxmlformats.org/officeDocument/2006/relationships/hyperlink" Target="https://ieeexplore.ieee.org/document/9689372" TargetMode="External"/><Relationship Id="rId9" Type="http://schemas.openxmlformats.org/officeDocument/2006/relationships/hyperlink" Target="https://pipelinepub.com/IoT-2022/intelligent-IoT-systems" TargetMode="External"/><Relationship Id="rId14" Type="http://schemas.openxmlformats.org/officeDocument/2006/relationships/hyperlink" Target="https://www.etsi.org/e-brochure/Magazine/April-2022/mobile/index.html#p=21"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onem2m.org/membership/executive-viewpoints/793-onem2m-roadmap-interview-hechwartner" TargetMode="External"/><Relationship Id="rId13" Type="http://schemas.openxmlformats.org/officeDocument/2006/relationships/hyperlink" Target="https://www.onem2m.org/membership/executive-viewpoints/828-onem2m-interview-hechwartner-tp57" TargetMode="External"/><Relationship Id="rId3" Type="http://schemas.openxmlformats.org/officeDocument/2006/relationships/hyperlink" Target="https://www.onem2m.org/membership/executive-viewpoints/752-tp52-activities-and-accomplishments" TargetMode="External"/><Relationship Id="rId7" Type="http://schemas.openxmlformats.org/officeDocument/2006/relationships/hyperlink" Target="https://www.onem2m.org/membership/executive-viewpoints/785-m-wetterwald-interview" TargetMode="External"/><Relationship Id="rId12" Type="http://schemas.openxmlformats.org/officeDocument/2006/relationships/hyperlink" Target="https://onem2m.org/membership/executive-viewpoints/822-onem2m-interview-hechwartner-tp56"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onem2m.org/membership/executive-viewpoints/763-elizaveta-yachmeneva-and-thomas-carey-wilson-april-2022" TargetMode="External"/><Relationship Id="rId11" Type="http://schemas.openxmlformats.org/officeDocument/2006/relationships/hyperlink" Target="https://www.onem2m.org/membership/executive-viewpoints/813-onem2m-interview-rajaraman-vattem" TargetMode="External"/><Relationship Id="rId5" Type="http://schemas.openxmlformats.org/officeDocument/2006/relationships/hyperlink" Target="https://www.onem2m.org/membership/executive-viewpoints/758-onel-lopez-march-2022" TargetMode="External"/><Relationship Id="rId15" Type="http://schemas.openxmlformats.org/officeDocument/2006/relationships/hyperlink" Target="mailto:oneM2M_PressMedia@list.onem2m.org" TargetMode="External"/><Relationship Id="rId10" Type="http://schemas.openxmlformats.org/officeDocument/2006/relationships/hyperlink" Target="https://onem2m.org/membership/executive-viewpoints/803-onem2m-interview-mauro-dragoni" TargetMode="External"/><Relationship Id="rId4" Type="http://schemas.openxmlformats.org/officeDocument/2006/relationships/hyperlink" Target="https://www.onem2m.org/membership/executive-viewpoints/756-we-are-keeping-release-5-open-so-that-new-members-can-propose-their-ideas-use-cases-and-requirements" TargetMode="External"/><Relationship Id="rId9" Type="http://schemas.openxmlformats.org/officeDocument/2006/relationships/hyperlink" Target="https://onem2m.org/membership/executive-viewpoints/795-onem2m-interview-selvan-ss" TargetMode="External"/><Relationship Id="rId14" Type="http://schemas.openxmlformats.org/officeDocument/2006/relationships/hyperlink" Target="https://docs.google.com/spreadsheets/d/1RikZmqw7vbcXsvmrHTCGTgK2TDCld51rI7za7ZtpYAk/edit#gid=1270870760"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iotbusinessnews.com/2022/04/06/71164-iot-and-sustainability" TargetMode="External"/><Relationship Id="rId3" Type="http://schemas.openxmlformats.org/officeDocument/2006/relationships/hyperlink" Target="https://www.architectureandgovernance.com/applications-technology/what-to-expect-with-iot-in-2023/" TargetMode="External"/><Relationship Id="rId7" Type="http://schemas.openxmlformats.org/officeDocument/2006/relationships/hyperlink" Target="https://pipelinepub.com/IoT-2022/intelligent-IoT-system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bizzbuzz.news/eco-buzz/this-is-how-enterprises-can-protect-their-iot-devices-from-cyber-threats-1160488" TargetMode="External"/><Relationship Id="rId5" Type="http://schemas.openxmlformats.org/officeDocument/2006/relationships/hyperlink" Target="https://www.iotforall.com/streamline-messaging-take-the-load-off-sensors" TargetMode="External"/><Relationship Id="rId4" Type="http://schemas.openxmlformats.org/officeDocument/2006/relationships/hyperlink" Target="https://www.etsi.org/newsroom/magazin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onem2m.org/iot-news/830-onem2m-ends-2022-on-a-high-in-korea"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iotbusinessnews.com/2022/04/06/71164-iot-and-sustainability" TargetMode="External"/><Relationship Id="rId5" Type="http://schemas.openxmlformats.org/officeDocument/2006/relationships/hyperlink" Target="https://pipelinepub.com/IoT-2022/intelligent-IoT-systems" TargetMode="External"/><Relationship Id="rId4" Type="http://schemas.openxmlformats.org/officeDocument/2006/relationships/hyperlink" Target="https://www.bizzbuzz.news/eco-buzz/this-is-how-enterprises-can-protect-their-iot-devices-from-cyber-threats-116048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18.svg"/><Relationship Id="rId1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4.svg"/><Relationship Id="rId12" Type="http://schemas.openxmlformats.org/officeDocument/2006/relationships/image" Target="../media/image17.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19.png"/><Relationship Id="rId10" Type="http://schemas.openxmlformats.org/officeDocument/2006/relationships/image" Target="../media/image16.svg"/><Relationship Id="rId19" Type="http://schemas.openxmlformats.org/officeDocument/2006/relationships/image" Target="../media/image22.svg"/><Relationship Id="rId4" Type="http://schemas.openxmlformats.org/officeDocument/2006/relationships/image" Target="../media/image12.svg"/><Relationship Id="rId9" Type="http://schemas.openxmlformats.org/officeDocument/2006/relationships/image" Target="../media/image15.png"/><Relationship Id="rId14" Type="http://schemas.openxmlformats.org/officeDocument/2006/relationships/hyperlink" Target="https://wiki.onem2m.org/index.php?title=Main_Pag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hyperlink" Target="https://tsdsi.in/event/onem2m-stakeholders-day-24-feb-2023-delhi-india/" TargetMode="External"/><Relationship Id="rId3" Type="http://schemas.openxmlformats.org/officeDocument/2006/relationships/hyperlink" Target="https://www.thefastmode.com/expert-opinion/30064-standardization-is-key-for-metaverse-success" TargetMode="External"/><Relationship Id="rId7" Type="http://schemas.openxmlformats.org/officeDocument/2006/relationships/hyperlink" Target="https://www.journaldunet.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ieeevtc.org/vtmagazine/specisu--Metaverse-CAVS.php" TargetMode="External"/><Relationship Id="rId5" Type="http://schemas.openxmlformats.org/officeDocument/2006/relationships/hyperlink" Target="https://www.architectureandgovernance.com/applications-technology/what-to-expect-with-iot-in-2023/" TargetMode="External"/><Relationship Id="rId4" Type="http://schemas.openxmlformats.org/officeDocument/2006/relationships/hyperlink" Target="https://www.pipelinepub.com/pervasive-mobile-wireless-connectivity/2023-IoT-Trends-regulation-evolution-innovation-with-AI" TargetMode="External"/><Relationship Id="rId9" Type="http://schemas.openxmlformats.org/officeDocument/2006/relationships/hyperlink" Target="https://docs.google.com/spreadsheets/d/1RikZmqw7vbcXsvmrHTCGTgK2TDCld51rI7za7ZtpYAk/edit#gid=1994048757"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p:txBody>
          <a:bodyPr/>
          <a:lstStyle/>
          <a:p>
            <a:r>
              <a:rPr lang="en-GB" dirty="0"/>
              <a:t>Marcom Report  to TP58</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32952" y="4653915"/>
            <a:ext cx="9144000" cy="1655762"/>
          </a:xfrm>
        </p:spPr>
        <p:txBody>
          <a:bodyPr>
            <a:normAutofit/>
          </a:bodyPr>
          <a:lstStyle/>
          <a:p>
            <a:r>
              <a:rPr lang="en-GB" dirty="0"/>
              <a:t>Bindoo Srivastava, Marcom Chair</a:t>
            </a:r>
          </a:p>
          <a:p>
            <a:r>
              <a:rPr lang="en-GB" dirty="0"/>
              <a:t>23 February 2023</a:t>
            </a:r>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99CA6C-F769-FC19-7A5E-39BA9AF12206}"/>
              </a:ext>
            </a:extLst>
          </p:cNvPr>
          <p:cNvSpPr>
            <a:spLocks noGrp="1"/>
          </p:cNvSpPr>
          <p:nvPr>
            <p:ph type="subTitle" idx="1"/>
          </p:nvPr>
        </p:nvSpPr>
        <p:spPr/>
        <p:txBody>
          <a:bodyPr/>
          <a:lstStyle/>
          <a:p>
            <a:endParaRPr lang="en-IN"/>
          </a:p>
        </p:txBody>
      </p:sp>
      <p:pic>
        <p:nvPicPr>
          <p:cNvPr id="4" name="Graphic 1">
            <a:extLst>
              <a:ext uri="{FF2B5EF4-FFF2-40B4-BE49-F238E27FC236}">
                <a16:creationId xmlns:a16="http://schemas.microsoft.com/office/drawing/2014/main" id="{8A6EF813-A6BE-16CF-0374-CC4665D0CA5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3128"/>
            <a:ext cx="9726083" cy="5470922"/>
          </a:xfrm>
          <a:prstGeom prst="rect">
            <a:avLst/>
          </a:prstGeom>
          <a:noFill/>
          <a:ln>
            <a:noFill/>
          </a:ln>
        </p:spPr>
      </p:pic>
    </p:spTree>
    <p:extLst>
      <p:ext uri="{BB962C8B-B14F-4D97-AF65-F5344CB8AC3E}">
        <p14:creationId xmlns:p14="http://schemas.microsoft.com/office/powerpoint/2010/main" val="354576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68580"/>
            <a:ext cx="8866454" cy="1173570"/>
          </a:xfrm>
        </p:spPr>
        <p:txBody>
          <a:bodyPr>
            <a:normAutofit fontScale="90000"/>
          </a:bodyPr>
          <a:lstStyle/>
          <a:p>
            <a:r>
              <a:rPr lang="en-GB" dirty="0"/>
              <a:t>Thought Leadership – Articles CY’23</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a:bodyPr>
          <a:lstStyle/>
          <a:p>
            <a:pPr marL="457200" lvl="1" indent="0">
              <a:buNone/>
            </a:pPr>
            <a:r>
              <a:rPr lang="en-GB" sz="2300" i="1" dirty="0">
                <a:latin typeface="Myriad Pro" panose="020B0503030403020204" charset="0"/>
              </a:rPr>
              <a:t>Global Journals</a:t>
            </a:r>
          </a:p>
          <a:p>
            <a:pPr marL="800100" lvl="1" indent="-342900">
              <a:buAutoNum type="arabicPeriod"/>
            </a:pPr>
            <a:r>
              <a:rPr lang="en-US" sz="1800" dirty="0">
                <a:solidFill>
                  <a:srgbClr val="1155CC"/>
                </a:solidFill>
                <a:latin typeface="Myriad Pro" panose="020B0503030403020204" charset="0"/>
                <a:hlinkClick r:id="rId3">
                  <a:extLst>
                    <a:ext uri="{A12FA001-AC4F-418D-AE19-62706E023703}">
                      <ahyp:hlinkClr xmlns:ahyp="http://schemas.microsoft.com/office/drawing/2018/hyperlinkcolor" val="tx"/>
                    </a:ext>
                  </a:extLst>
                </a:hlinkClick>
              </a:rPr>
              <a:t>The Fast Mode - Metaverse standards</a:t>
            </a:r>
            <a:endParaRPr lang="en-US" sz="1800" dirty="0">
              <a:solidFill>
                <a:srgbClr val="1155CC"/>
              </a:solidFill>
              <a:latin typeface="Myriad Pro" panose="020B0503030403020204" charset="0"/>
            </a:endParaRPr>
          </a:p>
          <a:p>
            <a:pPr marL="800100" lvl="1" indent="-342900">
              <a:buAutoNum type="arabicPeriod"/>
            </a:pPr>
            <a:r>
              <a:rPr lang="en-IN" sz="1800" i="0" u="sng" dirty="0">
                <a:solidFill>
                  <a:srgbClr val="1155CC"/>
                </a:solidFill>
                <a:effectLst/>
                <a:latin typeface="Arial" panose="020B0604020202020204" pitchFamily="34" charset="0"/>
                <a:hlinkClick r:id="rId4"/>
              </a:rPr>
              <a:t>Pipeline Magazine (2023 predictions)</a:t>
            </a:r>
            <a:endParaRPr lang="en-IN" sz="1800" i="0" u="sng" dirty="0">
              <a:solidFill>
                <a:srgbClr val="1155CC"/>
              </a:solidFill>
              <a:effectLst/>
              <a:latin typeface="Arial" panose="020B0604020202020204" pitchFamily="34" charset="0"/>
            </a:endParaRPr>
          </a:p>
          <a:p>
            <a:pPr marL="457200" lvl="1" indent="0">
              <a:buNone/>
            </a:pPr>
            <a:endParaRPr lang="en-US" sz="1800" dirty="0">
              <a:solidFill>
                <a:srgbClr val="1155CC"/>
              </a:solidFill>
              <a:latin typeface="Myriad Pro" panose="020B0503030403020204" charset="0"/>
            </a:endParaRPr>
          </a:p>
          <a:p>
            <a:pPr marL="457200" lvl="1" indent="0">
              <a:buNone/>
            </a:pPr>
            <a:r>
              <a:rPr lang="en-US" sz="2300" i="1" dirty="0">
                <a:latin typeface="Myriad Pro" panose="020B0503030403020204" charset="0"/>
              </a:rPr>
              <a:t>Trade Journals</a:t>
            </a: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5">
                <a:extLst>
                  <a:ext uri="{A12FA001-AC4F-418D-AE19-62706E023703}">
                    <ahyp:hlinkClr xmlns:ahyp="http://schemas.microsoft.com/office/drawing/2018/hyperlinkcolor" val="tx"/>
                  </a:ext>
                </a:extLst>
              </a:hlinkClick>
            </a:endParaRP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p>
          <a:p>
            <a:pPr marL="800100" lvl="1" indent="-342900">
              <a:buAutoNum type="arabicPeriod"/>
            </a:pPr>
            <a:r>
              <a:rPr lang="en-IN" sz="1800" i="0" dirty="0">
                <a:solidFill>
                  <a:srgbClr val="1155CC"/>
                </a:solidFill>
                <a:effectLst/>
                <a:latin typeface="Myriad Pro" panose="020B0503030403020204" charset="0"/>
                <a:hlinkClick r:id="rId6"/>
              </a:rPr>
              <a:t>ETSI Enjoy Jan</a:t>
            </a:r>
            <a:endParaRPr lang="en-IN" sz="1800" i="0" dirty="0">
              <a:solidFill>
                <a:srgbClr val="1155CC"/>
              </a:solidFill>
              <a:effectLst/>
              <a:latin typeface="Myriad Pro" panose="020B0503030403020204" charset="0"/>
            </a:endParaRPr>
          </a:p>
          <a:p>
            <a:pPr marL="914400" lvl="1" indent="-457200">
              <a:buAutoNum type="arabicPeriod"/>
            </a:pPr>
            <a:endParaRPr lang="en-US" sz="2300" i="1" dirty="0">
              <a:latin typeface="Myriad Pro" panose="020B0503030403020204" charset="0"/>
              <a:hlinkClick r:id="rId7">
                <a:extLst>
                  <a:ext uri="{A12FA001-AC4F-418D-AE19-62706E023703}">
                    <ahyp:hlinkClr xmlns:ahyp="http://schemas.microsoft.com/office/drawing/2018/hyperlinkcolor" val="tx"/>
                  </a:ext>
                </a:extLst>
              </a:hlinkClick>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8">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1982616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58994"/>
            <a:ext cx="8902294" cy="1173570"/>
          </a:xfrm>
        </p:spPr>
        <p:txBody>
          <a:bodyPr>
            <a:noAutofit/>
          </a:bodyPr>
          <a:lstStyle/>
          <a:p>
            <a:r>
              <a:rPr lang="en-GB" sz="3200" dirty="0">
                <a:latin typeface="Myriad Pro" panose="020B0503030403020204" charset="0"/>
              </a:rPr>
              <a:t>Engagement – Executive Insights (CY23):</a:t>
            </a:r>
            <a:endParaRPr lang="en-GB" sz="2400" dirty="0">
              <a:highlight>
                <a:srgbClr val="FFFF00"/>
              </a:highlight>
              <a:latin typeface="Myriad Pro" panose="020B0503030403020204" charset="0"/>
            </a:endParaRPr>
          </a:p>
        </p:txBody>
      </p:sp>
      <p:sp>
        <p:nvSpPr>
          <p:cNvPr id="6" name="Rectangle 5">
            <a:extLst>
              <a:ext uri="{FF2B5EF4-FFF2-40B4-BE49-F238E27FC236}">
                <a16:creationId xmlns:a16="http://schemas.microsoft.com/office/drawing/2014/main" id="{7C269A2E-D440-4F4D-BD1A-6A7913D760FE}"/>
              </a:ext>
            </a:extLst>
          </p:cNvPr>
          <p:cNvSpPr/>
          <p:nvPr/>
        </p:nvSpPr>
        <p:spPr>
          <a:xfrm>
            <a:off x="334696" y="1805164"/>
            <a:ext cx="7427765" cy="2308324"/>
          </a:xfrm>
          <a:prstGeom prst="rect">
            <a:avLst/>
          </a:prstGeom>
          <a:ln>
            <a:noFill/>
          </a:ln>
          <a:effectLst>
            <a:outerShdw blurRad="76200" dir="13500000" sy="23000" kx="1200000" algn="br" rotWithShape="0">
              <a:prstClr val="black">
                <a:alpha val="20000"/>
              </a:prstClr>
            </a:outerShdw>
          </a:effectLst>
        </p:spPr>
        <p:txBody>
          <a:bodyPr wrap="square">
            <a:spAutoFit/>
          </a:bodyPr>
          <a:lstStyle/>
          <a:p>
            <a:pPr lvl="1"/>
            <a:r>
              <a:rPr lang="en-GB" b="1" dirty="0">
                <a:latin typeface="Myriad Pro" panose="020B0503030403020204" charset="0"/>
              </a:rPr>
              <a:t>Executive Insights </a:t>
            </a:r>
          </a:p>
          <a:p>
            <a:pPr lvl="1"/>
            <a:endParaRPr lang="en-GB" b="1" dirty="0">
              <a:highlight>
                <a:srgbClr val="00FF00"/>
              </a:highlight>
              <a:latin typeface="Myriad Pro" panose="020B0503030403020204" charset="0"/>
            </a:endParaRPr>
          </a:p>
          <a:p>
            <a:pPr marL="742950" lvl="1" indent="-285750">
              <a:buFont typeface="Arial" panose="020B0604020202020204" pitchFamily="34" charset="0"/>
              <a:buChar char="•"/>
            </a:pPr>
            <a:r>
              <a:rPr lang="en-GB" dirty="0">
                <a:latin typeface="Myriad Pro" panose="020B0503030403020204" charset="0"/>
                <a:hlinkClick r:id="rId3"/>
              </a:rPr>
              <a:t>Indian industry interest in training on CDOT’s oneM2M platform </a:t>
            </a:r>
            <a:r>
              <a:rPr lang="en-GB" dirty="0">
                <a:latin typeface="Myriad Pro" panose="020B0503030403020204" charset="0"/>
              </a:rPr>
              <a:t> (22 Feb’ 23</a:t>
            </a:r>
          </a:p>
          <a:p>
            <a:pPr marL="742950" lvl="1" indent="-285750">
              <a:buFont typeface="Arial" panose="020B0604020202020204" pitchFamily="34" charset="0"/>
              <a:buChar char="•"/>
            </a:pPr>
            <a:r>
              <a:rPr lang="en-US" b="0" i="0" dirty="0">
                <a:solidFill>
                  <a:srgbClr val="2E2E31"/>
                </a:solidFill>
                <a:effectLst/>
                <a:latin typeface="PT Sans" panose="020B0503020203020204" pitchFamily="34" charset="0"/>
                <a:hlinkClick r:id="rId4"/>
              </a:rPr>
              <a:t>IoT systems and the evolution of solution requirements by </a:t>
            </a:r>
            <a:r>
              <a:rPr lang="en-US" b="0" i="0" dirty="0" err="1">
                <a:solidFill>
                  <a:srgbClr val="2E2E31"/>
                </a:solidFill>
                <a:effectLst/>
                <a:latin typeface="PT Sans" panose="020B0503020203020204" pitchFamily="34" charset="0"/>
                <a:hlinkClick r:id="rId4"/>
              </a:rPr>
              <a:t>nTels</a:t>
            </a:r>
            <a:r>
              <a:rPr lang="en-US" b="0" i="0" dirty="0">
                <a:solidFill>
                  <a:srgbClr val="2E2E31"/>
                </a:solidFill>
                <a:effectLst/>
                <a:latin typeface="PT Sans" panose="020B0503020203020204" pitchFamily="34" charset="0"/>
                <a:hlinkClick r:id="rId4"/>
              </a:rPr>
              <a:t> – 9</a:t>
            </a:r>
            <a:r>
              <a:rPr lang="en-US" b="0" i="0" baseline="30000" dirty="0">
                <a:solidFill>
                  <a:srgbClr val="2E2E31"/>
                </a:solidFill>
                <a:effectLst/>
                <a:latin typeface="PT Sans" panose="020B0503020203020204" pitchFamily="34" charset="0"/>
                <a:hlinkClick r:id="rId4"/>
              </a:rPr>
              <a:t>th</a:t>
            </a:r>
            <a:r>
              <a:rPr lang="en-US" b="0" i="0" dirty="0">
                <a:solidFill>
                  <a:srgbClr val="2E2E31"/>
                </a:solidFill>
                <a:effectLst/>
                <a:latin typeface="PT Sans" panose="020B0503020203020204" pitchFamily="34" charset="0"/>
                <a:hlinkClick r:id="rId4"/>
              </a:rPr>
              <a:t> Jan’23</a:t>
            </a:r>
            <a:endParaRPr lang="en-IN" dirty="0">
              <a:latin typeface="Myriad Pro" panose="020B0503030403020204" charset="0"/>
              <a:hlinkClick r:id="rId5">
                <a:extLst>
                  <a:ext uri="{A12FA001-AC4F-418D-AE19-62706E023703}">
                    <ahyp:hlinkClr xmlns:ahyp="http://schemas.microsoft.com/office/drawing/2018/hyperlinkcolor" val="tx"/>
                  </a:ext>
                </a:extLst>
              </a:hlinkClick>
            </a:endParaRPr>
          </a:p>
          <a:p>
            <a:pPr marL="742950" lvl="1" indent="-285750">
              <a:buFont typeface="Arial" panose="020B0604020202020204" pitchFamily="34" charset="0"/>
              <a:buChar char="•"/>
            </a:pPr>
            <a:r>
              <a:rPr lang="en-US" dirty="0">
                <a:latin typeface="Myriad Pro" panose="020B0503030403020204" charset="0"/>
                <a:hlinkClick r:id="rId6"/>
              </a:rPr>
              <a:t>Standardization in Smart Elevator by Patrick Cox (TRE-E </a:t>
            </a:r>
            <a:r>
              <a:rPr lang="en-US" dirty="0" err="1">
                <a:latin typeface="Myriad Pro" panose="020B0503030403020204" charset="0"/>
                <a:hlinkClick r:id="rId6"/>
              </a:rPr>
              <a:t>scrl</a:t>
            </a:r>
            <a:r>
              <a:rPr lang="en-US" dirty="0">
                <a:latin typeface="Myriad Pro" panose="020B0503030403020204" charset="0"/>
                <a:hlinkClick r:id="rId6"/>
              </a:rPr>
              <a:t>)</a:t>
            </a:r>
            <a:endParaRPr lang="en-US" dirty="0">
              <a:latin typeface="Myriad Pro" panose="020B0503030403020204" charset="0"/>
            </a:endParaRPr>
          </a:p>
          <a:p>
            <a:pPr marL="742950" lvl="1" indent="-285750">
              <a:buFont typeface="Arial" panose="020B0604020202020204" pitchFamily="34" charset="0"/>
              <a:buChar char="•"/>
            </a:pPr>
            <a:r>
              <a:rPr lang="en-US" dirty="0">
                <a:latin typeface="Myriad Pro" panose="020B0503030403020204" charset="0"/>
                <a:hlinkClick r:id="rId7"/>
              </a:rPr>
              <a:t>Standardization in Smart Lift Sector by Marco </a:t>
            </a:r>
            <a:r>
              <a:rPr lang="en-US" dirty="0" err="1">
                <a:latin typeface="Myriad Pro" panose="020B0503030403020204" charset="0"/>
                <a:hlinkClick r:id="rId7"/>
              </a:rPr>
              <a:t>Cogliati</a:t>
            </a:r>
            <a:r>
              <a:rPr lang="en-US" dirty="0">
                <a:latin typeface="Myriad Pro" panose="020B0503030403020204" charset="0"/>
                <a:hlinkClick r:id="rId7"/>
              </a:rPr>
              <a:t> (TRE-E </a:t>
            </a:r>
            <a:r>
              <a:rPr lang="en-US" dirty="0" err="1">
                <a:latin typeface="Myriad Pro" panose="020B0503030403020204" charset="0"/>
                <a:hlinkClick r:id="rId7"/>
              </a:rPr>
              <a:t>scrl</a:t>
            </a:r>
            <a:r>
              <a:rPr lang="en-US" dirty="0">
                <a:latin typeface="Myriad Pro" panose="020B0503030403020204" charset="0"/>
                <a:hlinkClick r:id="rId7"/>
              </a:rPr>
              <a:t>)</a:t>
            </a:r>
            <a:endParaRPr lang="en-US" dirty="0">
              <a:latin typeface="Myriad Pro" panose="020B0503030403020204" charset="0"/>
            </a:endParaRPr>
          </a:p>
        </p:txBody>
      </p:sp>
      <p:sp>
        <p:nvSpPr>
          <p:cNvPr id="7" name="Rectangle 6">
            <a:extLst>
              <a:ext uri="{FF2B5EF4-FFF2-40B4-BE49-F238E27FC236}">
                <a16:creationId xmlns:a16="http://schemas.microsoft.com/office/drawing/2014/main" id="{DB0B3F7A-F6C4-4344-8CC9-AD4BD1874638}"/>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8">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
        <p:nvSpPr>
          <p:cNvPr id="8" name="Rectangle 7">
            <a:extLst>
              <a:ext uri="{FF2B5EF4-FFF2-40B4-BE49-F238E27FC236}">
                <a16:creationId xmlns:a16="http://schemas.microsoft.com/office/drawing/2014/main" id="{03672308-3192-4679-B659-B4F60A271F1A}"/>
              </a:ext>
            </a:extLst>
          </p:cNvPr>
          <p:cNvSpPr/>
          <p:nvPr/>
        </p:nvSpPr>
        <p:spPr>
          <a:xfrm>
            <a:off x="7890526" y="1658102"/>
            <a:ext cx="4120659" cy="2339102"/>
          </a:xfrm>
          <a:prstGeom prst="rect">
            <a:avLst/>
          </a:prstGeom>
          <a:effectLst>
            <a:outerShdw blurRad="76200" dir="18900000" sy="23000" kx="-1200000" algn="bl" rotWithShape="0">
              <a:prstClr val="black">
                <a:alpha val="20000"/>
              </a:prstClr>
            </a:outerShdw>
          </a:effectLst>
        </p:spPr>
        <p:txBody>
          <a:bodyPr wrap="square">
            <a:spAutoFit/>
          </a:bodyPr>
          <a:lstStyle/>
          <a:p>
            <a:r>
              <a:rPr lang="en-GB" dirty="0">
                <a:latin typeface="Myriad Pro" panose="020B0503030403020204" charset="0"/>
              </a:rPr>
              <a:t>oneM2M in the News – 1206 Subscribers</a:t>
            </a:r>
          </a:p>
          <a:p>
            <a:endParaRPr lang="en-GB" dirty="0">
              <a:latin typeface="Myriad Pro" panose="020B0503030403020204" charset="0"/>
            </a:endParaRPr>
          </a:p>
          <a:p>
            <a:r>
              <a:rPr lang="en-GB" dirty="0">
                <a:latin typeface="Myriad Pro" panose="020B0503030403020204" charset="0"/>
              </a:rPr>
              <a:t>Press Releases – 2</a:t>
            </a:r>
          </a:p>
          <a:p>
            <a:endParaRPr lang="en-GB" sz="2000" dirty="0">
              <a:solidFill>
                <a:schemeClr val="tx2"/>
              </a:solidFill>
              <a:latin typeface="Myriad Pro" panose="020B0503030403020204" charset="0"/>
              <a:cs typeface="Times New Roman" panose="02020603050405020304" pitchFamily="18" charset="0"/>
            </a:endParaRPr>
          </a:p>
          <a:p>
            <a:r>
              <a:rPr lang="en-GB" sz="1800" b="0" kern="1600" dirty="0">
                <a:effectLst/>
                <a:latin typeface="Myriad Pro" panose="020B0503030403020204" charset="0"/>
                <a:ea typeface="Times New Roman" panose="02020603050405020304" pitchFamily="18" charset="0"/>
              </a:rPr>
              <a:t>Media queries  to  </a:t>
            </a:r>
            <a:r>
              <a:rPr lang="en-GB" sz="1800" b="0" u="sng" kern="1600" dirty="0">
                <a:solidFill>
                  <a:srgbClr val="0000FF"/>
                </a:solidFill>
                <a:effectLst/>
                <a:latin typeface="Myriad Pro" panose="020B0503030403020204" charset="0"/>
                <a:ea typeface="Times New Roman" panose="02020603050405020304" pitchFamily="18" charset="0"/>
                <a:hlinkClick r:id="rId9"/>
              </a:rPr>
              <a:t>oneM2M_PressMedia@list.onem2m.org</a:t>
            </a:r>
            <a:r>
              <a:rPr lang="x-none" sz="1800" b="0" kern="1600" dirty="0">
                <a:effectLst/>
                <a:latin typeface="Myriad Pro" panose="020B0503030403020204" charset="0"/>
                <a:ea typeface="Times New Roman" panose="02020603050405020304" pitchFamily="18" charset="0"/>
              </a:rPr>
              <a:t> </a:t>
            </a:r>
            <a:r>
              <a:rPr lang="en-US" sz="1800" b="0" kern="1600" dirty="0">
                <a:effectLst/>
                <a:latin typeface="Myriad Pro" panose="020B0503030403020204" charset="0"/>
                <a:ea typeface="Times New Roman" panose="02020603050405020304" pitchFamily="18" charset="0"/>
              </a:rPr>
              <a:t>being forwarded to </a:t>
            </a:r>
            <a:r>
              <a:rPr lang="en-GB" sz="1800" b="0" kern="1600" dirty="0">
                <a:effectLst/>
                <a:latin typeface="Myriad Pro" panose="020B0503030403020204" charset="0"/>
                <a:ea typeface="Times New Roman" panose="02020603050405020304" pitchFamily="18" charset="0"/>
              </a:rPr>
              <a:t>Bindoo, Aurindam, Ken, Akash</a:t>
            </a:r>
            <a:endParaRPr lang="en-IN" sz="1800" b="1" kern="1600" dirty="0">
              <a:effectLst/>
              <a:latin typeface="Myriad Pro" panose="020B050303040302020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F12D2563-9169-08FE-1FDE-C3BA60CAF819}"/>
              </a:ext>
            </a:extLst>
          </p:cNvPr>
          <p:cNvCxnSpPr>
            <a:cxnSpLocks/>
          </p:cNvCxnSpPr>
          <p:nvPr/>
        </p:nvCxnSpPr>
        <p:spPr>
          <a:xfrm>
            <a:off x="7890526" y="1658102"/>
            <a:ext cx="0" cy="3223864"/>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38">
            <a:extLst>
              <a:ext uri="{FF2B5EF4-FFF2-40B4-BE49-F238E27FC236}">
                <a16:creationId xmlns:a16="http://schemas.microsoft.com/office/drawing/2014/main" id="{E048F4EB-2D9C-8A01-0818-222948E479EB}"/>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425798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8809304" cy="1173570"/>
          </a:xfrm>
        </p:spPr>
        <p:txBody>
          <a:bodyPr>
            <a:normAutofit fontScale="90000"/>
          </a:bodyPr>
          <a:lstStyle/>
          <a:p>
            <a:r>
              <a:rPr lang="en-GB" dirty="0"/>
              <a:t>Thought Leadership – Articles CY’22</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fontScale="70000" lnSpcReduction="20000"/>
          </a:bodyPr>
          <a:lstStyle/>
          <a:p>
            <a:pPr marL="457200" lvl="1" indent="0">
              <a:buNone/>
            </a:pPr>
            <a:r>
              <a:rPr lang="en-GB" sz="2300" i="1" dirty="0">
                <a:latin typeface="Myriad Pro" panose="020B0503030403020204" charset="0"/>
              </a:rPr>
              <a:t>Global Journals</a:t>
            </a:r>
          </a:p>
          <a:p>
            <a:pPr marL="800100" lvl="1" indent="-342900">
              <a:buFont typeface="Arial" panose="020B0604020202020204" pitchFamily="34" charset="0"/>
              <a:buChar char="•"/>
            </a:pPr>
            <a:r>
              <a:rPr lang="en-US" sz="2300" i="0" u="sng" dirty="0">
                <a:effectLst/>
                <a:latin typeface="Myriad Pro" panose="020B0503030403020204" charset="0"/>
                <a:hlinkClick r:id="rId3">
                  <a:extLst>
                    <a:ext uri="{A12FA001-AC4F-418D-AE19-62706E023703}">
                      <ahyp:hlinkClr xmlns:ahyp="http://schemas.microsoft.com/office/drawing/2018/hyperlinkcolor" val="tx"/>
                    </a:ext>
                  </a:extLst>
                </a:hlinkClick>
              </a:rPr>
              <a:t>Paper in IEEE Internet of Things Journal</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1800" i="0" u="sng" dirty="0">
                <a:solidFill>
                  <a:srgbClr val="1155CC"/>
                </a:solidFill>
                <a:effectLst/>
                <a:latin typeface="Arial" panose="020B0604020202020204" pitchFamily="34" charset="0"/>
                <a:hlinkClick r:id="rId4"/>
              </a:rPr>
              <a:t>IEEE paper on CDAC's </a:t>
            </a:r>
            <a:r>
              <a:rPr lang="en-IN" sz="1800" i="0" u="sng" dirty="0" err="1">
                <a:solidFill>
                  <a:srgbClr val="1155CC"/>
                </a:solidFill>
                <a:effectLst/>
                <a:latin typeface="Arial" panose="020B0604020202020204" pitchFamily="34" charset="0"/>
                <a:hlinkClick r:id="rId4"/>
              </a:rPr>
              <a:t>CoSMiC</a:t>
            </a:r>
            <a:r>
              <a:rPr lang="en-IN" sz="1800" i="0" u="sng" dirty="0">
                <a:solidFill>
                  <a:srgbClr val="1155CC"/>
                </a:solidFill>
                <a:effectLst/>
                <a:latin typeface="Arial" panose="020B0604020202020204" pitchFamily="34" charset="0"/>
                <a:hlinkClick r:id="rId4"/>
              </a:rPr>
              <a:t> Platform for Intelligent Transportation System</a:t>
            </a:r>
            <a:endParaRPr lang="en-US" sz="2300" i="0" u="sng" dirty="0">
              <a:effectLst/>
              <a:latin typeface="Myriad Pro" panose="020B0503030403020204" charset="0"/>
            </a:endParaRPr>
          </a:p>
          <a:p>
            <a:pPr marL="457200" lvl="1" indent="0">
              <a:buNone/>
            </a:pPr>
            <a:endParaRPr lang="en-US" sz="2300" u="sng" dirty="0">
              <a:latin typeface="Myriad Pro" panose="020B0503030403020204" charset="0"/>
            </a:endParaRPr>
          </a:p>
          <a:p>
            <a:pPr marL="457200" lvl="1" indent="0">
              <a:buNone/>
            </a:pPr>
            <a:r>
              <a:rPr lang="en-US" sz="2300" i="1" dirty="0">
                <a:latin typeface="Myriad Pro" panose="020B0503030403020204" charset="0"/>
              </a:rPr>
              <a:t>Trade Journals</a:t>
            </a:r>
          </a:p>
          <a:p>
            <a:pPr marL="800100" lvl="1" indent="-342900">
              <a:buFont typeface="Arial" panose="020B0604020202020204" pitchFamily="34" charset="0"/>
              <a:buChar char="•"/>
            </a:pPr>
            <a:r>
              <a:rPr lang="en-US" sz="2300" i="0" u="sng" dirty="0">
                <a:effectLst/>
                <a:latin typeface="Myriad Pro" panose="020B0503030403020204" charset="0"/>
                <a:hlinkClick r:id="rId5">
                  <a:extLst>
                    <a:ext uri="{A12FA001-AC4F-418D-AE19-62706E023703}">
                      <ahyp:hlinkClr xmlns:ahyp="http://schemas.microsoft.com/office/drawing/2018/hyperlinkcolor" val="tx"/>
                    </a:ext>
                  </a:extLst>
                </a:hlinkClick>
              </a:rPr>
              <a:t>oneM2M and sustainability - IoT Business News</a:t>
            </a:r>
            <a:r>
              <a:rPr lang="en-US" sz="2300" u="sng" dirty="0">
                <a:latin typeface="Myriad Pro" panose="020B0503030403020204" charset="0"/>
              </a:rPr>
              <a:t>;</a:t>
            </a:r>
            <a:r>
              <a:rPr lang="en-US" sz="2300" i="0" u="sng" dirty="0">
                <a:effectLst/>
                <a:latin typeface="Myriad Pro" panose="020B0503030403020204" charset="0"/>
              </a:rPr>
              <a:t> </a:t>
            </a:r>
          </a:p>
          <a:p>
            <a:pPr marL="800100" lvl="1" indent="-342900">
              <a:buFont typeface="Arial" panose="020B0604020202020204" pitchFamily="34" charset="0"/>
              <a:buChar char="•"/>
            </a:pPr>
            <a:r>
              <a:rPr lang="en-US" sz="2300" i="0" u="sng" dirty="0">
                <a:effectLst/>
                <a:latin typeface="Myriad Pro" panose="020B0503030403020204" charset="0"/>
                <a:hlinkClick r:id="rId6">
                  <a:extLst>
                    <a:ext uri="{A12FA001-AC4F-418D-AE19-62706E023703}">
                      <ahyp:hlinkClr xmlns:ahyp="http://schemas.microsoft.com/office/drawing/2018/hyperlinkcolor" val="tx"/>
                    </a:ext>
                  </a:extLst>
                </a:hlinkClick>
              </a:rPr>
              <a:t>Open Standards article for Interoperability News EU</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dirty="0">
                <a:effectLst/>
                <a:latin typeface="Myriad Pro" panose="020B0503030403020204" charset="0"/>
                <a:ea typeface="Calibri" panose="020F0502020204030204" pitchFamily="34" charset="0"/>
                <a:hlinkClick r:id="rId7" action="ppaction://hlinkfile">
                  <a:extLst>
                    <a:ext uri="{A12FA001-AC4F-418D-AE19-62706E023703}">
                      <ahyp:hlinkClr xmlns:ahyp="http://schemas.microsoft.com/office/drawing/2018/hyperlinkcolor" val="tx"/>
                    </a:ext>
                  </a:extLst>
                </a:hlinkClick>
              </a:rPr>
              <a:t>ABI Research interview with oneM2M for their Smart Cities research program</a:t>
            </a:r>
            <a:endParaRPr lang="en-IN" sz="2300" dirty="0">
              <a:effectLst/>
              <a:latin typeface="Myriad Pro" panose="020B0503030403020204" charset="0"/>
              <a:ea typeface="Calibri" panose="020F0502020204030204" pitchFamily="3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8">
                  <a:extLst>
                    <a:ext uri="{A12FA001-AC4F-418D-AE19-62706E023703}">
                      <ahyp:hlinkClr xmlns:ahyp="http://schemas.microsoft.com/office/drawing/2018/hyperlinkcolor" val="tx"/>
                    </a:ext>
                  </a:extLst>
                </a:hlinkClick>
              </a:rPr>
              <a:t>Comments on Industrial IoT submitted to AI Magazine</a:t>
            </a:r>
            <a:endParaRPr lang="en-IN" sz="2300" b="0" i="0" u="none" strike="noStrike" dirty="0">
              <a:effectLst/>
              <a:latin typeface="Myriad Pro" panose="020B0503030403020204" charset="0"/>
            </a:endParaRPr>
          </a:p>
          <a:p>
            <a:pPr marL="800100" lvl="1" indent="-342900">
              <a:buFont typeface="Arial" panose="020B0604020202020204" pitchFamily="34" charset="0"/>
              <a:buChar char="•"/>
            </a:pPr>
            <a:r>
              <a:rPr lang="en-IN" sz="2300" dirty="0">
                <a:latin typeface="Myriad Pro" panose="020B0503030403020204" charset="0"/>
                <a:hlinkClick r:id="rId9">
                  <a:extLst>
                    <a:ext uri="{A12FA001-AC4F-418D-AE19-62706E023703}">
                      <ahyp:hlinkClr xmlns:ahyp="http://schemas.microsoft.com/office/drawing/2018/hyperlinkcolor" val="tx"/>
                    </a:ext>
                  </a:extLst>
                </a:hlinkClick>
              </a:rPr>
              <a:t>Pipeline Magazine - Making IoT Intelligent</a:t>
            </a:r>
            <a:endParaRPr lang="en-IN" sz="2300" dirty="0">
              <a:latin typeface="Myriad Pro" panose="020B0503030403020204" charset="0"/>
            </a:endParaRPr>
          </a:p>
          <a:p>
            <a:pPr marL="800100" lvl="1" indent="-342900">
              <a:buFont typeface="Arial" panose="020B0604020202020204" pitchFamily="34" charset="0"/>
              <a:buChar char="•"/>
            </a:pPr>
            <a:r>
              <a:rPr lang="en-IN" sz="2300" dirty="0" err="1">
                <a:latin typeface="Myriad Pro" panose="020B0503030403020204" charset="0"/>
                <a:hlinkClick r:id="rId10">
                  <a:extLst>
                    <a:ext uri="{A12FA001-AC4F-418D-AE19-62706E023703}">
                      <ahyp:hlinkClr xmlns:ahyp="http://schemas.microsoft.com/office/drawing/2018/hyperlinkcolor" val="tx"/>
                    </a:ext>
                  </a:extLst>
                </a:hlinkClick>
              </a:rPr>
              <a:t>IoTforAll</a:t>
            </a:r>
            <a:r>
              <a:rPr lang="en-IN" sz="2300" dirty="0">
                <a:latin typeface="Myriad Pro" panose="020B0503030403020204" charset="0"/>
                <a:hlinkClick r:id="rId10">
                  <a:extLst>
                    <a:ext uri="{A12FA001-AC4F-418D-AE19-62706E023703}">
                      <ahyp:hlinkClr xmlns:ahyp="http://schemas.microsoft.com/office/drawing/2018/hyperlinkcolor" val="tx"/>
                    </a:ext>
                  </a:extLst>
                </a:hlinkClick>
              </a:rPr>
              <a:t> - "efficient IoT messages"</a:t>
            </a:r>
            <a:endParaRPr lang="en-IN" sz="2300" dirty="0">
              <a:latin typeface="Myriad Pro" panose="020B0503030403020204" charset="0"/>
            </a:endParaRP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11">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1">
                  <a:extLst>
                    <a:ext uri="{A12FA001-AC4F-418D-AE19-62706E023703}">
                      <ahyp:hlinkClr xmlns:ahyp="http://schemas.microsoft.com/office/drawing/2018/hyperlinkcolor" val="tx"/>
                    </a:ext>
                  </a:extLst>
                </a:hlinkClick>
              </a:rPr>
              <a:t>Feature in National Post, Canada</a:t>
            </a:r>
            <a:r>
              <a:rPr lang="en-US" sz="2300" i="0" u="sng" dirty="0">
                <a:effectLst/>
                <a:latin typeface="Myriad Pro" panose="020B0503030403020204" charset="0"/>
              </a:rPr>
              <a:t>)</a:t>
            </a:r>
            <a:r>
              <a:rPr lang="en-GB" sz="2300" dirty="0">
                <a:latin typeface="Myriad Pro" panose="020B0503030403020204" charset="0"/>
              </a:rPr>
              <a:t> </a:t>
            </a:r>
          </a:p>
          <a:p>
            <a:pPr marL="800100" lvl="1" indent="-342900">
              <a:buFont typeface="Arial" panose="020B0604020202020204" pitchFamily="34" charset="0"/>
              <a:buChar char="•"/>
            </a:pPr>
            <a:r>
              <a:rPr lang="en-US" sz="2300" b="0" i="0" u="none" strike="noStrike" dirty="0">
                <a:effectLst/>
                <a:latin typeface="Myriad Pro" panose="020B0503030403020204" charset="0"/>
                <a:hlinkClick r:id="rId12">
                  <a:extLst>
                    <a:ext uri="{A12FA001-AC4F-418D-AE19-62706E023703}">
                      <ahyp:hlinkClr xmlns:ahyp="http://schemas.microsoft.com/office/drawing/2018/hyperlinkcolor" val="tx"/>
                    </a:ext>
                  </a:extLst>
                </a:hlinkClick>
              </a:rPr>
              <a:t>Voice &amp; Data, India Smart Cities Edition</a:t>
            </a:r>
            <a:endParaRPr lang="en-US" sz="2300" dirty="0">
              <a:latin typeface="Myriad Pro" panose="020B0503030403020204" charset="0"/>
            </a:endParaRPr>
          </a:p>
          <a:p>
            <a:pPr marL="800100" lvl="1" indent="-342900">
              <a:buFont typeface="Arial" panose="020B0604020202020204" pitchFamily="34" charset="0"/>
              <a:buChar char="•"/>
            </a:pPr>
            <a:r>
              <a:rPr lang="en-US" sz="2300" u="sng" dirty="0">
                <a:effectLst/>
                <a:latin typeface="Myriad Pro" panose="020B0503030403020204" charset="0"/>
                <a:hlinkClick r:id="rId13">
                  <a:extLst>
                    <a:ext uri="{A12FA001-AC4F-418D-AE19-62706E023703}">
                      <ahyp:hlinkClr xmlns:ahyp="http://schemas.microsoft.com/office/drawing/2018/hyperlinkcolor" val="tx"/>
                    </a:ext>
                  </a:extLst>
                </a:hlinkClick>
              </a:rPr>
              <a:t>oneM2M in context of smart cities for tele.net</a:t>
            </a:r>
            <a:r>
              <a:rPr lang="en-US" sz="2300" u="sng" dirty="0">
                <a:effectLst/>
                <a:latin typeface="Myriad Pro" panose="020B0503030403020204" charset="0"/>
              </a:rPr>
              <a:t>, India</a:t>
            </a: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endParaRPr lang="en-US" sz="2300" i="1" dirty="0">
              <a:latin typeface="Myriad Pro" panose="020B0503030403020204" charset="0"/>
              <a:hlinkClick r:id="rId14">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4">
                  <a:extLst>
                    <a:ext uri="{A12FA001-AC4F-418D-AE19-62706E023703}">
                      <ahyp:hlinkClr xmlns:ahyp="http://schemas.microsoft.com/office/drawing/2018/hyperlinkcolor" val="tx"/>
                    </a:ext>
                  </a:extLst>
                </a:hlinkClick>
              </a:rPr>
              <a:t>ETSI Enjoy - Addressing Societal Challenges with IoT</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8">
                  <a:extLst>
                    <a:ext uri="{A12FA001-AC4F-418D-AE19-62706E023703}">
                      <ahyp:hlinkClr xmlns:ahyp="http://schemas.microsoft.com/office/drawing/2018/hyperlinkcolor" val="tx"/>
                    </a:ext>
                  </a:extLst>
                </a:hlinkClick>
              </a:rPr>
              <a:t>ETSI Enjoy - IoT data for industrial verticals</a:t>
            </a:r>
            <a:endParaRPr lang="en-GB" sz="2300" dirty="0">
              <a:latin typeface="Myriad Pro" panose="020B0503030403020204" charset="0"/>
            </a:endParaRPr>
          </a:p>
          <a:p>
            <a:pPr marL="800100" lvl="1" indent="-342900">
              <a:buFont typeface="Arial" panose="020B0604020202020204" pitchFamily="34" charset="0"/>
              <a:buChar char="•"/>
            </a:pPr>
            <a:r>
              <a:rPr lang="en-US" sz="2300" dirty="0">
                <a:latin typeface="Myriad Pro" panose="020B0503030403020204" charset="0"/>
                <a:hlinkClick r:id="rId15"/>
              </a:rPr>
              <a:t>ETSI Enjoy: Standards to Support AI/ML Services</a:t>
            </a:r>
            <a:endParaRPr lang="en-US" sz="2300" dirty="0">
              <a:latin typeface="Myriad Pro" panose="020B0503030403020204" charset="0"/>
            </a:endParaRPr>
          </a:p>
          <a:p>
            <a:pPr marL="800100" lvl="1" indent="-342900">
              <a:buFont typeface="Arial" panose="020B0604020202020204" pitchFamily="34" charset="0"/>
              <a:buChar char="•"/>
            </a:pPr>
            <a:r>
              <a:rPr lang="en-US" sz="2300" i="0" u="sng" dirty="0">
                <a:solidFill>
                  <a:srgbClr val="1155CC"/>
                </a:solidFill>
                <a:effectLst/>
                <a:latin typeface="Myriad Pro" panose="020B0503030403020204" charset="0"/>
                <a:hlinkClick r:id="rId16"/>
              </a:rPr>
              <a:t>SDO Interviews</a:t>
            </a:r>
            <a:r>
              <a:rPr lang="en-US" sz="2300" i="0" dirty="0">
                <a:solidFill>
                  <a:srgbClr val="1155CC"/>
                </a:solidFill>
                <a:effectLst/>
                <a:latin typeface="Myriad Pro" panose="020B0503030403020204" charset="0"/>
              </a:rPr>
              <a:t>, </a:t>
            </a:r>
            <a:r>
              <a:rPr lang="en-IN" sz="2300" u="sng" dirty="0">
                <a:solidFill>
                  <a:srgbClr val="1155CC"/>
                </a:solidFill>
                <a:latin typeface="Myriad Pro" panose="020B0503030403020204" charset="0"/>
                <a:hlinkClick r:id="rId17"/>
              </a:rPr>
              <a:t>10-year celebration</a:t>
            </a:r>
            <a:r>
              <a:rPr lang="en-IN" sz="2300" dirty="0">
                <a:latin typeface="Myriad Pro" panose="020B0503030403020204" charset="0"/>
              </a:rPr>
              <a:t>, </a:t>
            </a:r>
            <a:r>
              <a:rPr lang="en-US" sz="2300" i="0" u="sng" dirty="0">
                <a:solidFill>
                  <a:srgbClr val="1155CC"/>
                </a:solidFill>
                <a:effectLst/>
                <a:latin typeface="Myriad Pro" panose="020B0503030403020204" charset="0"/>
                <a:hlinkClick r:id="rId18"/>
              </a:rPr>
              <a:t>oneM2M deployments and Market Impact for ETSI Enjoy!</a:t>
            </a:r>
            <a:endParaRPr lang="en-IN" sz="2300" b="0" i="0" u="none" strike="noStrike" dirty="0">
              <a:solidFill>
                <a:srgbClr val="000000"/>
              </a:solidFill>
              <a:effectLst/>
              <a:latin typeface="Myriad Pro" panose="020B0503030403020204" charset="0"/>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19">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513582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58994"/>
            <a:ext cx="8902294" cy="1173570"/>
          </a:xfrm>
        </p:spPr>
        <p:txBody>
          <a:bodyPr>
            <a:noAutofit/>
          </a:bodyPr>
          <a:lstStyle/>
          <a:p>
            <a:r>
              <a:rPr lang="en-GB" sz="3200" dirty="0">
                <a:latin typeface="Myriad Pro" panose="020B0503030403020204" charset="0"/>
              </a:rPr>
              <a:t>Engagement – Executive Insights (CY22):</a:t>
            </a:r>
            <a:endParaRPr lang="en-GB" sz="2400" dirty="0">
              <a:highlight>
                <a:srgbClr val="FFFF00"/>
              </a:highlight>
              <a:latin typeface="Myriad Pro" panose="020B0503030403020204" charset="0"/>
            </a:endParaRPr>
          </a:p>
        </p:txBody>
      </p:sp>
      <p:sp>
        <p:nvSpPr>
          <p:cNvPr id="6" name="Rectangle 5">
            <a:extLst>
              <a:ext uri="{FF2B5EF4-FFF2-40B4-BE49-F238E27FC236}">
                <a16:creationId xmlns:a16="http://schemas.microsoft.com/office/drawing/2014/main" id="{7C269A2E-D440-4F4D-BD1A-6A7913D760FE}"/>
              </a:ext>
            </a:extLst>
          </p:cNvPr>
          <p:cNvSpPr/>
          <p:nvPr/>
        </p:nvSpPr>
        <p:spPr>
          <a:xfrm>
            <a:off x="334696" y="1805164"/>
            <a:ext cx="7427765" cy="4247317"/>
          </a:xfrm>
          <a:prstGeom prst="rect">
            <a:avLst/>
          </a:prstGeom>
          <a:ln>
            <a:noFill/>
          </a:ln>
          <a:effectLst>
            <a:outerShdw blurRad="76200" dir="13500000" sy="23000" kx="1200000" algn="br" rotWithShape="0">
              <a:prstClr val="black">
                <a:alpha val="20000"/>
              </a:prstClr>
            </a:outerShdw>
          </a:effectLst>
        </p:spPr>
        <p:txBody>
          <a:bodyPr wrap="square">
            <a:spAutoFit/>
          </a:bodyPr>
          <a:lstStyle/>
          <a:p>
            <a:pPr lvl="1"/>
            <a:r>
              <a:rPr lang="en-GB" b="1" dirty="0">
                <a:latin typeface="Myriad Pro" panose="020B0503030403020204" charset="0"/>
              </a:rPr>
              <a:t>Executive Insights</a:t>
            </a:r>
            <a:endParaRPr lang="en-GB" b="1" dirty="0">
              <a:highlight>
                <a:srgbClr val="00FF00"/>
              </a:highlight>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3">
                  <a:extLst>
                    <a:ext uri="{A12FA001-AC4F-418D-AE19-62706E023703}">
                      <ahyp:hlinkClr xmlns:ahyp="http://schemas.microsoft.com/office/drawing/2018/hyperlinkcolor" val="tx"/>
                    </a:ext>
                  </a:extLst>
                </a:hlinkClick>
              </a:rPr>
              <a:t>Roland on TP#52</a:t>
            </a:r>
            <a:r>
              <a:rPr lang="en-IN" dirty="0">
                <a:latin typeface="Myriad Pro" panose="020B0503030403020204" charset="0"/>
              </a:rPr>
              <a:t> – 5</a:t>
            </a:r>
            <a:r>
              <a:rPr lang="en-IN" baseline="30000" dirty="0">
                <a:latin typeface="Myriad Pro" panose="020B0503030403020204" charset="0"/>
              </a:rPr>
              <a:t>th</a:t>
            </a:r>
            <a:r>
              <a:rPr lang="en-IN" dirty="0">
                <a:latin typeface="Myriad Pro" panose="020B0503030403020204" charset="0"/>
              </a:rPr>
              <a:t> Jan’22</a:t>
            </a:r>
          </a:p>
          <a:p>
            <a:pPr marL="742950" lvl="1" indent="-285750">
              <a:buFont typeface="Arial" panose="020B0604020202020204" pitchFamily="34" charset="0"/>
              <a:buChar char="•"/>
            </a:pPr>
            <a:r>
              <a:rPr lang="en-IN" dirty="0">
                <a:latin typeface="Myriad Pro" panose="020B0503030403020204" charset="0"/>
                <a:hlinkClick r:id="rId4">
                  <a:extLst>
                    <a:ext uri="{A12FA001-AC4F-418D-AE19-62706E023703}">
                      <ahyp:hlinkClr xmlns:ahyp="http://schemas.microsoft.com/office/drawing/2018/hyperlinkcolor" val="tx"/>
                    </a:ext>
                  </a:extLst>
                </a:hlinkClick>
              </a:rPr>
              <a:t>Roland on TP#53</a:t>
            </a:r>
            <a:r>
              <a:rPr lang="en-IN" b="0" i="0" u="none" strike="noStrike" dirty="0">
                <a:solidFill>
                  <a:srgbClr val="000000"/>
                </a:solidFill>
                <a:effectLst/>
                <a:latin typeface="Myriad Pro" panose="020B0503030403020204" charset="0"/>
              </a:rPr>
              <a:t>  - </a:t>
            </a:r>
            <a:r>
              <a:rPr lang="en-IN" dirty="0">
                <a:latin typeface="Myriad Pro" panose="020B0503030403020204" charset="0"/>
              </a:rPr>
              <a:t>9</a:t>
            </a:r>
            <a:r>
              <a:rPr lang="en-IN" baseline="30000" dirty="0">
                <a:latin typeface="Myriad Pro" panose="020B0503030403020204" charset="0"/>
              </a:rPr>
              <a:t>th</a:t>
            </a:r>
            <a:r>
              <a:rPr lang="en-IN" dirty="0">
                <a:latin typeface="Myriad Pro" panose="020B0503030403020204" charset="0"/>
              </a:rPr>
              <a:t> Mar’22</a:t>
            </a:r>
          </a:p>
          <a:p>
            <a:pPr marL="742950" lvl="1" indent="-285750">
              <a:buFont typeface="Arial" panose="020B0604020202020204" pitchFamily="34" charset="0"/>
              <a:buChar char="•"/>
            </a:pPr>
            <a:r>
              <a:rPr lang="en-US" dirty="0">
                <a:latin typeface="Myriad Pro" panose="020B0503030403020204" charset="0"/>
                <a:hlinkClick r:id="rId5">
                  <a:extLst>
                    <a:ext uri="{A12FA001-AC4F-418D-AE19-62706E023703}">
                      <ahyp:hlinkClr xmlns:ahyp="http://schemas.microsoft.com/office/drawing/2018/hyperlinkcolor" val="tx"/>
                    </a:ext>
                  </a:extLst>
                </a:hlinkClick>
              </a:rPr>
              <a:t>IoT and 6G interview with </a:t>
            </a:r>
            <a:r>
              <a:rPr lang="en-US" dirty="0" err="1">
                <a:latin typeface="Myriad Pro" panose="020B0503030403020204" charset="0"/>
                <a:hlinkClick r:id="rId5">
                  <a:extLst>
                    <a:ext uri="{A12FA001-AC4F-418D-AE19-62706E023703}">
                      <ahyp:hlinkClr xmlns:ahyp="http://schemas.microsoft.com/office/drawing/2018/hyperlinkcolor" val="tx"/>
                    </a:ext>
                  </a:extLst>
                </a:hlinkClick>
              </a:rPr>
              <a:t>Onel</a:t>
            </a:r>
            <a:r>
              <a:rPr lang="en-US" dirty="0">
                <a:latin typeface="Myriad Pro" panose="020B0503030403020204" charset="0"/>
                <a:hlinkClick r:id="rId5">
                  <a:extLst>
                    <a:ext uri="{A12FA001-AC4F-418D-AE19-62706E023703}">
                      <ahyp:hlinkClr xmlns:ahyp="http://schemas.microsoft.com/office/drawing/2018/hyperlinkcolor" val="tx"/>
                    </a:ext>
                  </a:extLst>
                </a:hlinkClick>
              </a:rPr>
              <a:t> Alcaraz López (Finland)</a:t>
            </a:r>
            <a:r>
              <a:rPr lang="en-US" dirty="0">
                <a:latin typeface="Myriad Pro" panose="020B0503030403020204" charset="0"/>
              </a:rPr>
              <a:t> 16</a:t>
            </a:r>
            <a:r>
              <a:rPr lang="en-US" baseline="30000" dirty="0">
                <a:latin typeface="Myriad Pro" panose="020B0503030403020204" charset="0"/>
              </a:rPr>
              <a:t>th</a:t>
            </a:r>
            <a:r>
              <a:rPr lang="en-US" dirty="0">
                <a:latin typeface="Myriad Pro" panose="020B0503030403020204" charset="0"/>
              </a:rPr>
              <a:t> Mar’22</a:t>
            </a:r>
            <a:endParaRPr lang="en-IN" dirty="0">
              <a:latin typeface="Myriad Pro" panose="020B0503030403020204" charset="0"/>
            </a:endParaRPr>
          </a:p>
          <a:p>
            <a:pPr marL="742950" lvl="1" indent="-285750">
              <a:buFont typeface="Arial" panose="020B0604020202020204" pitchFamily="34" charset="0"/>
              <a:buChar char="•"/>
            </a:pPr>
            <a:r>
              <a:rPr lang="en-US" dirty="0">
                <a:latin typeface="Myriad Pro" panose="020B0503030403020204" charset="0"/>
                <a:hlinkClick r:id="rId6">
                  <a:extLst>
                    <a:ext uri="{A12FA001-AC4F-418D-AE19-62706E023703}">
                      <ahyp:hlinkClr xmlns:ahyp="http://schemas.microsoft.com/office/drawing/2018/hyperlinkcolor" val="tx"/>
                    </a:ext>
                  </a:extLst>
                </a:hlinkClick>
              </a:rPr>
              <a:t>Interview about UCL standardization study</a:t>
            </a:r>
            <a:r>
              <a:rPr lang="en-US" dirty="0">
                <a:latin typeface="Myriad Pro" panose="020B0503030403020204" charset="0"/>
              </a:rPr>
              <a:t> 7</a:t>
            </a:r>
            <a:r>
              <a:rPr lang="en-US" baseline="30000" dirty="0">
                <a:latin typeface="Myriad Pro" panose="020B0503030403020204" charset="0"/>
              </a:rPr>
              <a:t>th</a:t>
            </a:r>
            <a:r>
              <a:rPr lang="en-US" dirty="0">
                <a:latin typeface="Myriad Pro" panose="020B0503030403020204" charset="0"/>
              </a:rPr>
              <a:t> Apr’22</a:t>
            </a:r>
          </a:p>
          <a:p>
            <a:pPr marL="742950" lvl="1" indent="-285750">
              <a:buFont typeface="Arial" panose="020B0604020202020204" pitchFamily="34" charset="0"/>
              <a:buChar char="•"/>
            </a:pPr>
            <a:r>
              <a:rPr lang="en-US" dirty="0">
                <a:latin typeface="Myriad Pro" panose="020B0503030403020204" charset="0"/>
                <a:hlinkClick r:id="rId7">
                  <a:extLst>
                    <a:ext uri="{A12FA001-AC4F-418D-AE19-62706E023703}">
                      <ahyp:hlinkClr xmlns:ahyp="http://schemas.microsoft.com/office/drawing/2018/hyperlinkcolor" val="tx"/>
                    </a:ext>
                  </a:extLst>
                </a:hlinkClick>
              </a:rPr>
              <a:t>SMARTM2M study on IoT data for AI - Michelle W</a:t>
            </a:r>
            <a:r>
              <a:rPr lang="en-US" dirty="0">
                <a:latin typeface="Myriad Pro" panose="020B0503030403020204" charset="0"/>
              </a:rPr>
              <a:t> 25</a:t>
            </a:r>
            <a:r>
              <a:rPr lang="en-US" baseline="30000" dirty="0">
                <a:latin typeface="Myriad Pro" panose="020B0503030403020204" charset="0"/>
              </a:rPr>
              <a:t>th</a:t>
            </a:r>
            <a:r>
              <a:rPr lang="en-US" dirty="0">
                <a:latin typeface="Myriad Pro" panose="020B0503030403020204" charset="0"/>
              </a:rPr>
              <a:t> May’22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3</a:t>
            </a:r>
            <a:r>
              <a:rPr lang="en-IN" baseline="30000" dirty="0">
                <a:latin typeface="Myriad Pro" panose="020B0503030403020204" charset="0"/>
              </a:rPr>
              <a:t>rd</a:t>
            </a:r>
            <a:r>
              <a:rPr lang="en-IN" dirty="0">
                <a:latin typeface="Myriad Pro" panose="020B0503030403020204" charset="0"/>
              </a:rPr>
              <a:t> Jun’22</a:t>
            </a:r>
            <a:endParaRPr lang="en-US" dirty="0">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9">
                  <a:extLst>
                    <a:ext uri="{A12FA001-AC4F-418D-AE19-62706E023703}">
                      <ahyp:hlinkClr xmlns:ahyp="http://schemas.microsoft.com/office/drawing/2018/hyperlinkcolor" val="tx"/>
                    </a:ext>
                  </a:extLst>
                </a:hlinkClick>
              </a:rPr>
              <a:t>Interview with TCS (</a:t>
            </a:r>
            <a:r>
              <a:rPr lang="en-IN" dirty="0" err="1">
                <a:latin typeface="Myriad Pro" panose="020B0503030403020204" charset="0"/>
                <a:hlinkClick r:id="rId9">
                  <a:extLst>
                    <a:ext uri="{A12FA001-AC4F-418D-AE19-62706E023703}">
                      <ahyp:hlinkClr xmlns:ahyp="http://schemas.microsoft.com/office/drawing/2018/hyperlinkcolor" val="tx"/>
                    </a:ext>
                  </a:extLst>
                </a:hlinkClick>
              </a:rPr>
              <a:t>DigiFleet</a:t>
            </a:r>
            <a:r>
              <a:rPr lang="en-IN" dirty="0">
                <a:latin typeface="Myriad Pro" panose="020B0503030403020204" charset="0"/>
                <a:hlinkClick r:id="rId9">
                  <a:extLst>
                    <a:ext uri="{A12FA001-AC4F-418D-AE19-62706E023703}">
                      <ahyp:hlinkClr xmlns:ahyp="http://schemas.microsoft.com/office/drawing/2018/hyperlinkcolor" val="tx"/>
                    </a:ext>
                  </a:extLst>
                </a:hlinkClick>
              </a:rPr>
              <a:t>)</a:t>
            </a:r>
            <a:r>
              <a:rPr lang="en-IN" dirty="0">
                <a:latin typeface="Myriad Pro" panose="020B0503030403020204" charset="0"/>
              </a:rPr>
              <a:t> </a:t>
            </a:r>
            <a:r>
              <a:rPr lang="en-IN" dirty="0">
                <a:latin typeface="Myriad Pro" panose="020B0503030403020204" charset="0"/>
                <a:hlinkClick r:id="rId6">
                  <a:extLst>
                    <a:ext uri="{A12FA001-AC4F-418D-AE19-62706E023703}">
                      <ahyp:hlinkClr xmlns:ahyp="http://schemas.microsoft.com/office/drawing/2018/hyperlinkcolor" val="tx"/>
                    </a:ext>
                  </a:extLst>
                </a:hlinkClick>
              </a:rPr>
              <a:t>–</a:t>
            </a:r>
            <a:r>
              <a:rPr lang="en-IN" dirty="0">
                <a:latin typeface="Myriad Pro" panose="020B0503030403020204" charset="0"/>
              </a:rPr>
              <a:t> 23</a:t>
            </a:r>
            <a:r>
              <a:rPr lang="en-IN" baseline="30000" dirty="0">
                <a:latin typeface="Myriad Pro" panose="020B0503030403020204" charset="0"/>
              </a:rPr>
              <a:t>rd</a:t>
            </a:r>
            <a:r>
              <a:rPr lang="en-IN" dirty="0">
                <a:latin typeface="Myriad Pro" panose="020B0503030403020204" charset="0"/>
              </a:rPr>
              <a:t> Jun</a:t>
            </a:r>
            <a:r>
              <a:rPr lang="en-IN" dirty="0">
                <a:latin typeface="Myriad Pro" panose="020B0503030403020204" charset="0"/>
                <a:hlinkClick r:id="rId6">
                  <a:extLst>
                    <a:ext uri="{A12FA001-AC4F-418D-AE19-62706E023703}">
                      <ahyp:hlinkClr xmlns:ahyp="http://schemas.microsoft.com/office/drawing/2018/hyperlinkcolor" val="tx"/>
                    </a:ext>
                  </a:extLst>
                </a:hlinkClick>
              </a:rPr>
              <a:t>’22</a:t>
            </a:r>
          </a:p>
          <a:p>
            <a:pPr marL="742950" lvl="1" indent="-285750">
              <a:buFont typeface="Arial" panose="020B0604020202020204" pitchFamily="34" charset="0"/>
              <a:buChar char="•"/>
            </a:pPr>
            <a:r>
              <a:rPr lang="en-US" dirty="0">
                <a:latin typeface="Myriad Pro" panose="020B0503030403020204" charset="0"/>
                <a:hlinkClick r:id="rId10"/>
              </a:rPr>
              <a:t>Mauro </a:t>
            </a:r>
            <a:r>
              <a:rPr lang="en-US" dirty="0" err="1">
                <a:latin typeface="Myriad Pro" panose="020B0503030403020204" charset="0"/>
                <a:hlinkClick r:id="rId10"/>
              </a:rPr>
              <a:t>Dragoni</a:t>
            </a:r>
            <a:r>
              <a:rPr lang="en-US" dirty="0">
                <a:latin typeface="Myriad Pro" panose="020B0503030403020204" charset="0"/>
                <a:hlinkClick r:id="rId10"/>
              </a:rPr>
              <a:t> – his activities in IoT industry and his project related to SAREF – </a:t>
            </a:r>
            <a:r>
              <a:rPr lang="en-US" dirty="0">
                <a:latin typeface="Myriad Pro" panose="020B0503030403020204" charset="0"/>
              </a:rPr>
              <a:t>27</a:t>
            </a:r>
            <a:r>
              <a:rPr lang="en-US" baseline="30000" dirty="0">
                <a:latin typeface="Myriad Pro" panose="020B0503030403020204" charset="0"/>
              </a:rPr>
              <a:t>th</a:t>
            </a:r>
            <a:r>
              <a:rPr lang="en-US" dirty="0">
                <a:latin typeface="Myriad Pro" panose="020B0503030403020204" charset="0"/>
              </a:rPr>
              <a:t> Jul’22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7</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1"/>
              </a:rPr>
              <a:t>IUDX-oneM2M pilot </a:t>
            </a:r>
            <a:r>
              <a:rPr lang="en-IN" dirty="0">
                <a:latin typeface="Myriad Pro" panose="020B0503030403020204" charset="0"/>
              </a:rPr>
              <a:t>– 12</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2"/>
              </a:rPr>
              <a:t>Roland on TP#56 </a:t>
            </a:r>
            <a:r>
              <a:rPr lang="en-IN" dirty="0">
                <a:latin typeface="Myriad Pro" panose="020B0503030403020204" charset="0"/>
              </a:rPr>
              <a:t>– 25</a:t>
            </a:r>
            <a:r>
              <a:rPr lang="en-IN" baseline="30000" dirty="0">
                <a:latin typeface="Myriad Pro" panose="020B0503030403020204" charset="0"/>
              </a:rPr>
              <a:t>th</a:t>
            </a:r>
            <a:r>
              <a:rPr lang="en-IN" dirty="0">
                <a:latin typeface="Myriad Pro" panose="020B0503030403020204" charset="0"/>
              </a:rPr>
              <a:t> Oct’22</a:t>
            </a:r>
          </a:p>
          <a:p>
            <a:pPr marL="742950" lvl="1" indent="-285750">
              <a:buFont typeface="Arial" panose="020B0604020202020204" pitchFamily="34" charset="0"/>
              <a:buChar char="•"/>
            </a:pPr>
            <a:r>
              <a:rPr lang="en-IN" dirty="0">
                <a:latin typeface="Myriad Pro" panose="020B0503030403020204" charset="0"/>
                <a:hlinkClick r:id="rId13"/>
              </a:rPr>
              <a:t>Roland on TP#57</a:t>
            </a:r>
            <a:r>
              <a:rPr lang="en-IN" dirty="0">
                <a:latin typeface="Myriad Pro" panose="020B0503030403020204" charset="0"/>
              </a:rPr>
              <a:t> – 14</a:t>
            </a:r>
            <a:r>
              <a:rPr lang="en-IN" baseline="30000" dirty="0">
                <a:latin typeface="Myriad Pro" panose="020B0503030403020204" charset="0"/>
              </a:rPr>
              <a:t>th</a:t>
            </a:r>
            <a:r>
              <a:rPr lang="en-IN" dirty="0">
                <a:latin typeface="Myriad Pro" panose="020B0503030403020204" charset="0"/>
              </a:rPr>
              <a:t> Dec’22</a:t>
            </a:r>
          </a:p>
          <a:p>
            <a:pPr marL="742950" lvl="1" indent="-285750">
              <a:buFont typeface="Arial" panose="020B0604020202020204" pitchFamily="34" charset="0"/>
              <a:buChar char="•"/>
            </a:pPr>
            <a:endParaRPr lang="en-US" dirty="0">
              <a:latin typeface="Myriad Pro" panose="020B0503030403020204" charset="0"/>
            </a:endParaRPr>
          </a:p>
        </p:txBody>
      </p:sp>
      <p:sp>
        <p:nvSpPr>
          <p:cNvPr id="7" name="Rectangle 6">
            <a:extLst>
              <a:ext uri="{FF2B5EF4-FFF2-40B4-BE49-F238E27FC236}">
                <a16:creationId xmlns:a16="http://schemas.microsoft.com/office/drawing/2014/main" id="{DB0B3F7A-F6C4-4344-8CC9-AD4BD1874638}"/>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14">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
        <p:nvSpPr>
          <p:cNvPr id="8" name="Rectangle 7">
            <a:extLst>
              <a:ext uri="{FF2B5EF4-FFF2-40B4-BE49-F238E27FC236}">
                <a16:creationId xmlns:a16="http://schemas.microsoft.com/office/drawing/2014/main" id="{03672308-3192-4679-B659-B4F60A271F1A}"/>
              </a:ext>
            </a:extLst>
          </p:cNvPr>
          <p:cNvSpPr/>
          <p:nvPr/>
        </p:nvSpPr>
        <p:spPr>
          <a:xfrm>
            <a:off x="7890526" y="1658102"/>
            <a:ext cx="4120659" cy="2339102"/>
          </a:xfrm>
          <a:prstGeom prst="rect">
            <a:avLst/>
          </a:prstGeom>
          <a:effectLst>
            <a:outerShdw blurRad="76200" dir="18900000" sy="23000" kx="-1200000" algn="bl" rotWithShape="0">
              <a:prstClr val="black">
                <a:alpha val="20000"/>
              </a:prstClr>
            </a:outerShdw>
          </a:effectLst>
        </p:spPr>
        <p:txBody>
          <a:bodyPr wrap="square">
            <a:spAutoFit/>
          </a:bodyPr>
          <a:lstStyle/>
          <a:p>
            <a:r>
              <a:rPr lang="en-GB" dirty="0">
                <a:latin typeface="Myriad Pro" panose="020B0503030403020204" charset="0"/>
              </a:rPr>
              <a:t>oneM2M in the News – 1206 Subscribers</a:t>
            </a:r>
          </a:p>
          <a:p>
            <a:endParaRPr lang="en-GB" dirty="0">
              <a:latin typeface="Myriad Pro" panose="020B0503030403020204" charset="0"/>
            </a:endParaRPr>
          </a:p>
          <a:p>
            <a:r>
              <a:rPr lang="en-GB" dirty="0">
                <a:latin typeface="Myriad Pro" panose="020B0503030403020204" charset="0"/>
              </a:rPr>
              <a:t>Press Releases – 2</a:t>
            </a:r>
          </a:p>
          <a:p>
            <a:endParaRPr lang="en-GB" sz="2000" dirty="0">
              <a:solidFill>
                <a:schemeClr val="tx2"/>
              </a:solidFill>
              <a:latin typeface="Myriad Pro" panose="020B0503030403020204" charset="0"/>
              <a:cs typeface="Times New Roman" panose="02020603050405020304" pitchFamily="18" charset="0"/>
            </a:endParaRPr>
          </a:p>
          <a:p>
            <a:r>
              <a:rPr lang="en-GB" sz="1800" b="0" kern="1600" dirty="0">
                <a:effectLst/>
                <a:latin typeface="Myriad Pro" panose="020B0503030403020204" charset="0"/>
                <a:ea typeface="Times New Roman" panose="02020603050405020304" pitchFamily="18" charset="0"/>
              </a:rPr>
              <a:t>Media queries  to  </a:t>
            </a:r>
            <a:r>
              <a:rPr lang="en-GB" sz="1800" b="0" u="sng" kern="1600" dirty="0">
                <a:solidFill>
                  <a:srgbClr val="0000FF"/>
                </a:solidFill>
                <a:effectLst/>
                <a:latin typeface="Myriad Pro" panose="020B0503030403020204" charset="0"/>
                <a:ea typeface="Times New Roman" panose="02020603050405020304" pitchFamily="18" charset="0"/>
                <a:hlinkClick r:id="rId15"/>
              </a:rPr>
              <a:t>oneM2M_PressMedia@list.onem2m.org</a:t>
            </a:r>
            <a:r>
              <a:rPr lang="x-none" sz="1800" b="0" kern="1600" dirty="0">
                <a:effectLst/>
                <a:latin typeface="Myriad Pro" panose="020B0503030403020204" charset="0"/>
                <a:ea typeface="Times New Roman" panose="02020603050405020304" pitchFamily="18" charset="0"/>
              </a:rPr>
              <a:t> </a:t>
            </a:r>
            <a:r>
              <a:rPr lang="en-US" sz="1800" b="0" kern="1600" dirty="0">
                <a:effectLst/>
                <a:latin typeface="Myriad Pro" panose="020B0503030403020204" charset="0"/>
                <a:ea typeface="Times New Roman" panose="02020603050405020304" pitchFamily="18" charset="0"/>
              </a:rPr>
              <a:t>being forwarded to </a:t>
            </a:r>
            <a:r>
              <a:rPr lang="en-GB" sz="1800" b="0" kern="1600" dirty="0">
                <a:effectLst/>
                <a:latin typeface="Myriad Pro" panose="020B0503030403020204" charset="0"/>
                <a:ea typeface="Times New Roman" panose="02020603050405020304" pitchFamily="18" charset="0"/>
              </a:rPr>
              <a:t>Bindoo, Aurindam, Ken, Akash</a:t>
            </a:r>
            <a:endParaRPr lang="en-IN" sz="1800" b="1" kern="1600" dirty="0">
              <a:effectLst/>
              <a:latin typeface="Myriad Pro" panose="020B050303040302020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F12D2563-9169-08FE-1FDE-C3BA60CAF819}"/>
              </a:ext>
            </a:extLst>
          </p:cNvPr>
          <p:cNvCxnSpPr>
            <a:cxnSpLocks/>
          </p:cNvCxnSpPr>
          <p:nvPr/>
        </p:nvCxnSpPr>
        <p:spPr>
          <a:xfrm>
            <a:off x="7890526" y="1658102"/>
            <a:ext cx="0" cy="3223864"/>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38">
            <a:extLst>
              <a:ext uri="{FF2B5EF4-FFF2-40B4-BE49-F238E27FC236}">
                <a16:creationId xmlns:a16="http://schemas.microsoft.com/office/drawing/2014/main" id="{E048F4EB-2D9C-8A01-0818-222948E479EB}"/>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637993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9575357931_0_30"/>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oneM2M in Press</a:t>
            </a:r>
            <a:endParaRPr dirty="0"/>
          </a:p>
        </p:txBody>
      </p:sp>
      <p:graphicFrame>
        <p:nvGraphicFramePr>
          <p:cNvPr id="124" name="Google Shape;124;g19575357931_0_30"/>
          <p:cNvGraphicFramePr/>
          <p:nvPr/>
        </p:nvGraphicFramePr>
        <p:xfrm>
          <a:off x="586301" y="1493838"/>
          <a:ext cx="9823800" cy="2560390"/>
        </p:xfrm>
        <a:graphic>
          <a:graphicData uri="http://schemas.openxmlformats.org/drawingml/2006/table">
            <a:tbl>
              <a:tblPr firstRow="1" bandRow="1">
                <a:noFill/>
              </a:tblPr>
              <a:tblGrid>
                <a:gridCol w="2145875">
                  <a:extLst>
                    <a:ext uri="{9D8B030D-6E8A-4147-A177-3AD203B41FA5}">
                      <a16:colId xmlns:a16="http://schemas.microsoft.com/office/drawing/2014/main" val="20000"/>
                    </a:ext>
                  </a:extLst>
                </a:gridCol>
                <a:gridCol w="1627725">
                  <a:extLst>
                    <a:ext uri="{9D8B030D-6E8A-4147-A177-3AD203B41FA5}">
                      <a16:colId xmlns:a16="http://schemas.microsoft.com/office/drawing/2014/main" val="20001"/>
                    </a:ext>
                  </a:extLst>
                </a:gridCol>
                <a:gridCol w="6050200">
                  <a:extLst>
                    <a:ext uri="{9D8B030D-6E8A-4147-A177-3AD203B41FA5}">
                      <a16:colId xmlns:a16="http://schemas.microsoft.com/office/drawing/2014/main" val="20002"/>
                    </a:ext>
                  </a:extLst>
                </a:gridCol>
              </a:tblGrid>
              <a:tr h="204700">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IoT expectations in 2023</a:t>
                      </a:r>
                      <a:endParaRPr sz="1200" dirty="0">
                        <a:latin typeface="Open Sans"/>
                        <a:ea typeface="Open Sans"/>
                        <a:cs typeface="Open Sans"/>
                        <a:sym typeface="Open Sans"/>
                      </a:endParaRPr>
                    </a:p>
                  </a:txBody>
                  <a:tcPr marL="91450" marR="91450" marT="45725" marB="45725"/>
                </a:tc>
                <a:tc>
                  <a:txBody>
                    <a:bodyPr/>
                    <a:lstStyle/>
                    <a:p>
                      <a:pPr marL="0" lvl="0" indent="0" algn="l" rtl="0">
                        <a:lnSpc>
                          <a:spcPct val="90000"/>
                        </a:lnSpc>
                        <a:spcBef>
                          <a:spcPts val="0"/>
                        </a:spcBef>
                        <a:spcAft>
                          <a:spcPts val="0"/>
                        </a:spcAft>
                        <a:buNone/>
                      </a:pPr>
                      <a:r>
                        <a:rPr lang="en-US" sz="1200" kern="1200" dirty="0">
                          <a:solidFill>
                            <a:schemeClr val="tx1"/>
                          </a:solidFill>
                          <a:latin typeface="Open Sans"/>
                          <a:ea typeface="Open Sans"/>
                          <a:cs typeface="Open Sans"/>
                          <a:sym typeface="Arial"/>
                        </a:rPr>
                        <a:t>November 2022</a:t>
                      </a:r>
                      <a:endParaRPr sz="1200" kern="1200" dirty="0">
                        <a:solidFill>
                          <a:schemeClr val="tx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dirty="0">
                          <a:solidFill>
                            <a:srgbClr val="B42025"/>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What to Expect with IoT in 2023 - Architecture &amp; Governance</a:t>
                      </a:r>
                      <a:endParaRPr sz="1800" b="0" i="0"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ETSI Enjoy! </a:t>
                      </a:r>
                      <a:endParaRPr sz="1200" dirty="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October 2022</a:t>
                      </a:r>
                      <a:endParaRPr sz="1200" dirty="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The latest ETSI Enjoy! publication devotes three articles to IoT and the impact of oneM2M standardization, ten years after the launch of oneM2M</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IoT for all</a:t>
                      </a:r>
                      <a:endParaRPr sz="1200" dirty="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October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The IoT for All community recently published an article on the need for efficient message payload techniques to improve the performance of constrained IoT devices and sensors. It presents the benefits of common service functions (CSFs)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devices &amp; cyber threats</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August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This is how enterprises can protect their IoT devices from cyber threats - BizzBuzz</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Making IoT Intelligent</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July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Internet of Things (IoT) systems involve combinations of connected devices and sensors.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and Sustainability</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April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dirty="0">
                          <a:solidFill>
                            <a:srgbClr val="B42025"/>
                          </a:solidFill>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IoT technologies provide the building blocks to address sustainability goals</a:t>
                      </a:r>
                      <a:endParaRPr sz="1800" b="0" i="0"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35112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9575357931_0_12"/>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oneM2M in News</a:t>
            </a:r>
            <a:endParaRPr dirty="0"/>
          </a:p>
        </p:txBody>
      </p:sp>
      <p:graphicFrame>
        <p:nvGraphicFramePr>
          <p:cNvPr id="144" name="Google Shape;144;g19575357931_0_12"/>
          <p:cNvGraphicFramePr/>
          <p:nvPr/>
        </p:nvGraphicFramePr>
        <p:xfrm>
          <a:off x="586301" y="1493838"/>
          <a:ext cx="7677925" cy="3092035"/>
        </p:xfrm>
        <a:graphic>
          <a:graphicData uri="http://schemas.openxmlformats.org/drawingml/2006/table">
            <a:tbl>
              <a:tblPr firstRow="1" bandRow="1">
                <a:noFill/>
              </a:tblPr>
              <a:tblGrid>
                <a:gridCol w="1627725">
                  <a:extLst>
                    <a:ext uri="{9D8B030D-6E8A-4147-A177-3AD203B41FA5}">
                      <a16:colId xmlns:a16="http://schemas.microsoft.com/office/drawing/2014/main" val="20000"/>
                    </a:ext>
                  </a:extLst>
                </a:gridCol>
                <a:gridCol w="6050200">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None/>
                      </a:pPr>
                      <a:r>
                        <a:rPr lang="en-IN" sz="1400" kern="1200" dirty="0">
                          <a:solidFill>
                            <a:schemeClr val="tx1"/>
                          </a:solidFill>
                          <a:latin typeface="Myriad Pro" panose="020B0503030403020204" charset="0"/>
                          <a:ea typeface="Open Sans"/>
                          <a:cs typeface="Open Sans"/>
                          <a:sym typeface="Open Sans"/>
                        </a:rPr>
                        <a:t>17 December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kern="1200" dirty="0">
                          <a:solidFill>
                            <a:srgbClr val="B42025"/>
                          </a:solidFill>
                          <a:latin typeface="Myriad Pro" panose="020B0503030403020204" charset="0"/>
                          <a:ea typeface="+mn-ea"/>
                          <a:cs typeface="Arial"/>
                          <a:hlinkClick r:id="rId3">
                            <a:extLst>
                              <a:ext uri="{A12FA001-AC4F-418D-AE19-62706E023703}">
                                <ahyp:hlinkClr xmlns:ahyp="http://schemas.microsoft.com/office/drawing/2018/hyperlinkcolor" val="tx"/>
                              </a:ext>
                            </a:extLst>
                          </a:hlinkClick>
                        </a:rPr>
                        <a:t>oneM2M Ends 2022 on a High in Korea</a:t>
                      </a:r>
                      <a:endParaRPr sz="1400" kern="1200" dirty="0">
                        <a:solidFill>
                          <a:srgbClr val="B42025"/>
                        </a:solidFill>
                        <a:latin typeface="Myriad Pro" panose="020B0503030403020204" charset="0"/>
                        <a:ea typeface="Open Sans"/>
                        <a:cs typeface="Arial"/>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lvl="0" indent="0" algn="l" rtl="0">
                        <a:lnSpc>
                          <a:spcPct val="90000"/>
                        </a:lnSpc>
                        <a:spcBef>
                          <a:spcPts val="0"/>
                        </a:spcBef>
                        <a:spcAft>
                          <a:spcPts val="0"/>
                        </a:spcAft>
                        <a:buClr>
                          <a:schemeClr val="dk2"/>
                        </a:buClr>
                        <a:buSzPts val="1100"/>
                        <a:buFont typeface="Arial"/>
                        <a:buNone/>
                      </a:pPr>
                      <a:r>
                        <a:rPr lang="en-US" sz="1400" kern="1200" dirty="0">
                          <a:solidFill>
                            <a:schemeClr val="tx1"/>
                          </a:solidFill>
                          <a:latin typeface="Myriad Pro" panose="020B0503030403020204" charset="0"/>
                          <a:ea typeface="Open Sans"/>
                          <a:cs typeface="Open Sans"/>
                          <a:sym typeface="Arial"/>
                        </a:rPr>
                        <a:t>18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US" sz="1400" dirty="0">
                          <a:solidFill>
                            <a:srgbClr val="B42025"/>
                          </a:solidFill>
                          <a:latin typeface="Myriad Pro" panose="020B0503030403020204" charset="0"/>
                          <a:ea typeface="Arial"/>
                          <a:cs typeface="Arial"/>
                          <a:sym typeface="Arial"/>
                        </a:rPr>
                        <a:t>IOT STANDARDIZATION FOR DIGITAL AND GREEN TRANSFORMATION: SPEAKER PRESENTATIONS FROM ETSI IOT WEEK 2022</a:t>
                      </a:r>
                      <a:endParaRPr sz="14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None/>
                      </a:pPr>
                      <a:r>
                        <a:rPr lang="en-US" sz="1400" kern="1200" dirty="0">
                          <a:solidFill>
                            <a:schemeClr val="tx1"/>
                          </a:solidFill>
                          <a:latin typeface="Myriad Pro" panose="020B0503030403020204" charset="0"/>
                          <a:ea typeface="Open Sans"/>
                          <a:cs typeface="Open Sans"/>
                          <a:sym typeface="Arial"/>
                        </a:rPr>
                        <a:t>17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SzPts val="1100"/>
                        <a:buFont typeface="Arial"/>
                        <a:buNone/>
                      </a:pPr>
                      <a:r>
                        <a:rPr lang="en-US" sz="1400" kern="1200" dirty="0">
                          <a:solidFill>
                            <a:srgbClr val="B42025"/>
                          </a:solidFill>
                          <a:latin typeface="Myriad Pro" panose="020B0503030403020204" charset="0"/>
                          <a:ea typeface="Arial"/>
                          <a:cs typeface="Arial"/>
                          <a:sym typeface="Arial"/>
                        </a:rPr>
                        <a:t>INVITATION FOR oneM2M 8TH INTEROPERABILITY EVENT</a:t>
                      </a:r>
                      <a:endParaRPr sz="1400" kern="12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None/>
                      </a:pPr>
                      <a:r>
                        <a:rPr lang="en-US" sz="1400" kern="1200" dirty="0">
                          <a:solidFill>
                            <a:schemeClr val="tx1"/>
                          </a:solidFill>
                          <a:latin typeface="Myriad Pro" panose="020B0503030403020204" charset="0"/>
                          <a:ea typeface="Open Sans"/>
                          <a:cs typeface="Open Sans"/>
                          <a:sym typeface="Arial"/>
                        </a:rPr>
                        <a:t>10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SzPts val="1100"/>
                        <a:buFont typeface="Arial"/>
                        <a:buNone/>
                      </a:pPr>
                      <a:r>
                        <a:rPr lang="en-US" sz="1400" kern="1200" dirty="0">
                          <a:solidFill>
                            <a:srgbClr val="B42025"/>
                          </a:solidFill>
                          <a:latin typeface="Myriad Pro" panose="020B0503030403020204" charset="0"/>
                          <a:ea typeface="Arial"/>
                          <a:cs typeface="Arial"/>
                          <a:sym typeface="Arial"/>
                        </a:rPr>
                        <a:t>oneM2M OUTLINES 8 TECHNIQUES FOR SUSTAINABLE IOT</a:t>
                      </a:r>
                      <a:endParaRPr sz="1400" kern="12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None/>
                      </a:pPr>
                      <a:r>
                        <a:rPr lang="en-US" sz="1400" dirty="0">
                          <a:latin typeface="Myriad Pro" panose="020B0503030403020204" charset="0"/>
                          <a:ea typeface="Open Sans"/>
                          <a:cs typeface="Open Sans"/>
                          <a:sym typeface="Open Sans"/>
                        </a:rPr>
                        <a:t>August 2022</a:t>
                      </a:r>
                      <a:endParaRPr sz="1400" dirty="0">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Font typeface="Arial"/>
                        <a:buNone/>
                      </a:pPr>
                      <a:r>
                        <a:rPr lang="en-US" sz="1400" kern="1200" dirty="0">
                          <a:solidFill>
                            <a:srgbClr val="B42025"/>
                          </a:solidFill>
                          <a:latin typeface="Myriad Pro" panose="020B0503030403020204" charset="0"/>
                          <a:ea typeface="Arial"/>
                          <a:cs typeface="Arial"/>
                          <a:sym typeface="Arial"/>
                          <a:hlinkClick r:id="rId4">
                            <a:extLst>
                              <a:ext uri="{A12FA001-AC4F-418D-AE19-62706E023703}">
                                <ahyp:hlinkClr xmlns:ahyp="http://schemas.microsoft.com/office/drawing/2018/hyperlinkcolor" val="tx"/>
                              </a:ext>
                            </a:extLst>
                          </a:hlinkClick>
                        </a:rPr>
                        <a:t>This is how enterprises can protect their IoT devices from cyber threats – </a:t>
                      </a:r>
                      <a:r>
                        <a:rPr lang="en-US" sz="1400" kern="1200" dirty="0" err="1">
                          <a:solidFill>
                            <a:srgbClr val="B42025"/>
                          </a:solidFill>
                          <a:latin typeface="Myriad Pro" panose="020B0503030403020204" charset="0"/>
                          <a:ea typeface="Arial"/>
                          <a:cs typeface="Arial"/>
                          <a:sym typeface="Arial"/>
                          <a:hlinkClick r:id="rId4">
                            <a:extLst>
                              <a:ext uri="{A12FA001-AC4F-418D-AE19-62706E023703}">
                                <ahyp:hlinkClr xmlns:ahyp="http://schemas.microsoft.com/office/drawing/2018/hyperlinkcolor" val="tx"/>
                              </a:ext>
                            </a:extLst>
                          </a:hlinkClick>
                        </a:rPr>
                        <a:t>BizzBuzz</a:t>
                      </a:r>
                      <a:endParaRPr sz="1400" kern="1200" dirty="0">
                        <a:solidFill>
                          <a:srgbClr val="B42025"/>
                        </a:solidFill>
                        <a:latin typeface="Myriad Pro" panose="020B0503030403020204" charset="0"/>
                        <a:ea typeface="Open Sans"/>
                        <a:cs typeface="Arial"/>
                        <a:sym typeface="Open Sans"/>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90000"/>
                        </a:lnSpc>
                        <a:spcBef>
                          <a:spcPts val="0"/>
                        </a:spcBef>
                        <a:spcAft>
                          <a:spcPts val="0"/>
                        </a:spcAft>
                        <a:buNone/>
                      </a:pPr>
                      <a:r>
                        <a:rPr lang="en-US" sz="1400" dirty="0">
                          <a:latin typeface="Myriad Pro" panose="020B0503030403020204" charset="0"/>
                          <a:ea typeface="Open Sans"/>
                          <a:cs typeface="Open Sans"/>
                          <a:sym typeface="Open Sans"/>
                        </a:rPr>
                        <a:t>July 2022</a:t>
                      </a:r>
                      <a:endParaRPr sz="1400" dirty="0">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dirty="0">
                          <a:solidFill>
                            <a:srgbClr val="B42025"/>
                          </a:solidFill>
                          <a:uFill>
                            <a:noFill/>
                          </a:uFill>
                          <a:latin typeface="Myriad Pro" panose="020B0503030403020204" charset="0"/>
                          <a:ea typeface="Arial"/>
                          <a:cs typeface="Arial"/>
                          <a:sym typeface="Arial"/>
                          <a:hlinkClick r:id="rId5">
                            <a:extLst>
                              <a:ext uri="{A12FA001-AC4F-418D-AE19-62706E023703}">
                                <ahyp:hlinkClr xmlns:ahyp="http://schemas.microsoft.com/office/drawing/2018/hyperlinkcolor" val="tx"/>
                              </a:ext>
                            </a:extLst>
                          </a:hlinkClick>
                        </a:rPr>
                        <a:t>Internet of Things (IoT) systems involve combinations of connected devices and sensors.</a:t>
                      </a:r>
                      <a:endParaRPr sz="1400" b="0" i="0" dirty="0">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65775">
                <a:tc>
                  <a:txBody>
                    <a:bodyPr/>
                    <a:lstStyle/>
                    <a:p>
                      <a:pPr marL="0" marR="0" lvl="0" indent="0" algn="l" rtl="0">
                        <a:lnSpc>
                          <a:spcPct val="90000"/>
                        </a:lnSpc>
                        <a:spcBef>
                          <a:spcPts val="0"/>
                        </a:spcBef>
                        <a:spcAft>
                          <a:spcPts val="0"/>
                        </a:spcAft>
                        <a:buNone/>
                      </a:pPr>
                      <a:r>
                        <a:rPr lang="en-US" sz="1400">
                          <a:latin typeface="Myriad Pro" panose="020B0503030403020204" charset="0"/>
                          <a:ea typeface="Open Sans"/>
                          <a:cs typeface="Open Sans"/>
                          <a:sym typeface="Open Sans"/>
                        </a:rPr>
                        <a:t>April 2022</a:t>
                      </a:r>
                      <a:endParaRPr sz="1400">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dirty="0">
                          <a:solidFill>
                            <a:srgbClr val="B42025"/>
                          </a:solidFill>
                          <a:uFill>
                            <a:noFill/>
                          </a:uFill>
                          <a:latin typeface="Myriad Pro" panose="020B0503030403020204" charset="0"/>
                          <a:ea typeface="Arial"/>
                          <a:cs typeface="Arial"/>
                          <a:sym typeface="Arial"/>
                          <a:hlinkClick r:id="rId6">
                            <a:extLst>
                              <a:ext uri="{A12FA001-AC4F-418D-AE19-62706E023703}">
                                <ahyp:hlinkClr xmlns:ahyp="http://schemas.microsoft.com/office/drawing/2018/hyperlinkcolor" val="tx"/>
                              </a:ext>
                            </a:extLst>
                          </a:hlinkClick>
                        </a:rPr>
                        <a:t>IoT technologies provide the building blocks to address sustainability goals</a:t>
                      </a:r>
                      <a:endParaRPr sz="1400" b="0" i="0" dirty="0">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47360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p:txBody>
          <a:bodyPr>
            <a:normAutofit fontScale="90000"/>
          </a:bodyPr>
          <a:lstStyle/>
          <a:p>
            <a:r>
              <a:rPr lang="en-IN" dirty="0"/>
              <a:t>GCF – oneM2M </a:t>
            </a:r>
            <a:r>
              <a:rPr lang="en-IN" dirty="0" err="1"/>
              <a:t>Rel</a:t>
            </a:r>
            <a:r>
              <a:rPr lang="en-IN" dirty="0"/>
              <a:t> 2 Certification</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pPr marL="342900" lvl="0" indent="-342900" algn="just">
              <a:lnSpc>
                <a:spcPct val="120000"/>
              </a:lnSpc>
              <a:buFont typeface="Symbol" panose="05050102010706020507" pitchFamily="18" charset="2"/>
              <a:buChar char=""/>
            </a:pPr>
            <a:r>
              <a:rPr lang="en-US" sz="1400" b="0" i="0" dirty="0">
                <a:solidFill>
                  <a:schemeClr val="bg2">
                    <a:lumMod val="25000"/>
                  </a:schemeClr>
                </a:solidFill>
                <a:effectLst/>
                <a:latin typeface="Myriad Pro" panose="020B0503030403020204" charset="0"/>
              </a:rPr>
              <a:t>Global Certification Forum (GCF) and Telecommunications Technology Association (TTA) announced  activation of oneM2M Release 2 within GCF’s certification programme for oneM2M</a:t>
            </a:r>
          </a:p>
          <a:p>
            <a:pPr marL="342900" lvl="0" indent="-342900" algn="just">
              <a:lnSpc>
                <a:spcPct val="120000"/>
              </a:lnSpc>
              <a:buFont typeface="Symbol" panose="05050102010706020507" pitchFamily="18" charset="2"/>
              <a:buChar char=""/>
            </a:pPr>
            <a:r>
              <a:rPr lang="en-US" sz="1400" dirty="0">
                <a:solidFill>
                  <a:schemeClr val="bg2">
                    <a:lumMod val="25000"/>
                  </a:schemeClr>
                </a:solidFill>
                <a:latin typeface="Myriad Pro" panose="020B0503030403020204" charset="0"/>
              </a:rPr>
              <a:t>“By starting the certification programme for the oneM2M Release 2 standard, which has already been adopted as an ITU-T recommended standard for IoT platforms, we hope that many countries and companies around the world will participate to create an environment where the IoT market expands and technology spreads. And as the first authorized test lab, TTA will provide reliable testing and certification services to ensure interoperability between oneM2M products.“ - </a:t>
            </a:r>
            <a:r>
              <a:rPr lang="en-US" sz="1400" dirty="0" err="1">
                <a:solidFill>
                  <a:schemeClr val="bg2">
                    <a:lumMod val="25000"/>
                  </a:schemeClr>
                </a:solidFill>
                <a:latin typeface="Myriad Pro" panose="020B0503030403020204" charset="0"/>
              </a:rPr>
              <a:t>Younghae</a:t>
            </a:r>
            <a:r>
              <a:rPr lang="en-US" sz="1400" dirty="0">
                <a:solidFill>
                  <a:schemeClr val="bg2">
                    <a:lumMod val="25000"/>
                  </a:schemeClr>
                </a:solidFill>
                <a:latin typeface="Myriad Pro" panose="020B0503030403020204" charset="0"/>
              </a:rPr>
              <a:t> Choi, president of TTA</a:t>
            </a:r>
            <a:endParaRPr lang="en-IN" sz="1400"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pic>
        <p:nvPicPr>
          <p:cNvPr id="9" name="Picture 8">
            <a:extLst>
              <a:ext uri="{FF2B5EF4-FFF2-40B4-BE49-F238E27FC236}">
                <a16:creationId xmlns:a16="http://schemas.microsoft.com/office/drawing/2014/main" id="{32DFA70A-350D-F10F-912D-724AF76346F8}"/>
              </a:ext>
            </a:extLst>
          </p:cNvPr>
          <p:cNvPicPr>
            <a:picLocks noChangeAspect="1"/>
          </p:cNvPicPr>
          <p:nvPr/>
        </p:nvPicPr>
        <p:blipFill>
          <a:blip r:embed="rId3"/>
          <a:stretch>
            <a:fillRect/>
          </a:stretch>
        </p:blipFill>
        <p:spPr>
          <a:xfrm>
            <a:off x="0" y="3247524"/>
            <a:ext cx="12192000" cy="3204523"/>
          </a:xfrm>
          <a:prstGeom prst="rect">
            <a:avLst/>
          </a:prstGeom>
        </p:spPr>
      </p:pic>
    </p:spTree>
    <p:extLst>
      <p:ext uri="{BB962C8B-B14F-4D97-AF65-F5344CB8AC3E}">
        <p14:creationId xmlns:p14="http://schemas.microsoft.com/office/powerpoint/2010/main" val="781857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3" name="Graphic 2">
            <a:hlinkClick r:id="rId2"/>
            <a:extLst>
              <a:ext uri="{FF2B5EF4-FFF2-40B4-BE49-F238E27FC236}">
                <a16:creationId xmlns:a16="http://schemas.microsoft.com/office/drawing/2014/main" id="{2D828650-DF9C-D58C-34FB-F1E3C3673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7" name="Graphic 6">
            <a:hlinkClick r:id="rId5"/>
            <a:extLst>
              <a:ext uri="{FF2B5EF4-FFF2-40B4-BE49-F238E27FC236}">
                <a16:creationId xmlns:a16="http://schemas.microsoft.com/office/drawing/2014/main" id="{15676D0B-8142-4730-26B8-0B7DF1EE61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9" name="Graphic 8">
            <a:hlinkClick r:id="rId8"/>
            <a:extLst>
              <a:ext uri="{FF2B5EF4-FFF2-40B4-BE49-F238E27FC236}">
                <a16:creationId xmlns:a16="http://schemas.microsoft.com/office/drawing/2014/main" id="{9A8083C0-47EA-AB84-D808-3DAE64E06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11" name="Graphic 10">
            <a:hlinkClick r:id="rId11"/>
            <a:extLst>
              <a:ext uri="{FF2B5EF4-FFF2-40B4-BE49-F238E27FC236}">
                <a16:creationId xmlns:a16="http://schemas.microsoft.com/office/drawing/2014/main" id="{6FD392EC-E160-2323-18EA-7EB8FC7A80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13" name="Graphic 12">
            <a:hlinkClick r:id="rId14"/>
            <a:extLst>
              <a:ext uri="{FF2B5EF4-FFF2-40B4-BE49-F238E27FC236}">
                <a16:creationId xmlns:a16="http://schemas.microsoft.com/office/drawing/2014/main" id="{A0738B77-E29A-8F47-C577-4631B95A0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6" name="Graphic 5">
            <a:hlinkClick r:id="rId17"/>
            <a:extLst>
              <a:ext uri="{FF2B5EF4-FFF2-40B4-BE49-F238E27FC236}">
                <a16:creationId xmlns:a16="http://schemas.microsoft.com/office/drawing/2014/main" id="{1ADEE9BC-83F7-EDE4-CDFC-577986EE24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Outline</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Summary from the oneM2M International Conference </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Summary Highlights till date- CY’23</a:t>
            </a:r>
          </a:p>
          <a:p>
            <a:pPr fontAlgn="base"/>
            <a:endParaRPr lang="en-US" sz="2400" kern="0" dirty="0">
              <a:solidFill>
                <a:schemeClr val="bg2">
                  <a:lumMod val="25000"/>
                </a:schemeClr>
              </a:solidFill>
              <a:uFill>
                <a:solidFill>
                  <a:srgbClr val="000000"/>
                </a:solidFill>
              </a:uFill>
              <a:latin typeface="Myriad Pro" panose="020B0503030403020204" charset="0"/>
              <a:ea typeface="Arial Unicode MS"/>
              <a:cs typeface="Arial Unicode MS"/>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How to leverage interest from regions ?</a:t>
            </a:r>
          </a:p>
          <a:p>
            <a:pPr fontAlgn="base"/>
            <a:endParaRPr lang="en-US" sz="2400" kern="0" dirty="0">
              <a:solidFill>
                <a:schemeClr val="bg2">
                  <a:lumMod val="25000"/>
                </a:schemeClr>
              </a:solidFill>
              <a:uFill>
                <a:solidFill>
                  <a:srgbClr val="000000"/>
                </a:solidFill>
              </a:uFill>
              <a:latin typeface="Myriad Pro" panose="020B0503030403020204" charset="0"/>
              <a:ea typeface="Arial Unicode MS"/>
              <a:cs typeface="Arial Unicode MS"/>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MWC 2023</a:t>
            </a:r>
          </a:p>
          <a:p>
            <a:pPr fontAlgn="base"/>
            <a:endParaRPr lang="en-US" sz="2400" kern="0" dirty="0">
              <a:solidFill>
                <a:schemeClr val="bg2">
                  <a:lumMod val="25000"/>
                </a:schemeClr>
              </a:solidFill>
              <a:uFill>
                <a:solidFill>
                  <a:srgbClr val="000000"/>
                </a:solidFill>
              </a:uFill>
              <a:latin typeface="Myriad Pro" panose="020B0503030403020204" charset="0"/>
              <a:ea typeface="Arial Unicode MS"/>
              <a:cs typeface="Arial Unicode MS"/>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Plans for CY’23</a:t>
            </a:r>
          </a:p>
          <a:p>
            <a:pPr marL="0" lvl="0" indent="0" fontAlgn="base">
              <a:buNone/>
            </a:pPr>
            <a:endParaRPr lang="en-US"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endParaRPr>
          </a:p>
          <a:p>
            <a:pPr marL="0" lvl="0" indent="0" fontAlgn="base">
              <a:buNone/>
            </a:pPr>
            <a:endParaRPr lang="en-IN" sz="19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542470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normAutofit/>
          </a:bodyPr>
          <a:lstStyle/>
          <a:p>
            <a:r>
              <a:rPr lang="en-IN" dirty="0"/>
              <a:t>oneM2M Conference @ TP57</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pic>
        <p:nvPicPr>
          <p:cNvPr id="2" name="Picture 1" descr="Text&#10;&#10;Description automatically generated with medium confidence">
            <a:extLst>
              <a:ext uri="{FF2B5EF4-FFF2-40B4-BE49-F238E27FC236}">
                <a16:creationId xmlns:a16="http://schemas.microsoft.com/office/drawing/2014/main" id="{32D43BB0-FEAF-A211-242F-52D601C0D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717" y="1185289"/>
            <a:ext cx="3470159" cy="1670692"/>
          </a:xfrm>
          <a:prstGeom prst="rect">
            <a:avLst/>
          </a:prstGeom>
        </p:spPr>
      </p:pic>
      <p:pic>
        <p:nvPicPr>
          <p:cNvPr id="3" name="Picture 2" descr="Timeline&#10;&#10;Description automatically generated">
            <a:extLst>
              <a:ext uri="{FF2B5EF4-FFF2-40B4-BE49-F238E27FC236}">
                <a16:creationId xmlns:a16="http://schemas.microsoft.com/office/drawing/2014/main" id="{58D91364-64DC-EE90-0FE1-69FF9C436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9" r="-1"/>
          <a:stretch/>
        </p:blipFill>
        <p:spPr>
          <a:xfrm>
            <a:off x="8268451" y="4169040"/>
            <a:ext cx="3464898" cy="1943379"/>
          </a:xfrm>
          <a:prstGeom prst="rect">
            <a:avLst/>
          </a:prstGeom>
        </p:spPr>
      </p:pic>
      <p:pic>
        <p:nvPicPr>
          <p:cNvPr id="5" name="Picture 4" descr="A group of people in an office&#10;&#10;Description automatically generated with medium confidence">
            <a:extLst>
              <a:ext uri="{FF2B5EF4-FFF2-40B4-BE49-F238E27FC236}">
                <a16:creationId xmlns:a16="http://schemas.microsoft.com/office/drawing/2014/main" id="{0A378637-2C34-92C0-C70E-E35FAB36B5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3" t="1160" r="37843" b="24167"/>
          <a:stretch/>
        </p:blipFill>
        <p:spPr>
          <a:xfrm>
            <a:off x="8268451" y="1782014"/>
            <a:ext cx="3470159" cy="2387026"/>
          </a:xfrm>
          <a:prstGeom prst="rect">
            <a:avLst/>
          </a:prstGeom>
        </p:spPr>
      </p:pic>
      <p:sp>
        <p:nvSpPr>
          <p:cNvPr id="6" name="Title 6">
            <a:extLst>
              <a:ext uri="{FF2B5EF4-FFF2-40B4-BE49-F238E27FC236}">
                <a16:creationId xmlns:a16="http://schemas.microsoft.com/office/drawing/2014/main" id="{AD11ECD5-1286-E72D-A9D6-5C718F4442EC}"/>
              </a:ext>
            </a:extLst>
          </p:cNvPr>
          <p:cNvSpPr txBox="1">
            <a:spLocks/>
          </p:cNvSpPr>
          <p:nvPr/>
        </p:nvSpPr>
        <p:spPr>
          <a:xfrm>
            <a:off x="113450" y="2975527"/>
            <a:ext cx="7850299" cy="3366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273D78"/>
                </a:solidFill>
                <a:latin typeface="Futura Std Book" panose="020B0502020204020303" pitchFamily="34" charset="0"/>
                <a:ea typeface="+mj-ea"/>
                <a:cs typeface="+mj-cs"/>
              </a:defRPr>
            </a:lvl1pPr>
          </a:lstStyle>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1</a:t>
            </a:r>
            <a:r>
              <a:rPr lang="en-US" sz="1800" baseline="300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st</a:t>
            </a: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 oneM2M International conference in hybrid mode.</a:t>
            </a:r>
          </a:p>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Organized by TTA – oneM2M co-located with TP57 </a:t>
            </a:r>
          </a:p>
          <a:p>
            <a:pPr algn="just"/>
            <a:endPar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Presenters shared experiences of developing oneM2M based solutions, devices and platforms. </a:t>
            </a:r>
          </a:p>
          <a:p>
            <a:pPr algn="just"/>
            <a:endPar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Common thread from representative implementations from India, Europe and Korea: </a:t>
            </a:r>
            <a:r>
              <a:rPr lang="en-US" sz="1800" b="1"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one can start with a small core set of features that can then be enhanced as per need.</a:t>
            </a: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 </a:t>
            </a:r>
          </a:p>
          <a:p>
            <a:pPr algn="just"/>
            <a:endPar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Session on certification journey of oneM2M and the role of various players was very well received.</a:t>
            </a:r>
            <a:endParaRPr lang="en-IN"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595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fontScale="90000"/>
          </a:bodyPr>
          <a:lstStyle/>
          <a:p>
            <a:r>
              <a:rPr lang="en-IN" dirty="0"/>
              <a:t>Key Takeaways from the Conference</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64761"/>
            <a:ext cx="10515600" cy="4351338"/>
          </a:xfrm>
        </p:spPr>
        <p:txBody>
          <a:bodyPr>
            <a:normAutofit lnSpcReduction="10000"/>
          </a:bodyPr>
          <a:lstStyle/>
          <a:p>
            <a:pPr marL="0" lvl="0" indent="0" fontAlgn="base">
              <a:buNone/>
            </a:pPr>
            <a:endParaRPr lang="en-US" sz="2400" kern="0" dirty="0">
              <a:solidFill>
                <a:schemeClr val="bg2">
                  <a:lumMod val="25000"/>
                </a:schemeClr>
              </a:solidFill>
              <a:uFill>
                <a:solidFill>
                  <a:srgbClr val="000000"/>
                </a:solidFill>
              </a:uFill>
              <a:latin typeface="Myriad Pro" panose="020B0503030403020204" charset="0"/>
              <a:ea typeface="Arial Unicode MS"/>
              <a:cs typeface="Arial Unicode MS"/>
            </a:endParaRPr>
          </a:p>
          <a:p>
            <a:pPr fontAlgn="base"/>
            <a:r>
              <a:rPr lang="en-US" sz="24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A very fast development of a solution based on oneM2M Specs for smart lifts could be done at </a:t>
            </a:r>
            <a:r>
              <a:rPr lang="en-US" sz="2400" kern="0" dirty="0">
                <a:solidFill>
                  <a:schemeClr val="bg2">
                    <a:lumMod val="25000"/>
                  </a:schemeClr>
                </a:solidFill>
                <a:uFill>
                  <a:solidFill>
                    <a:srgbClr val="000000"/>
                  </a:solidFill>
                </a:uFill>
                <a:latin typeface="Myriad Pro" panose="020B0503030403020204" charset="0"/>
              </a:rPr>
              <a:t>the request of European Lifts Association(ELA)/EFESME</a:t>
            </a:r>
          </a:p>
          <a:p>
            <a:pPr fontAlgn="base"/>
            <a:r>
              <a:rPr lang="en-US" sz="2400" kern="0" dirty="0">
                <a:solidFill>
                  <a:schemeClr val="bg2">
                    <a:lumMod val="25000"/>
                  </a:schemeClr>
                </a:solidFill>
                <a:uFill>
                  <a:solidFill>
                    <a:srgbClr val="000000"/>
                  </a:solidFill>
                </a:uFill>
                <a:latin typeface="Myriad Pro" panose="020B0503030403020204" charset="0"/>
              </a:rPr>
              <a:t>This model can be replicated? – </a:t>
            </a:r>
          </a:p>
          <a:p>
            <a:pPr lvl="1" fontAlgn="base"/>
            <a:r>
              <a:rPr lang="en-US" kern="0" dirty="0">
                <a:solidFill>
                  <a:schemeClr val="bg2">
                    <a:lumMod val="25000"/>
                  </a:schemeClr>
                </a:solidFill>
                <a:uFill>
                  <a:solidFill>
                    <a:srgbClr val="000000"/>
                  </a:solidFill>
                </a:uFill>
                <a:latin typeface="Myriad Pro" panose="020B0503030403020204" charset="0"/>
              </a:rPr>
              <a:t>Equipment O&amp;M Service Providers </a:t>
            </a:r>
          </a:p>
          <a:p>
            <a:pPr lvl="1" fontAlgn="base"/>
            <a:r>
              <a:rPr lang="en-US" kern="0" dirty="0" err="1">
                <a:solidFill>
                  <a:schemeClr val="bg2">
                    <a:lumMod val="25000"/>
                  </a:schemeClr>
                </a:solidFill>
                <a:uFill>
                  <a:solidFill>
                    <a:srgbClr val="000000"/>
                  </a:solidFill>
                </a:uFill>
                <a:latin typeface="Myriad Pro" panose="020B0503030403020204" charset="0"/>
              </a:rPr>
              <a:t>Agritech</a:t>
            </a:r>
            <a:r>
              <a:rPr lang="en-US" kern="0" dirty="0">
                <a:solidFill>
                  <a:schemeClr val="bg2">
                    <a:lumMod val="25000"/>
                  </a:schemeClr>
                </a:solidFill>
                <a:uFill>
                  <a:solidFill>
                    <a:srgbClr val="000000"/>
                  </a:solidFill>
                </a:uFill>
                <a:latin typeface="Myriad Pro" panose="020B0503030403020204" charset="0"/>
              </a:rPr>
              <a:t> </a:t>
            </a:r>
          </a:p>
          <a:p>
            <a:pPr lvl="1" fontAlgn="base"/>
            <a:r>
              <a:rPr lang="en-US" kern="0" dirty="0" err="1">
                <a:solidFill>
                  <a:schemeClr val="bg2">
                    <a:lumMod val="25000"/>
                  </a:schemeClr>
                </a:solidFill>
                <a:uFill>
                  <a:solidFill>
                    <a:srgbClr val="000000"/>
                  </a:solidFill>
                </a:uFill>
                <a:latin typeface="Myriad Pro" panose="020B0503030403020204" charset="0"/>
              </a:rPr>
              <a:t>PoS</a:t>
            </a:r>
            <a:r>
              <a:rPr lang="en-US" kern="0" dirty="0">
                <a:solidFill>
                  <a:schemeClr val="bg2">
                    <a:lumMod val="25000"/>
                  </a:schemeClr>
                </a:solidFill>
                <a:uFill>
                  <a:solidFill>
                    <a:srgbClr val="000000"/>
                  </a:solidFill>
                </a:uFill>
                <a:latin typeface="Myriad Pro" panose="020B0503030403020204" charset="0"/>
              </a:rPr>
              <a:t> vending machines,  </a:t>
            </a:r>
          </a:p>
          <a:p>
            <a:pPr lvl="1" fontAlgn="base"/>
            <a:r>
              <a:rPr lang="en-US" kern="0" dirty="0">
                <a:solidFill>
                  <a:schemeClr val="bg2">
                    <a:lumMod val="25000"/>
                  </a:schemeClr>
                </a:solidFill>
                <a:uFill>
                  <a:solidFill>
                    <a:srgbClr val="000000"/>
                  </a:solidFill>
                </a:uFill>
                <a:latin typeface="Myriad Pro" panose="020B0503030403020204" charset="0"/>
              </a:rPr>
              <a:t>Ancillary industries with multivendor applications </a:t>
            </a:r>
          </a:p>
          <a:p>
            <a:pPr lvl="2" fontAlgn="base"/>
            <a:r>
              <a:rPr lang="en-US" kern="0" dirty="0">
                <a:solidFill>
                  <a:schemeClr val="bg2">
                    <a:lumMod val="25000"/>
                  </a:schemeClr>
                </a:solidFill>
                <a:uFill>
                  <a:solidFill>
                    <a:srgbClr val="000000"/>
                  </a:solidFill>
                </a:uFill>
                <a:latin typeface="Myriad Pro" panose="020B0503030403020204" charset="0"/>
              </a:rPr>
              <a:t>cranes-forklifts et al</a:t>
            </a:r>
          </a:p>
          <a:p>
            <a:pPr lvl="2" fontAlgn="base"/>
            <a:r>
              <a:rPr lang="en-US" kern="0" dirty="0">
                <a:solidFill>
                  <a:schemeClr val="bg2">
                    <a:lumMod val="25000"/>
                  </a:schemeClr>
                </a:solidFill>
                <a:uFill>
                  <a:solidFill>
                    <a:srgbClr val="000000"/>
                  </a:solidFill>
                </a:uFill>
                <a:latin typeface="Myriad Pro" panose="020B0503030403020204" charset="0"/>
              </a:rPr>
              <a:t>Supply Chain Management </a:t>
            </a:r>
            <a:endParaRPr lang="en-IN" kern="0" dirty="0">
              <a:solidFill>
                <a:schemeClr val="bg2">
                  <a:lumMod val="25000"/>
                </a:schemeClr>
              </a:solidFill>
              <a:uFill>
                <a:solidFill>
                  <a:srgbClr val="000000"/>
                </a:solidFill>
              </a:uFill>
              <a:latin typeface="Myriad Pro" panose="020B0503030403020204" charset="0"/>
            </a:endParaRPr>
          </a:p>
          <a:p>
            <a:pPr algn="just" fontAlgn="base">
              <a:lnSpc>
                <a:spcPct val="120000"/>
              </a:lnSpc>
            </a:pPr>
            <a:r>
              <a:rPr lang="en-US" sz="2400" u="none" strike="noStrike" kern="0" spc="0" dirty="0" err="1">
                <a:ln>
                  <a:noFill/>
                </a:ln>
                <a:solidFill>
                  <a:schemeClr val="bg2">
                    <a:lumMod val="25000"/>
                  </a:schemeClr>
                </a:solidFill>
                <a:effectLst/>
                <a:uFill>
                  <a:solidFill>
                    <a:srgbClr val="000000"/>
                  </a:solidFill>
                </a:uFill>
                <a:latin typeface="Myriad Pro" panose="020B0503030403020204" charset="0"/>
                <a:ea typeface="Arial Unicode MS"/>
                <a:cs typeface="Arial Unicode MS"/>
              </a:rPr>
              <a:t>hyperscaler</a:t>
            </a:r>
            <a:r>
              <a:rPr lang="en-US" sz="24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 context </a:t>
            </a:r>
            <a:endParaRPr lang="en-IN" sz="24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endParaRPr>
          </a:p>
          <a:p>
            <a:endParaRPr lang="en-IN" sz="19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112002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13F6-7F4F-A31C-3069-C1EAD29E5F84}"/>
              </a:ext>
            </a:extLst>
          </p:cNvPr>
          <p:cNvSpPr>
            <a:spLocks noGrp="1"/>
          </p:cNvSpPr>
          <p:nvPr>
            <p:ph type="title"/>
          </p:nvPr>
        </p:nvSpPr>
        <p:spPr>
          <a:xfrm>
            <a:off x="243256" y="64803"/>
            <a:ext cx="9335084" cy="1173570"/>
          </a:xfrm>
        </p:spPr>
        <p:txBody>
          <a:bodyPr>
            <a:normAutofit fontScale="90000"/>
          </a:bodyPr>
          <a:lstStyle/>
          <a:p>
            <a:r>
              <a:rPr lang="en-IN" dirty="0"/>
              <a:t>Malaysia (MTSFB) interest in  oneM2M</a:t>
            </a:r>
          </a:p>
        </p:txBody>
      </p:sp>
      <p:sp>
        <p:nvSpPr>
          <p:cNvPr id="4" name="Footer Placeholder 3">
            <a:extLst>
              <a:ext uri="{FF2B5EF4-FFF2-40B4-BE49-F238E27FC236}">
                <a16:creationId xmlns:a16="http://schemas.microsoft.com/office/drawing/2014/main" id="{5A4F2761-3962-37A6-58C8-05DDBFDFF491}"/>
              </a:ext>
            </a:extLst>
          </p:cNvPr>
          <p:cNvSpPr>
            <a:spLocks noGrp="1"/>
          </p:cNvSpPr>
          <p:nvPr>
            <p:ph type="ftr" sz="quarter" idx="11"/>
          </p:nvPr>
        </p:nvSpPr>
        <p:spPr/>
        <p:txBody>
          <a:bodyPr/>
          <a:lstStyle/>
          <a:p>
            <a:endParaRPr lang="en-US"/>
          </a:p>
          <a:p>
            <a:r>
              <a:rPr lang="en-US"/>
              <a:t>© 2022 oneM2M</a:t>
            </a:r>
            <a:endParaRPr lang="en-US" dirty="0"/>
          </a:p>
        </p:txBody>
      </p:sp>
      <p:sp>
        <p:nvSpPr>
          <p:cNvPr id="5" name="Content Placeholder 1">
            <a:extLst>
              <a:ext uri="{FF2B5EF4-FFF2-40B4-BE49-F238E27FC236}">
                <a16:creationId xmlns:a16="http://schemas.microsoft.com/office/drawing/2014/main" id="{CE4F043C-AEB1-3C44-03B1-4C1E6555F2E5}"/>
              </a:ext>
            </a:extLst>
          </p:cNvPr>
          <p:cNvSpPr txBox="1">
            <a:spLocks/>
          </p:cNvSpPr>
          <p:nvPr/>
        </p:nvSpPr>
        <p:spPr>
          <a:xfrm>
            <a:off x="503761" y="1993670"/>
            <a:ext cx="5328602" cy="263548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273D78"/>
                </a:solidFill>
                <a:latin typeface="Futura Std Book" panose="020B05020202040203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Futura Std Book" panose="020B05020202040203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Futura Std Book" panose="020B05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Futura Std Book" panose="020B05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73D78"/>
                </a:solidFill>
                <a:latin typeface="Futura Std Book" panose="020B05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US" sz="2000" b="1" dirty="0">
                <a:solidFill>
                  <a:schemeClr val="dk1"/>
                </a:solidFill>
                <a:latin typeface="Myriad Pro" panose="020B0503030403020204" charset="0"/>
              </a:rPr>
              <a:t>oneM2M Tech Talk delivered to audiences in Malaysia through MTSFB (hybrid) on 14th October 2022</a:t>
            </a:r>
          </a:p>
          <a:p>
            <a:pPr marL="0" indent="0" algn="just" fontAlgn="base">
              <a:buNone/>
            </a:pPr>
            <a:r>
              <a:rPr lang="en-US" sz="2000" dirty="0">
                <a:solidFill>
                  <a:schemeClr val="dk1"/>
                </a:solidFill>
                <a:latin typeface="Myriad Pro" panose="020B0503030403020204" charset="0"/>
              </a:rPr>
              <a:t>Mr Aurindam Bhattacharya, oneM2M MARCOM Vice Chair (CDOT) delivered a lecture on oneM2M</a:t>
            </a:r>
          </a:p>
        </p:txBody>
      </p:sp>
      <p:pic>
        <p:nvPicPr>
          <p:cNvPr id="6" name="Picture 5" descr="A person standing at a podium&#10;&#10;Description automatically generated with medium confidence">
            <a:extLst>
              <a:ext uri="{FF2B5EF4-FFF2-40B4-BE49-F238E27FC236}">
                <a16:creationId xmlns:a16="http://schemas.microsoft.com/office/drawing/2014/main" id="{018AF654-6571-2082-538B-7AB49BF37D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5027" y="1493919"/>
            <a:ext cx="3001935" cy="2001290"/>
          </a:xfrm>
          <a:prstGeom prst="rect">
            <a:avLst/>
          </a:prstGeom>
        </p:spPr>
      </p:pic>
      <p:pic>
        <p:nvPicPr>
          <p:cNvPr id="7" name="Picture 6" descr="A picture containing text, wall, indoor, display&#10;&#10;Description automatically generated">
            <a:extLst>
              <a:ext uri="{FF2B5EF4-FFF2-40B4-BE49-F238E27FC236}">
                <a16:creationId xmlns:a16="http://schemas.microsoft.com/office/drawing/2014/main" id="{D7C7EBE0-9753-9B53-30D7-5B9A1AE2B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3427" y="3258985"/>
            <a:ext cx="2513877" cy="1675918"/>
          </a:xfrm>
          <a:prstGeom prst="rect">
            <a:avLst/>
          </a:prstGeom>
        </p:spPr>
      </p:pic>
      <p:pic>
        <p:nvPicPr>
          <p:cNvPr id="8" name="Picture 7" descr="A picture containing text, indoor, display&#10;&#10;Description automatically generated">
            <a:extLst>
              <a:ext uri="{FF2B5EF4-FFF2-40B4-BE49-F238E27FC236}">
                <a16:creationId xmlns:a16="http://schemas.microsoft.com/office/drawing/2014/main" id="{46719403-02E1-98C8-931C-18344726C2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2117" y="3260054"/>
            <a:ext cx="2513877" cy="1675918"/>
          </a:xfrm>
          <a:prstGeom prst="rect">
            <a:avLst/>
          </a:prstGeom>
        </p:spPr>
      </p:pic>
    </p:spTree>
    <p:extLst>
      <p:ext uri="{BB962C8B-B14F-4D97-AF65-F5344CB8AC3E}">
        <p14:creationId xmlns:p14="http://schemas.microsoft.com/office/powerpoint/2010/main" val="104798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Key Highlights - Jan’23</a:t>
            </a:r>
            <a:endParaRPr dirty="0"/>
          </a:p>
        </p:txBody>
      </p:sp>
      <p:sp>
        <p:nvSpPr>
          <p:cNvPr id="91" name="Google Shape;91;g19bea0c9e96_0_1"/>
          <p:cNvSpPr txBox="1"/>
          <p:nvPr/>
        </p:nvSpPr>
        <p:spPr>
          <a:xfrm>
            <a:off x="132750" y="1088955"/>
            <a:ext cx="12059250" cy="6107283"/>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000" b="1" dirty="0">
                <a:solidFill>
                  <a:schemeClr val="dk1"/>
                </a:solidFill>
                <a:latin typeface="Myriad Pro" panose="020B0503030403020204" charset="0"/>
              </a:rPr>
              <a:t>External Publications:</a:t>
            </a:r>
            <a:r>
              <a:rPr lang="en-US" sz="2000" dirty="0">
                <a:solidFill>
                  <a:schemeClr val="dk1"/>
                </a:solidFill>
                <a:latin typeface="Myriad Pro" panose="020B0503030403020204" charset="0"/>
              </a:rPr>
              <a:t> </a:t>
            </a:r>
          </a:p>
          <a:p>
            <a:pPr marL="285750" lvl="0" indent="-285750" algn="l" rtl="0">
              <a:lnSpc>
                <a:spcPct val="90000"/>
              </a:lnSpc>
              <a:spcBef>
                <a:spcPts val="1000"/>
              </a:spcBef>
              <a:spcAft>
                <a:spcPts val="0"/>
              </a:spcAft>
              <a:buFontTx/>
              <a:buChar char="-"/>
            </a:pPr>
            <a:r>
              <a:rPr lang="en-US" sz="1800" dirty="0">
                <a:solidFill>
                  <a:schemeClr val="dk1"/>
                </a:solidFill>
                <a:latin typeface="Myriad Pro" panose="020B0503030403020204" charset="0"/>
              </a:rPr>
              <a:t>2 articles in ETSI Enjoy (Jan=Feb 23)</a:t>
            </a:r>
            <a:endParaRPr lang="en-IN" sz="1800" i="0" dirty="0">
              <a:solidFill>
                <a:srgbClr val="1155CC"/>
              </a:solidFill>
              <a:effectLst/>
              <a:latin typeface="Myriad Pro" panose="020B0503030403020204" charset="0"/>
            </a:endParaRPr>
          </a:p>
          <a:p>
            <a:pPr marL="285750" lvl="0" indent="-285750" algn="l" rtl="0">
              <a:lnSpc>
                <a:spcPct val="90000"/>
              </a:lnSpc>
              <a:spcBef>
                <a:spcPts val="1000"/>
              </a:spcBef>
              <a:spcAft>
                <a:spcPts val="0"/>
              </a:spcAft>
              <a:buFontTx/>
              <a:buChar char="-"/>
            </a:pPr>
            <a:r>
              <a:rPr lang="en-US" sz="1800" i="0" dirty="0">
                <a:solidFill>
                  <a:srgbClr val="1155CC"/>
                </a:solidFill>
                <a:effectLst/>
                <a:latin typeface="Myriad Pro" panose="020B0503030403020204" charset="0"/>
                <a:hlinkClick r:id="rId3"/>
              </a:rPr>
              <a:t>The Fast Mode - Metaverse standards</a:t>
            </a:r>
            <a:r>
              <a:rPr lang="en-US" sz="1800" i="0" dirty="0">
                <a:solidFill>
                  <a:srgbClr val="1155CC"/>
                </a:solidFill>
                <a:effectLst/>
                <a:latin typeface="Myriad Pro" panose="020B0503030403020204" charset="0"/>
              </a:rPr>
              <a:t> (Jan’23), </a:t>
            </a:r>
          </a:p>
          <a:p>
            <a:pPr marL="285750" lvl="0" indent="-285750" algn="l" rtl="0">
              <a:lnSpc>
                <a:spcPct val="90000"/>
              </a:lnSpc>
              <a:spcBef>
                <a:spcPts val="1000"/>
              </a:spcBef>
              <a:spcAft>
                <a:spcPts val="0"/>
              </a:spcAft>
              <a:buFontTx/>
              <a:buChar char="-"/>
            </a:pPr>
            <a:r>
              <a:rPr lang="en-IN" sz="1800" i="0" dirty="0">
                <a:solidFill>
                  <a:srgbClr val="1155CC"/>
                </a:solidFill>
                <a:effectLst/>
                <a:latin typeface="Myriad Pro" panose="020B0503030403020204" charset="0"/>
                <a:hlinkClick r:id="rId4"/>
              </a:rPr>
              <a:t>Pipeline Magazine (2023 predictions)</a:t>
            </a:r>
            <a:r>
              <a:rPr lang="en-IN" sz="1800" i="0" dirty="0">
                <a:solidFill>
                  <a:srgbClr val="1155CC"/>
                </a:solidFill>
                <a:effectLst/>
                <a:latin typeface="Myriad Pro" panose="020B0503030403020204" charset="0"/>
              </a:rPr>
              <a:t> (Feb’23)</a:t>
            </a:r>
          </a:p>
          <a:p>
            <a:pPr marL="0" lvl="0" indent="0" algn="l" rtl="0">
              <a:lnSpc>
                <a:spcPct val="90000"/>
              </a:lnSpc>
              <a:spcBef>
                <a:spcPts val="1000"/>
              </a:spcBef>
              <a:spcAft>
                <a:spcPts val="0"/>
              </a:spcAft>
              <a:buNone/>
            </a:pPr>
            <a:r>
              <a:rPr lang="en-US" sz="2000" b="1" dirty="0">
                <a:solidFill>
                  <a:schemeClr val="dk1"/>
                </a:solidFill>
                <a:latin typeface="Myriad Pro" panose="020B0503030403020204" charset="0"/>
              </a:rPr>
              <a:t>Articles:</a:t>
            </a:r>
            <a:r>
              <a:rPr lang="en-US" sz="2400" b="1" dirty="0">
                <a:solidFill>
                  <a:schemeClr val="dk1"/>
                </a:solidFill>
                <a:latin typeface="Myriad Pro" panose="020B0503030403020204" charset="0"/>
              </a:rPr>
              <a:t> </a:t>
            </a:r>
            <a:r>
              <a:rPr lang="en-IN" sz="1600" i="0" u="sng" dirty="0">
                <a:solidFill>
                  <a:srgbClr val="1155CC"/>
                </a:solidFill>
                <a:effectLst/>
                <a:latin typeface="Myriad Pro" panose="020B0503030403020204" charset="0"/>
                <a:hlinkClick r:id="rId5"/>
              </a:rPr>
              <a:t>2023 IoT trends for A&amp;G via PPR</a:t>
            </a:r>
            <a:r>
              <a:rPr lang="en-IN" sz="1600" i="0" u="sng" dirty="0">
                <a:solidFill>
                  <a:srgbClr val="1155CC"/>
                </a:solidFill>
                <a:effectLst/>
                <a:latin typeface="Myriad Pro" panose="020B0503030403020204" charset="0"/>
              </a:rPr>
              <a:t>;</a:t>
            </a:r>
            <a:r>
              <a:rPr lang="en-IN" sz="1400" i="0" u="sng" dirty="0">
                <a:solidFill>
                  <a:srgbClr val="1155CC"/>
                </a:solidFill>
                <a:effectLst/>
                <a:latin typeface="Myriad Pro" panose="020B0503030403020204" charset="0"/>
              </a:rPr>
              <a:t>  </a:t>
            </a:r>
            <a:r>
              <a:rPr lang="en-IN" sz="1400" i="0" u="sng" dirty="0">
                <a:solidFill>
                  <a:srgbClr val="1155CC"/>
                </a:solidFill>
                <a:effectLst/>
                <a:highlight>
                  <a:srgbClr val="FFFF00"/>
                </a:highlight>
                <a:latin typeface="Myriad Pro" panose="020B0503030403020204" charset="0"/>
                <a:hlinkClick r:id="rId6"/>
              </a:rPr>
              <a:t>Opening for article on Metaverse for Connected and Automated Vehicles and ITS (IEEE VT magazine)</a:t>
            </a:r>
            <a:endParaRPr lang="en-IN" sz="2000" u="sng" dirty="0">
              <a:solidFill>
                <a:srgbClr val="1155CC"/>
              </a:solidFill>
              <a:highlight>
                <a:srgbClr val="FFFF00"/>
              </a:highlight>
              <a:latin typeface="Myriad Pro" panose="020B0503030403020204" charset="0"/>
            </a:endParaRPr>
          </a:p>
          <a:p>
            <a:pPr marL="0" lvl="0" indent="0" algn="l" rtl="0">
              <a:lnSpc>
                <a:spcPct val="90000"/>
              </a:lnSpc>
              <a:spcBef>
                <a:spcPts val="1000"/>
              </a:spcBef>
              <a:spcAft>
                <a:spcPts val="0"/>
              </a:spcAft>
              <a:buNone/>
            </a:pPr>
            <a:r>
              <a:rPr lang="en-US" sz="2000" b="1" dirty="0">
                <a:solidFill>
                  <a:schemeClr val="dk1"/>
                </a:solidFill>
                <a:latin typeface="Myriad Pro" panose="020B0503030403020204" charset="0"/>
              </a:rPr>
              <a:t>Engagement: </a:t>
            </a:r>
            <a:r>
              <a:rPr lang="en-US" sz="2000" dirty="0">
                <a:solidFill>
                  <a:schemeClr val="dk1"/>
                </a:solidFill>
                <a:latin typeface="Myriad Pro" panose="020B0503030403020204" charset="0"/>
              </a:rPr>
              <a:t>Executive insights  2 in Jan’23, 1 on 1</a:t>
            </a:r>
            <a:r>
              <a:rPr lang="en-US" sz="2000" baseline="30000" dirty="0">
                <a:solidFill>
                  <a:schemeClr val="dk1"/>
                </a:solidFill>
                <a:latin typeface="Myriad Pro" panose="020B0503030403020204" charset="0"/>
              </a:rPr>
              <a:t>st</a:t>
            </a:r>
            <a:r>
              <a:rPr lang="en-US" sz="2000" dirty="0">
                <a:solidFill>
                  <a:schemeClr val="dk1"/>
                </a:solidFill>
                <a:latin typeface="Myriad Pro" panose="020B0503030403020204" charset="0"/>
              </a:rPr>
              <a:t> Feb’23</a:t>
            </a:r>
          </a:p>
          <a:p>
            <a:pPr marL="0" lvl="0" indent="0" algn="l" rtl="0">
              <a:lnSpc>
                <a:spcPct val="90000"/>
              </a:lnSpc>
              <a:spcBef>
                <a:spcPts val="1000"/>
              </a:spcBef>
              <a:spcAft>
                <a:spcPts val="0"/>
              </a:spcAft>
              <a:buNone/>
            </a:pPr>
            <a:r>
              <a:rPr lang="en-US" sz="2000" b="1" dirty="0">
                <a:solidFill>
                  <a:schemeClr val="dk1"/>
                </a:solidFill>
                <a:highlight>
                  <a:srgbClr val="FFFF00"/>
                </a:highlight>
                <a:latin typeface="Myriad Pro" panose="020B0503030403020204" charset="0"/>
              </a:rPr>
              <a:t>MWC 2023 Engagement </a:t>
            </a:r>
          </a:p>
          <a:p>
            <a:pPr marL="0" lvl="0" indent="0" algn="l" rtl="0">
              <a:lnSpc>
                <a:spcPct val="90000"/>
              </a:lnSpc>
              <a:spcBef>
                <a:spcPts val="1000"/>
              </a:spcBef>
              <a:spcAft>
                <a:spcPts val="0"/>
              </a:spcAft>
              <a:buNone/>
            </a:pPr>
            <a:r>
              <a:rPr lang="en-US" sz="2000" b="1" dirty="0">
                <a:solidFill>
                  <a:schemeClr val="dk1"/>
                </a:solidFill>
                <a:highlight>
                  <a:srgbClr val="FFFF00"/>
                </a:highlight>
                <a:latin typeface="Myriad Pro" panose="020B0503030403020204" charset="0"/>
              </a:rPr>
              <a:t>Luis @ GIO Round Table will cover  oneM2M Sustainability </a:t>
            </a:r>
          </a:p>
          <a:p>
            <a:pPr marL="0" lvl="0" indent="0" algn="l" rtl="0">
              <a:lnSpc>
                <a:spcPct val="90000"/>
              </a:lnSpc>
              <a:spcBef>
                <a:spcPts val="1000"/>
              </a:spcBef>
              <a:spcAft>
                <a:spcPts val="0"/>
              </a:spcAft>
              <a:buNone/>
            </a:pPr>
            <a:r>
              <a:rPr lang="en-IN" sz="1800" u="sng" dirty="0">
                <a:solidFill>
                  <a:srgbClr val="0563C1"/>
                </a:solidFill>
                <a:effectLst/>
                <a:latin typeface="Calibri" panose="020F0502020204030204" pitchFamily="34" charset="0"/>
                <a:ea typeface="Calibri" panose="020F0502020204030204" pitchFamily="34" charset="0"/>
                <a:hlinkClick r:id="rId7"/>
              </a:rPr>
              <a:t> https://www.journaldunet.com/</a:t>
            </a:r>
            <a:r>
              <a:rPr lang="en-IN" sz="1800" u="sng" dirty="0">
                <a:solidFill>
                  <a:srgbClr val="0563C1"/>
                </a:solidFill>
                <a:effectLst/>
                <a:latin typeface="Calibri" panose="020F0502020204030204" pitchFamily="34" charset="0"/>
                <a:ea typeface="Calibri" panose="020F0502020204030204" pitchFamily="34" charset="0"/>
              </a:rPr>
              <a:t> request for interview with a oneM2M expert on sustainability</a:t>
            </a:r>
            <a:r>
              <a:rPr lang="en-IN" sz="1800" dirty="0">
                <a:effectLst/>
                <a:latin typeface="Calibri" panose="020F0502020204030204" pitchFamily="34" charset="0"/>
                <a:ea typeface="Calibri" panose="020F0502020204030204" pitchFamily="34" charset="0"/>
              </a:rPr>
              <a:t> </a:t>
            </a:r>
            <a:r>
              <a:rPr lang="en-US" sz="2000" b="1" dirty="0">
                <a:solidFill>
                  <a:schemeClr val="dk1"/>
                </a:solidFill>
                <a:highlight>
                  <a:srgbClr val="FFFF00"/>
                </a:highlight>
                <a:latin typeface="Myriad Pro" panose="020B0503030403020204" charset="0"/>
              </a:rPr>
              <a:t>	</a:t>
            </a:r>
            <a:endParaRPr sz="2000" b="1" dirty="0">
              <a:solidFill>
                <a:schemeClr val="dk1"/>
              </a:solidFill>
              <a:highlight>
                <a:srgbClr val="FFFF00"/>
              </a:highlight>
              <a:latin typeface="Myriad Pro" panose="020B0503030403020204" charset="0"/>
            </a:endParaRPr>
          </a:p>
          <a:p>
            <a:pPr marL="0" lvl="0" indent="0" algn="l" rtl="0">
              <a:lnSpc>
                <a:spcPct val="90000"/>
              </a:lnSpc>
              <a:spcBef>
                <a:spcPts val="1000"/>
              </a:spcBef>
              <a:spcAft>
                <a:spcPts val="0"/>
              </a:spcAft>
              <a:buNone/>
            </a:pPr>
            <a:r>
              <a:rPr lang="en-US" sz="2000" b="1" dirty="0">
                <a:solidFill>
                  <a:schemeClr val="dk1"/>
                </a:solidFill>
                <a:latin typeface="Myriad Pro" panose="020B0503030403020204" charset="0"/>
              </a:rPr>
              <a:t>Visibility:</a:t>
            </a:r>
            <a:endParaRPr sz="2000" b="1" dirty="0">
              <a:solidFill>
                <a:schemeClr val="dk1"/>
              </a:solidFill>
              <a:latin typeface="Myriad Pro" panose="020B0503030403020204" charset="0"/>
            </a:endParaRPr>
          </a:p>
          <a:p>
            <a:pPr marL="0" lvl="0" indent="0" algn="l" rtl="0">
              <a:lnSpc>
                <a:spcPct val="90000"/>
              </a:lnSpc>
              <a:spcBef>
                <a:spcPts val="1000"/>
              </a:spcBef>
              <a:spcAft>
                <a:spcPts val="0"/>
              </a:spcAft>
              <a:buNone/>
            </a:pPr>
            <a:r>
              <a:rPr lang="en-US" sz="2000" dirty="0">
                <a:solidFill>
                  <a:schemeClr val="dk1"/>
                </a:solidFill>
                <a:latin typeface="Myriad Pro" panose="020B0503030403020204" charset="0"/>
              </a:rPr>
              <a:t>Total Events organized (0</a:t>
            </a:r>
            <a:r>
              <a:rPr lang="en-US" sz="2000" b="1" dirty="0">
                <a:solidFill>
                  <a:schemeClr val="dk1"/>
                </a:solidFill>
                <a:latin typeface="Myriad Pro" panose="020B0503030403020204" charset="0"/>
              </a:rPr>
              <a:t>@oneM2M, </a:t>
            </a:r>
            <a:r>
              <a:rPr lang="en-US" sz="2000" dirty="0">
                <a:solidFill>
                  <a:schemeClr val="dk1"/>
                </a:solidFill>
                <a:latin typeface="Myriad Pro" panose="020B0503030403020204" charset="0"/>
              </a:rPr>
              <a:t>0</a:t>
            </a:r>
            <a:r>
              <a:rPr lang="en-US" sz="2000" b="1" dirty="0">
                <a:solidFill>
                  <a:schemeClr val="dk1"/>
                </a:solidFill>
                <a:latin typeface="Myriad Pro" panose="020B0503030403020204" charset="0"/>
              </a:rPr>
              <a:t>@Partner, </a:t>
            </a:r>
            <a:r>
              <a:rPr lang="en-US" sz="2000" dirty="0">
                <a:solidFill>
                  <a:schemeClr val="dk1"/>
                </a:solidFill>
                <a:latin typeface="Myriad Pro" panose="020B0503030403020204" charset="0"/>
              </a:rPr>
              <a:t>0</a:t>
            </a:r>
            <a:r>
              <a:rPr lang="en-US" sz="2000" b="1" dirty="0">
                <a:solidFill>
                  <a:schemeClr val="dk1"/>
                </a:solidFill>
                <a:latin typeface="Myriad Pro" panose="020B0503030403020204" charset="0"/>
              </a:rPr>
              <a:t>@Regional</a:t>
            </a:r>
            <a:r>
              <a:rPr lang="en-US" sz="2000" dirty="0">
                <a:solidFill>
                  <a:schemeClr val="dk1"/>
                </a:solidFill>
                <a:latin typeface="Myriad Pro" panose="020B0503030403020204" charset="0"/>
              </a:rPr>
              <a:t>):: </a:t>
            </a:r>
            <a:r>
              <a:rPr lang="en-US" sz="2000" dirty="0">
                <a:solidFill>
                  <a:schemeClr val="dk1"/>
                </a:solidFill>
                <a:highlight>
                  <a:srgbClr val="FFFF00"/>
                </a:highlight>
                <a:latin typeface="Myriad Pro" panose="020B0503030403020204" charset="0"/>
              </a:rPr>
              <a:t>TSDSI’s </a:t>
            </a:r>
            <a:r>
              <a:rPr lang="en-US" sz="2000" dirty="0">
                <a:solidFill>
                  <a:schemeClr val="dk1"/>
                </a:solidFill>
                <a:highlight>
                  <a:srgbClr val="FFFF00"/>
                </a:highlight>
                <a:latin typeface="Myriad Pro" panose="020B0503030403020204" charset="0"/>
                <a:hlinkClick r:id="rId8"/>
              </a:rPr>
              <a:t>oneM2M Stakeholders’ Day</a:t>
            </a:r>
            <a:r>
              <a:rPr lang="en-US" sz="2000" dirty="0">
                <a:solidFill>
                  <a:schemeClr val="dk1"/>
                </a:solidFill>
                <a:highlight>
                  <a:srgbClr val="FFFF00"/>
                </a:highlight>
                <a:latin typeface="Myriad Pro" panose="020B0503030403020204" charset="0"/>
              </a:rPr>
              <a:t> (24</a:t>
            </a:r>
            <a:r>
              <a:rPr lang="en-US" sz="2000" baseline="30000" dirty="0">
                <a:solidFill>
                  <a:schemeClr val="dk1"/>
                </a:solidFill>
                <a:highlight>
                  <a:srgbClr val="FFFF00"/>
                </a:highlight>
                <a:latin typeface="Myriad Pro" panose="020B0503030403020204" charset="0"/>
              </a:rPr>
              <a:t>th</a:t>
            </a:r>
            <a:r>
              <a:rPr lang="en-US" sz="2000" dirty="0">
                <a:solidFill>
                  <a:schemeClr val="dk1"/>
                </a:solidFill>
                <a:highlight>
                  <a:srgbClr val="FFFF00"/>
                </a:highlight>
                <a:latin typeface="Myriad Pro" panose="020B0503030403020204" charset="0"/>
              </a:rPr>
              <a:t> Feb</a:t>
            </a:r>
            <a:endParaRPr sz="2000" dirty="0">
              <a:solidFill>
                <a:schemeClr val="dk1"/>
              </a:solidFill>
              <a:highlight>
                <a:srgbClr val="FFFF00"/>
              </a:highlight>
              <a:latin typeface="Myriad Pro" panose="020B0503030403020204" charset="0"/>
            </a:endParaRPr>
          </a:p>
          <a:p>
            <a:pPr marL="0" lvl="0" indent="0" algn="l" rtl="0">
              <a:lnSpc>
                <a:spcPct val="90000"/>
              </a:lnSpc>
              <a:spcBef>
                <a:spcPts val="1000"/>
              </a:spcBef>
              <a:spcAft>
                <a:spcPts val="0"/>
              </a:spcAft>
              <a:buNone/>
            </a:pPr>
            <a:r>
              <a:rPr lang="en-US" sz="2000" b="1" dirty="0">
                <a:solidFill>
                  <a:schemeClr val="dk1"/>
                </a:solidFill>
                <a:latin typeface="Myriad Pro" panose="020B0503030403020204" charset="0"/>
              </a:rPr>
              <a:t>Speaking Opportunities: </a:t>
            </a:r>
            <a:r>
              <a:rPr lang="en-US" sz="2000" dirty="0">
                <a:solidFill>
                  <a:schemeClr val="dk1"/>
                </a:solidFill>
                <a:latin typeface="Myriad Pro" panose="020B0503030403020204" charset="0"/>
                <a:hlinkClick r:id="rId9"/>
              </a:rPr>
              <a:t>Refer oneM2M Promotions Tracker</a:t>
            </a:r>
            <a:r>
              <a:rPr lang="en-US" sz="2000" b="1" dirty="0">
                <a:solidFill>
                  <a:schemeClr val="dk1"/>
                </a:solidFill>
                <a:latin typeface="Myriad Pro" panose="020B0503030403020204" charset="0"/>
              </a:rPr>
              <a:t> ::  </a:t>
            </a:r>
            <a:r>
              <a:rPr lang="en-US" sz="2000" dirty="0">
                <a:solidFill>
                  <a:schemeClr val="dk1"/>
                </a:solidFill>
                <a:highlight>
                  <a:srgbClr val="FFFF00"/>
                </a:highlight>
                <a:latin typeface="Myriad Pro" panose="020B0503030403020204" charset="0"/>
              </a:rPr>
              <a:t>IoT Tech Expo</a:t>
            </a:r>
            <a:r>
              <a:rPr lang="en-US" sz="2000" b="1" dirty="0">
                <a:solidFill>
                  <a:schemeClr val="dk1"/>
                </a:solidFill>
                <a:highlight>
                  <a:srgbClr val="FFFF00"/>
                </a:highlight>
                <a:latin typeface="Myriad Pro" panose="020B0503030403020204" charset="0"/>
              </a:rPr>
              <a:t>, </a:t>
            </a:r>
            <a:r>
              <a:rPr lang="en-US" sz="2000" dirty="0">
                <a:solidFill>
                  <a:schemeClr val="dk1"/>
                </a:solidFill>
                <a:highlight>
                  <a:srgbClr val="FFFF00"/>
                </a:highlight>
                <a:latin typeface="Myriad Pro" panose="020B0503030403020204" charset="0"/>
              </a:rPr>
              <a:t>Convergence India, ETSI IoT Week; Korea IoT week</a:t>
            </a:r>
            <a:endParaRPr sz="2000" dirty="0">
              <a:solidFill>
                <a:schemeClr val="dk1"/>
              </a:solidFill>
              <a:highlight>
                <a:srgbClr val="FFFF00"/>
              </a:highlight>
              <a:latin typeface="Myriad Pro" panose="020B0503030403020204" charset="0"/>
            </a:endParaRPr>
          </a:p>
          <a:p>
            <a:pPr marL="0" lvl="0" indent="0" algn="l" rtl="0">
              <a:lnSpc>
                <a:spcPct val="90000"/>
              </a:lnSpc>
              <a:spcBef>
                <a:spcPts val="1000"/>
              </a:spcBef>
              <a:spcAft>
                <a:spcPts val="0"/>
              </a:spcAft>
              <a:buNone/>
            </a:pPr>
            <a:r>
              <a:rPr lang="en-US" sz="2000" b="1" dirty="0">
                <a:solidFill>
                  <a:schemeClr val="dk1"/>
                </a:solidFill>
                <a:latin typeface="Myriad Pro" panose="020B0503030403020204" charset="0"/>
              </a:rPr>
              <a:t>Social Media: </a:t>
            </a:r>
            <a:r>
              <a:rPr lang="en-US" sz="2000" dirty="0">
                <a:solidFill>
                  <a:schemeClr val="dk1"/>
                </a:solidFill>
                <a:latin typeface="Myriad Pro" panose="020B0503030403020204" charset="0"/>
              </a:rPr>
              <a:t>1455 Twitter followers, 13 posts; 1307 LinkedIn followers, 5 posts</a:t>
            </a:r>
            <a:endParaRPr sz="2000" dirty="0">
              <a:solidFill>
                <a:schemeClr val="dk1"/>
              </a:solidFill>
              <a:latin typeface="Myriad Pro" panose="020B0503030403020204" charset="0"/>
            </a:endParaRPr>
          </a:p>
          <a:p>
            <a:pPr marL="0" lvl="0" indent="0" algn="l" rtl="0">
              <a:lnSpc>
                <a:spcPct val="90000"/>
              </a:lnSpc>
              <a:spcBef>
                <a:spcPts val="1000"/>
              </a:spcBef>
              <a:spcAft>
                <a:spcPts val="0"/>
              </a:spcAft>
              <a:buNone/>
            </a:pPr>
            <a:r>
              <a:rPr lang="en-US" sz="2000" b="1" dirty="0">
                <a:solidFill>
                  <a:schemeClr val="dk1"/>
                </a:solidFill>
                <a:latin typeface="Myriad Pro" panose="020B0503030403020204" charset="0"/>
              </a:rPr>
              <a:t>Communiques &amp; PRs: </a:t>
            </a:r>
            <a:r>
              <a:rPr lang="en-US" sz="2000" dirty="0">
                <a:solidFill>
                  <a:schemeClr val="dk1"/>
                </a:solidFill>
                <a:latin typeface="Myriad Pro" panose="020B0503030403020204" charset="0"/>
              </a:rPr>
              <a:t>oneM2M in the News – 1206 followers; PRs issued - NIL			</a:t>
            </a:r>
            <a:endParaRPr sz="2000" b="1" dirty="0">
              <a:solidFill>
                <a:schemeClr val="dk1"/>
              </a:solidFill>
              <a:highlight>
                <a:srgbClr val="FFFF00"/>
              </a:highlight>
              <a:latin typeface="Myriad Pro" panose="020B0503030403020204" charset="0"/>
            </a:endParaRPr>
          </a:p>
        </p:txBody>
      </p:sp>
    </p:spTree>
    <p:extLst>
      <p:ext uri="{BB962C8B-B14F-4D97-AF65-F5344CB8AC3E}">
        <p14:creationId xmlns:p14="http://schemas.microsoft.com/office/powerpoint/2010/main" val="528555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 Jan ‘23</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a:solidFill>
                <a:schemeClr val="bg2"/>
              </a:solidFill>
              <a:latin typeface="Myriad Pro" panose="020B0503030403020204" pitchFamily="34" charset="0"/>
            </a:endParaRPr>
          </a:p>
          <a:p>
            <a:pPr algn="ctr"/>
            <a:r>
              <a:rPr lang="en-US" sz="1000">
                <a:solidFill>
                  <a:schemeClr val="bg2"/>
                </a:solidFill>
                <a:latin typeface="Myriad Pro" panose="020B0503030403020204" pitchFamily="34" charset="0"/>
              </a:rPr>
              <a:t>© 2022 oneM2M</a:t>
            </a:r>
            <a:endParaRPr lang="en-US" sz="1000" dirty="0">
              <a:solidFill>
                <a:schemeClr val="bg2"/>
              </a:solidFill>
              <a:latin typeface="Myriad Pro" panose="020B0503030403020204" pitchFamily="34" charset="0"/>
            </a:endParaRPr>
          </a:p>
        </p:txBody>
      </p:sp>
      <p:graphicFrame>
        <p:nvGraphicFramePr>
          <p:cNvPr id="2" name="Chart 1">
            <a:extLst>
              <a:ext uri="{FF2B5EF4-FFF2-40B4-BE49-F238E27FC236}">
                <a16:creationId xmlns:a16="http://schemas.microsoft.com/office/drawing/2014/main" id="{AC39C174-4773-4433-BAE0-8110B63D419B}"/>
              </a:ext>
            </a:extLst>
          </p:cNvPr>
          <p:cNvGraphicFramePr>
            <a:graphicFrameLocks/>
          </p:cNvGraphicFramePr>
          <p:nvPr/>
        </p:nvGraphicFramePr>
        <p:xfrm>
          <a:off x="5255723" y="1040776"/>
          <a:ext cx="6355029" cy="2727858"/>
        </p:xfrm>
        <a:graphic>
          <a:graphicData uri="http://schemas.openxmlformats.org/drawingml/2006/chart">
            <c:chart xmlns:c="http://schemas.openxmlformats.org/drawingml/2006/chart" xmlns:r="http://schemas.openxmlformats.org/officeDocument/2006/relationships" r:id="rId2"/>
          </a:graphicData>
        </a:graphic>
      </p:graphicFrame>
      <p:sp>
        <p:nvSpPr>
          <p:cNvPr id="3" name="Cloud 2">
            <a:extLst>
              <a:ext uri="{FF2B5EF4-FFF2-40B4-BE49-F238E27FC236}">
                <a16:creationId xmlns:a16="http://schemas.microsoft.com/office/drawing/2014/main" id="{966F069A-525F-BB22-A9F7-EACDFEAE3EAC}"/>
              </a:ext>
            </a:extLst>
          </p:cNvPr>
          <p:cNvSpPr/>
          <p:nvPr/>
        </p:nvSpPr>
        <p:spPr>
          <a:xfrm>
            <a:off x="4903470" y="3989070"/>
            <a:ext cx="1569377" cy="1623059"/>
          </a:xfrm>
          <a:prstGeom prst="cloud">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graphicFrame>
        <p:nvGraphicFramePr>
          <p:cNvPr id="4" name="Chart 3">
            <a:extLst>
              <a:ext uri="{FF2B5EF4-FFF2-40B4-BE49-F238E27FC236}">
                <a16:creationId xmlns:a16="http://schemas.microsoft.com/office/drawing/2014/main" id="{9FEC6A05-5C12-4BC1-BDAE-BC4BF086F498}"/>
              </a:ext>
            </a:extLst>
          </p:cNvPr>
          <p:cNvGraphicFramePr>
            <a:graphicFrameLocks/>
          </p:cNvGraphicFramePr>
          <p:nvPr>
            <p:extLst>
              <p:ext uri="{D42A27DB-BD31-4B8C-83A1-F6EECF244321}">
                <p14:modId xmlns:p14="http://schemas.microsoft.com/office/powerpoint/2010/main" val="3733328769"/>
              </p:ext>
            </p:extLst>
          </p:nvPr>
        </p:nvGraphicFramePr>
        <p:xfrm>
          <a:off x="5255723" y="3803706"/>
          <a:ext cx="6769394" cy="273520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7F39366F-C4CB-BB71-1144-9AEAFB11E8CA}"/>
              </a:ext>
            </a:extLst>
          </p:cNvPr>
          <p:cNvSpPr txBox="1">
            <a:spLocks/>
          </p:cNvSpPr>
          <p:nvPr/>
        </p:nvSpPr>
        <p:spPr>
          <a:xfrm>
            <a:off x="455502" y="1704753"/>
            <a:ext cx="4800222" cy="41124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a:lstStyle>
          <a:p>
            <a:pPr algn="ctr"/>
            <a:r>
              <a:rPr lang="en-IN" dirty="0"/>
              <a:t>Website Visits</a:t>
            </a:r>
          </a:p>
          <a:p>
            <a:pPr algn="ctr"/>
            <a:endParaRPr lang="en-IN" dirty="0"/>
          </a:p>
          <a:p>
            <a:pPr algn="ctr"/>
            <a:r>
              <a:rPr lang="en-IN" dirty="0"/>
              <a:t>&amp;</a:t>
            </a:r>
          </a:p>
          <a:p>
            <a:pPr algn="ctr"/>
            <a:endParaRPr lang="en-IN" dirty="0"/>
          </a:p>
          <a:p>
            <a:pPr algn="ctr"/>
            <a:r>
              <a:rPr lang="en-IN" dirty="0"/>
              <a:t>Top 10 countries</a:t>
            </a:r>
            <a:endParaRPr lang="fr-FR" dirty="0"/>
          </a:p>
        </p:txBody>
      </p:sp>
    </p:spTree>
    <p:extLst>
      <p:ext uri="{BB962C8B-B14F-4D97-AF65-F5344CB8AC3E}">
        <p14:creationId xmlns:p14="http://schemas.microsoft.com/office/powerpoint/2010/main" val="1507675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CY’23 Activities</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53331"/>
            <a:ext cx="10515600" cy="4351338"/>
          </a:xfrm>
        </p:spPr>
        <p:txBody>
          <a:bodyPr>
            <a:normAutofit fontScale="62500" lnSpcReduction="20000"/>
          </a:bodyPr>
          <a:lstStyle/>
          <a:p>
            <a:pPr marL="0" indent="0">
              <a:buNone/>
            </a:pPr>
            <a:r>
              <a:rPr lang="en-IN" sz="2400" dirty="0">
                <a:latin typeface="Myriad Pro" panose="020B0503030403020204" charset="0"/>
                <a:ea typeface="Calibri" panose="020F0502020204030204" pitchFamily="34" charset="0"/>
                <a:cs typeface="Times New Roman" panose="02020603050405020304" pitchFamily="18" charset="0"/>
              </a:rPr>
              <a:t>Activities around TP61 (Penn State </a:t>
            </a:r>
            <a:r>
              <a:rPr lang="en-IN" sz="2400" dirty="0" err="1">
                <a:latin typeface="Myriad Pro" panose="020B0503030403020204" charset="0"/>
                <a:ea typeface="Calibri" panose="020F0502020204030204" pitchFamily="34" charset="0"/>
                <a:cs typeface="Times New Roman" panose="02020603050405020304" pitchFamily="18" charset="0"/>
              </a:rPr>
              <a:t>Univ</a:t>
            </a:r>
            <a:r>
              <a:rPr lang="en-IN" sz="2400" dirty="0">
                <a:latin typeface="Myriad Pro" panose="020B0503030403020204" charset="0"/>
                <a:ea typeface="Calibri" panose="020F0502020204030204" pitchFamily="34" charset="0"/>
                <a:cs typeface="Times New Roman" panose="02020603050405020304" pitchFamily="18" charset="0"/>
              </a:rPr>
              <a:t>) and TP62 (Tokyo)?</a:t>
            </a:r>
          </a:p>
          <a:p>
            <a:pPr marL="0" indent="0">
              <a:buNone/>
            </a:pPr>
            <a:r>
              <a:rPr lang="en-IN" sz="2400" dirty="0">
                <a:latin typeface="Myriad Pro" panose="020B0503030403020204" charset="0"/>
                <a:ea typeface="Calibri" panose="020F0502020204030204" pitchFamily="34" charset="0"/>
                <a:cs typeface="Times New Roman" panose="02020603050405020304" pitchFamily="18" charset="0"/>
              </a:rPr>
              <a:t>Profiling oneM2M Stalwarts as Role models</a:t>
            </a:r>
          </a:p>
          <a:p>
            <a:pPr marL="0" indent="0">
              <a:buNone/>
            </a:pPr>
            <a:r>
              <a:rPr lang="en-IN" sz="2400" dirty="0">
                <a:latin typeface="Myriad Pro" panose="020B0503030403020204" charset="0"/>
                <a:ea typeface="Calibri" panose="020F0502020204030204" pitchFamily="34" charset="0"/>
                <a:cs typeface="Times New Roman" panose="02020603050405020304" pitchFamily="18" charset="0"/>
              </a:rPr>
              <a:t>oneM2M icons library</a:t>
            </a:r>
          </a:p>
          <a:p>
            <a:pPr marL="0" lvl="0" indent="0">
              <a:lnSpc>
                <a:spcPct val="105000"/>
              </a:lnSpc>
              <a:buNone/>
            </a:pPr>
            <a:r>
              <a:rPr lang="en-IN" sz="2400" dirty="0">
                <a:effectLst/>
                <a:latin typeface="Myriad Pro" panose="020B0503030403020204" charset="0"/>
                <a:ea typeface="Times New Roman" panose="02020603050405020304" pitchFamily="18" charset="0"/>
                <a:cs typeface="Times New Roman" panose="02020603050405020304" pitchFamily="18" charset="0"/>
              </a:rPr>
              <a:t>oneM2M Brochure</a:t>
            </a:r>
          </a:p>
          <a:p>
            <a:pPr marL="0" lvl="0" indent="0">
              <a:lnSpc>
                <a:spcPct val="105000"/>
              </a:lnSpc>
              <a:buNone/>
            </a:pPr>
            <a:r>
              <a:rPr lang="en-IN" sz="2400" dirty="0" err="1">
                <a:effectLst/>
                <a:latin typeface="Myriad Pro" panose="020B0503030403020204" charset="0"/>
                <a:ea typeface="Times New Roman" panose="02020603050405020304" pitchFamily="18" charset="0"/>
                <a:cs typeface="Times New Roman" panose="02020603050405020304" pitchFamily="18" charset="0"/>
              </a:rPr>
              <a:t>Microcertifications</a:t>
            </a:r>
            <a:r>
              <a:rPr lang="en-IN" sz="2400">
                <a:effectLst/>
                <a:latin typeface="Myriad Pro" panose="020B0503030403020204" charset="0"/>
                <a:ea typeface="Times New Roman" panose="02020603050405020304" pitchFamily="18" charset="0"/>
                <a:cs typeface="Times New Roman" panose="02020603050405020304" pitchFamily="18" charset="0"/>
              </a:rPr>
              <a:t> mechanism</a:t>
            </a: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pPr marL="0" lvl="0" indent="0">
              <a:lnSpc>
                <a:spcPct val="105000"/>
              </a:lnSpc>
              <a:buNone/>
            </a:pPr>
            <a:r>
              <a:rPr lang="en-IN" sz="2400" dirty="0">
                <a:effectLst/>
                <a:latin typeface="Myriad Pro" panose="020B0503030403020204" charset="0"/>
                <a:ea typeface="Times New Roman" panose="02020603050405020304" pitchFamily="18" charset="0"/>
                <a:cs typeface="Times New Roman" panose="02020603050405020304" pitchFamily="18" charset="0"/>
              </a:rPr>
              <a:t>Explore Regional engagements – Malaysia, others?</a:t>
            </a:r>
          </a:p>
          <a:p>
            <a:pPr marL="0" indent="0">
              <a:lnSpc>
                <a:spcPct val="105000"/>
              </a:lnSpc>
              <a:buNone/>
            </a:pPr>
            <a:r>
              <a:rPr lang="en-IN" sz="2400" dirty="0">
                <a:latin typeface="Myriad Pro" panose="020B0503030403020204" charset="0"/>
                <a:ea typeface="Times New Roman" panose="02020603050405020304" pitchFamily="18" charset="0"/>
                <a:cs typeface="Times New Roman" panose="02020603050405020304" pitchFamily="18" charset="0"/>
              </a:rPr>
              <a:t>Capacity Building on oneM2M  -  In the wake of ITU-T SG20 endorsement?</a:t>
            </a: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pPr marL="0" lvl="0" indent="0">
              <a:lnSpc>
                <a:spcPct val="105000"/>
              </a:lnSpc>
              <a:buNone/>
            </a:pPr>
            <a:r>
              <a:rPr lang="en-IN" sz="2400" dirty="0">
                <a:effectLst/>
                <a:latin typeface="Myriad Pro" panose="020B0503030403020204" charset="0"/>
                <a:ea typeface="Times New Roman" panose="02020603050405020304" pitchFamily="18" charset="0"/>
                <a:cs typeface="Times New Roman" panose="02020603050405020304" pitchFamily="18" charset="0"/>
              </a:rPr>
              <a:t>University outreach :</a:t>
            </a:r>
            <a:endParaRPr lang="en-IN" sz="2400"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pPr>
            <a:r>
              <a:rPr lang="en-IN" dirty="0">
                <a:effectLst/>
                <a:latin typeface="Myriad Pro" panose="020B0503030403020204" charset="0"/>
                <a:ea typeface="Times New Roman" panose="02020603050405020304" pitchFamily="18" charset="0"/>
                <a:cs typeface="Times New Roman" panose="02020603050405020304" pitchFamily="18" charset="0"/>
              </a:rPr>
              <a:t>hackathons (3</a:t>
            </a:r>
            <a:r>
              <a:rPr lang="en-IN" baseline="30000" dirty="0">
                <a:effectLst/>
                <a:latin typeface="Myriad Pro" panose="020B0503030403020204" charset="0"/>
                <a:ea typeface="Times New Roman" panose="02020603050405020304" pitchFamily="18" charset="0"/>
                <a:cs typeface="Times New Roman" panose="02020603050405020304" pitchFamily="18" charset="0"/>
              </a:rPr>
              <a:t>rd</a:t>
            </a:r>
            <a:r>
              <a:rPr lang="en-IN" dirty="0">
                <a:effectLst/>
                <a:latin typeface="Myriad Pro" panose="020B0503030403020204" charset="0"/>
                <a:ea typeface="Times New Roman" panose="02020603050405020304" pitchFamily="18" charset="0"/>
                <a:cs typeface="Times New Roman" panose="02020603050405020304" pitchFamily="18" charset="0"/>
              </a:rPr>
              <a:t> international Mar-Apr-May ’23?)/ </a:t>
            </a:r>
            <a:endParaRPr lang="en-IN"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pPr>
            <a:r>
              <a:rPr lang="en-IN" dirty="0">
                <a:effectLst/>
                <a:latin typeface="Myriad Pro" panose="020B0503030403020204" charset="0"/>
                <a:ea typeface="Times New Roman" panose="02020603050405020304" pitchFamily="18" charset="0"/>
                <a:cs typeface="Times New Roman" panose="02020603050405020304" pitchFamily="18" charset="0"/>
              </a:rPr>
              <a:t>Outreach at TP61 with Penn State university (Aug-Sep?</a:t>
            </a:r>
            <a:endParaRPr lang="en-IN"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spcAft>
                <a:spcPts val="800"/>
              </a:spcAft>
            </a:pPr>
            <a:r>
              <a:rPr lang="en-IN" dirty="0">
                <a:effectLst/>
                <a:latin typeface="Myriad Pro" panose="020B0503030403020204" charset="0"/>
                <a:ea typeface="Times New Roman" panose="02020603050405020304" pitchFamily="18" charset="0"/>
                <a:cs typeface="Times New Roman" panose="02020603050405020304" pitchFamily="18" charset="0"/>
              </a:rPr>
              <a:t>developer series? Q2-Q3 </a:t>
            </a:r>
            <a:endParaRPr lang="en-IN" dirty="0">
              <a:effectLst/>
              <a:latin typeface="Myriad Pro" panose="020B0503030403020204" charset="0"/>
              <a:ea typeface="Calibri" panose="020F0502020204030204" pitchFamily="34" charset="0"/>
              <a:cs typeface="Times New Roman" panose="02020603050405020304" pitchFamily="18" charset="0"/>
            </a:endParaRPr>
          </a:p>
          <a:p>
            <a:pPr marL="0" indent="0">
              <a:buNone/>
            </a:pPr>
            <a:r>
              <a:rPr lang="en-IN" sz="2400" dirty="0">
                <a:effectLst/>
                <a:latin typeface="Myriad Pro" panose="020B0503030403020204" charset="0"/>
                <a:ea typeface="Times New Roman" panose="02020603050405020304" pitchFamily="18" charset="0"/>
                <a:cs typeface="Times New Roman" panose="02020603050405020304" pitchFamily="18" charset="0"/>
              </a:rPr>
              <a:t>oneM2M White paper on MEC (JaeSeung Song)- Q1 ‘CY 23</a:t>
            </a:r>
          </a:p>
          <a:p>
            <a:pPr marL="0" indent="0">
              <a:buNone/>
            </a:pPr>
            <a:r>
              <a:rPr lang="en-IN" sz="2400" dirty="0">
                <a:effectLst/>
                <a:latin typeface="Myriad Pro" panose="020B0503030403020204" charset="0"/>
                <a:ea typeface="Times New Roman" panose="02020603050405020304" pitchFamily="18" charset="0"/>
                <a:cs typeface="Times New Roman" panose="02020603050405020304" pitchFamily="18" charset="0"/>
              </a:rPr>
              <a:t>Retain mindshare in the ecosystem and keep promoting new information around relevant oneM2M TP/SSC milestones through Regular features/media interactions/speaking opportunities  - Metaverse, </a:t>
            </a:r>
            <a:r>
              <a:rPr lang="en-IN" sz="2400" dirty="0" err="1">
                <a:effectLst/>
                <a:latin typeface="Myriad Pro" panose="020B0503030403020204" charset="0"/>
                <a:ea typeface="Times New Roman" panose="02020603050405020304" pitchFamily="18" charset="0"/>
                <a:cs typeface="Times New Roman" panose="02020603050405020304" pitchFamily="18" charset="0"/>
              </a:rPr>
              <a:t>Rel</a:t>
            </a:r>
            <a:r>
              <a:rPr lang="en-IN" sz="2400" dirty="0">
                <a:effectLst/>
                <a:latin typeface="Myriad Pro" panose="020B0503030403020204" charset="0"/>
                <a:ea typeface="Times New Roman" panose="02020603050405020304" pitchFamily="18" charset="0"/>
                <a:cs typeface="Times New Roman" panose="02020603050405020304" pitchFamily="18" charset="0"/>
              </a:rPr>
              <a:t> 5 etc. </a:t>
            </a:r>
            <a:endParaRPr lang="en-IN" sz="42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33265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Reference Slides</a:t>
            </a:r>
          </a:p>
        </p:txBody>
      </p:sp>
    </p:spTree>
    <p:extLst>
      <p:ext uri="{BB962C8B-B14F-4D97-AF65-F5344CB8AC3E}">
        <p14:creationId xmlns:p14="http://schemas.microsoft.com/office/powerpoint/2010/main" val="2734964581"/>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3157</TotalTime>
  <Words>1634</Words>
  <Application>Microsoft Office PowerPoint</Application>
  <PresentationFormat>Widescreen</PresentationFormat>
  <Paragraphs>230</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PT Sans</vt:lpstr>
      <vt:lpstr>Arial</vt:lpstr>
      <vt:lpstr>Myriad Pro</vt:lpstr>
      <vt:lpstr>Open Sans</vt:lpstr>
      <vt:lpstr>Century Gothic</vt:lpstr>
      <vt:lpstr>Symbol</vt:lpstr>
      <vt:lpstr>Office Theme</vt:lpstr>
      <vt:lpstr>Marcom Report  to TP58</vt:lpstr>
      <vt:lpstr>Outline</vt:lpstr>
      <vt:lpstr>oneM2M Conference @ TP57</vt:lpstr>
      <vt:lpstr>Key Takeaways from the Conference</vt:lpstr>
      <vt:lpstr>Malaysia (MTSFB) interest in  oneM2M</vt:lpstr>
      <vt:lpstr>Key Highlights - Jan’23</vt:lpstr>
      <vt:lpstr>Website – Visits Jan ‘23</vt:lpstr>
      <vt:lpstr>CY’23 Activities</vt:lpstr>
      <vt:lpstr>Reference Slides</vt:lpstr>
      <vt:lpstr>PowerPoint Presentation</vt:lpstr>
      <vt:lpstr>Thought Leadership – Articles CY’23</vt:lpstr>
      <vt:lpstr>Engagement – Executive Insights (CY23):</vt:lpstr>
      <vt:lpstr>Thought Leadership – Articles CY’22</vt:lpstr>
      <vt:lpstr>Engagement – Executive Insights (CY22):</vt:lpstr>
      <vt:lpstr>oneM2M in Press</vt:lpstr>
      <vt:lpstr>oneM2M in News</vt:lpstr>
      <vt:lpstr>GCF – oneM2M Rel 2 Certification</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Bindoo Srivastava</cp:lastModifiedBy>
  <cp:revision>100</cp:revision>
  <dcterms:created xsi:type="dcterms:W3CDTF">2017-09-21T15:46:31Z</dcterms:created>
  <dcterms:modified xsi:type="dcterms:W3CDTF">2023-02-23T07:38:06Z</dcterms:modified>
</cp:coreProperties>
</file>