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84" r:id="rId6"/>
    <p:sldId id="323" r:id="rId7"/>
    <p:sldId id="326" r:id="rId8"/>
    <p:sldId id="327" r:id="rId9"/>
    <p:sldId id="322" r:id="rId10"/>
    <p:sldId id="291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83" autoAdjust="0"/>
    <p:restoredTop sz="94570"/>
  </p:normalViewPr>
  <p:slideViewPr>
    <p:cSldViewPr>
      <p:cViewPr varScale="1">
        <p:scale>
          <a:sx n="116" d="100"/>
          <a:sy n="116" d="100"/>
        </p:scale>
        <p:origin x="208" y="4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74"/>
    </p:cViewPr>
  </p:sorterViewPr>
  <p:notesViewPr>
    <p:cSldViewPr>
      <p:cViewPr varScale="1">
        <p:scale>
          <a:sx n="68" d="100"/>
          <a:sy n="68" d="100"/>
        </p:scale>
        <p:origin x="-325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CDF8CD-CE67-4542-9964-1A2292BFE1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7F551-D8F2-514B-8316-61DE5F0598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408B5231-5405-A24E-87D5-4D245948112F}" type="datetimeFigureOut">
              <a:rPr lang="en-US" altLang="en-US"/>
              <a:pPr>
                <a:defRPr/>
              </a:pPr>
              <a:t>4/21/23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2C010-4280-854A-B2F4-4243116E91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30C51-69FB-3E42-B449-C23C0C14E6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2174D0D1-F300-E447-8CF5-65BC97653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5EA9D3-9681-204C-832F-58A01FD822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164A2A-CC36-114D-8D32-E03B142F2A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1904A6D1-88BE-3E42-A2F3-6E2FEB663BE9}" type="datetimeFigureOut">
              <a:rPr lang="en-US" altLang="en-US"/>
              <a:pPr>
                <a:defRPr/>
              </a:pPr>
              <a:t>4/21/23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FB19E59-5FA3-8A4F-A7A4-BCC1AFBF5C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9C41C2E-2825-2647-9901-6D5794C818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88715-F9BF-0848-90FA-13342F2EF3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55B0B-233D-BA48-A12F-D044C31A9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A815D609-ACCA-0D43-BAB7-F11D0400FF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50" charset="-128"/>
        <a:cs typeface="MS PGothic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ew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EBB710-36A1-C248-A5AB-A840EE7DBA3F}"/>
              </a:ext>
            </a:extLst>
          </p:cNvPr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260633-51D6-9545-A035-D00F24E3DD0A}"/>
              </a:ext>
            </a:extLst>
          </p:cNvPr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>
            <a:extLst>
              <a:ext uri="{FF2B5EF4-FFF2-40B4-BE49-F238E27FC236}">
                <a16:creationId xmlns:a16="http://schemas.microsoft.com/office/drawing/2014/main" id="{3E383654-42BD-E44B-B37D-63F71C3367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315E19-2CF7-EF4B-AA9C-B29DCC1A63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666BE096-07C0-004A-9BAB-7EF87D2006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8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E60F43-186D-6840-850A-657AC4D638A4}"/>
              </a:ext>
            </a:extLst>
          </p:cNvPr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9F841D-1578-4F44-9099-030C7457FB9A}"/>
              </a:ext>
            </a:extLst>
          </p:cNvPr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22225" cmpd="thickThin">
            <a:solidFill>
              <a:srgbClr val="A0A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C:\Documents and Settings\mcauley\Local Settings\Temp\wz83a6\oneM2M\oneM2M-Logo.gif">
            <a:extLst>
              <a:ext uri="{FF2B5EF4-FFF2-40B4-BE49-F238E27FC236}">
                <a16:creationId xmlns:a16="http://schemas.microsoft.com/office/drawing/2014/main" id="{1AEFFDC3-57BA-794C-AA1E-99CB014E37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9F35D6-28C0-1D49-BC21-9BA3E343E8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MS PGothic" charset="-128"/>
              </a:defRPr>
            </a:lvl1pPr>
          </a:lstStyle>
          <a:p>
            <a:pPr>
              <a:defRPr/>
            </a:pPr>
            <a:fld id="{BA34274E-A46A-8E4F-8989-7F6767A87C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45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69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19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ember.onem2m.org/Application/documentApp/documentinfo/?documentId=35384&amp;fromList=Y" TargetMode="External"/><Relationship Id="rId13" Type="http://schemas.openxmlformats.org/officeDocument/2006/relationships/hyperlink" Target="https://member.onem2m.org/Application/documentApp/documentinfo/?documentId=35672&amp;fromList=Y" TargetMode="External"/><Relationship Id="rId18" Type="http://schemas.openxmlformats.org/officeDocument/2006/relationships/hyperlink" Target="http://member.onem2m.org/Application/documentapp/downloadLatestRevision/?docId=30054" TargetMode="External"/><Relationship Id="rId3" Type="http://schemas.openxmlformats.org/officeDocument/2006/relationships/hyperlink" Target="https://member.onem2m.org/Application/documentApp/documentinfo/?documentId=35773&amp;fromList=Y" TargetMode="External"/><Relationship Id="rId7" Type="http://schemas.openxmlformats.org/officeDocument/2006/relationships/hyperlink" Target="https://member.onem2m.org/Application/documentApp/documentinfo/?documentId=34550&amp;fromList=Y" TargetMode="External"/><Relationship Id="rId12" Type="http://schemas.openxmlformats.org/officeDocument/2006/relationships/hyperlink" Target="https://member.onem2m.org/Application/documentApp/documentinfo/?documentId=35590&amp;fromList=Y" TargetMode="External"/><Relationship Id="rId17" Type="http://schemas.openxmlformats.org/officeDocument/2006/relationships/hyperlink" Target="https://member.onem2m.org/Application/documentApp/documentinfo/?documentId=35399&amp;fromList=Y" TargetMode="External"/><Relationship Id="rId2" Type="http://schemas.openxmlformats.org/officeDocument/2006/relationships/hyperlink" Target="https://member.onem2m.org/Application/documentApp/documentinfo/?documentId=34917&amp;fromList=Y" TargetMode="External"/><Relationship Id="rId16" Type="http://schemas.openxmlformats.org/officeDocument/2006/relationships/hyperlink" Target="https://member.onem2m.org/Application/documentApp/documentinfo/?documentId=35673&amp;fromList=Y" TargetMode="External"/><Relationship Id="rId20" Type="http://schemas.openxmlformats.org/officeDocument/2006/relationships/hyperlink" Target="https://member.onem2m.org/Application/documentApp/documentinfo/?documentId=35378&amp;fromList=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mber.onem2m.org/Application/documentApp/documentinfo/?documentId=35766&amp;fromList=Y" TargetMode="External"/><Relationship Id="rId11" Type="http://schemas.openxmlformats.org/officeDocument/2006/relationships/hyperlink" Target="https://member.onem2m.org/Application/documentApp/documentinfo/?documentId=35387&amp;fromList=Y" TargetMode="External"/><Relationship Id="rId5" Type="http://schemas.openxmlformats.org/officeDocument/2006/relationships/hyperlink" Target="http://member.onem2m.org/Application/documentApp/documentinfo/?documentId=30160&amp;fromList=Y" TargetMode="External"/><Relationship Id="rId15" Type="http://schemas.openxmlformats.org/officeDocument/2006/relationships/hyperlink" Target="https://member.onem2m.org/Application/documentApp/documentinfo/?documentId=35397&amp;fromList=Y" TargetMode="External"/><Relationship Id="rId10" Type="http://schemas.openxmlformats.org/officeDocument/2006/relationships/hyperlink" Target="https://member.onem2m.org/Application/documentApp/documentinfo/?documentId=35671&amp;fromList=Y" TargetMode="External"/><Relationship Id="rId19" Type="http://schemas.openxmlformats.org/officeDocument/2006/relationships/hyperlink" Target="https://member.onem2m.org/Application/documentApp/documentinfo/?documentId=35674&amp;fromList=Y" TargetMode="External"/><Relationship Id="rId4" Type="http://schemas.openxmlformats.org/officeDocument/2006/relationships/hyperlink" Target="http://member.onem2m.org/Application/documentApp/documentinfo/?documentId=30113&amp;fromList=Y" TargetMode="External"/><Relationship Id="rId9" Type="http://schemas.openxmlformats.org/officeDocument/2006/relationships/hyperlink" Target="https://member.onem2m.org/Application/documentApp/documentinfo/?documentId=35670&amp;fromList=Y" TargetMode="External"/><Relationship Id="rId14" Type="http://schemas.openxmlformats.org/officeDocument/2006/relationships/hyperlink" Target="https://member.onem2m.org/Application/documentApp/documentinfo/?documentId=35587&amp;fromList=Y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ember.onem2m.org/Application/documentApp/documentinfo/?documentId=35877&amp;fromList=Y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:\Documents and Settings\mcauley\Local Settings\Temp\wz83a6\oneM2M\oneM2M-Logo.gif">
            <a:extLst>
              <a:ext uri="{FF2B5EF4-FFF2-40B4-BE49-F238E27FC236}">
                <a16:creationId xmlns:a16="http://schemas.microsoft.com/office/drawing/2014/main" id="{B7545984-A27F-BA47-8352-F0370CDFE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8575"/>
            <a:ext cx="59817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0FDCAE4-9D15-DC43-B22E-DC7C03DAC072}"/>
              </a:ext>
            </a:extLst>
          </p:cNvPr>
          <p:cNvSpPr/>
          <p:nvPr/>
        </p:nvSpPr>
        <p:spPr>
          <a:xfrm>
            <a:off x="457200" y="5256213"/>
            <a:ext cx="8229600" cy="1222375"/>
          </a:xfrm>
          <a:prstGeom prst="roundRect">
            <a:avLst/>
          </a:prstGeom>
          <a:noFill/>
          <a:ln>
            <a:solidFill>
              <a:srgbClr val="A0A0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8" name="Title 1">
            <a:extLst>
              <a:ext uri="{FF2B5EF4-FFF2-40B4-BE49-F238E27FC236}">
                <a16:creationId xmlns:a16="http://schemas.microsoft.com/office/drawing/2014/main" id="{32A77AD6-B3DF-144A-ABE2-B3FB684B527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228600" y="3711575"/>
            <a:ext cx="8686800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rgbClr val="A0A0A3"/>
                </a:solidFill>
              </a:rPr>
              <a:t>SDS Status Report to TP59</a:t>
            </a:r>
          </a:p>
        </p:txBody>
      </p:sp>
      <p:sp>
        <p:nvSpPr>
          <p:cNvPr id="6149" name="TextBox 4">
            <a:extLst>
              <a:ext uri="{FF2B5EF4-FFF2-40B4-BE49-F238E27FC236}">
                <a16:creationId xmlns:a16="http://schemas.microsoft.com/office/drawing/2014/main" id="{14281ED8-C627-E742-909A-026C47B82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600" y="5334000"/>
            <a:ext cx="71519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B42025"/>
                </a:solidFill>
              </a:rPr>
              <a:t>Group Name: oneM2M SDS</a:t>
            </a:r>
          </a:p>
          <a:p>
            <a:pPr eaLnBrk="1" hangingPunct="1"/>
            <a:r>
              <a:rPr lang="en-US" altLang="en-US" dirty="0">
                <a:solidFill>
                  <a:srgbClr val="B42025"/>
                </a:solidFill>
              </a:rPr>
              <a:t>Source: Peter Niblett, Poornima Shandilya, </a:t>
            </a:r>
            <a:r>
              <a:rPr lang="en-US" altLang="en-US" dirty="0" err="1">
                <a:solidFill>
                  <a:srgbClr val="B42025"/>
                </a:solidFill>
              </a:rPr>
              <a:t>SeungMyeong</a:t>
            </a:r>
            <a:r>
              <a:rPr lang="en-US" altLang="en-US" dirty="0">
                <a:solidFill>
                  <a:srgbClr val="B42025"/>
                </a:solidFill>
              </a:rPr>
              <a:t> Jeong, Wei Zhou</a:t>
            </a:r>
          </a:p>
          <a:p>
            <a:pPr eaLnBrk="1" hangingPunct="1"/>
            <a:r>
              <a:rPr lang="en-US" altLang="zh-CN" dirty="0">
                <a:solidFill>
                  <a:srgbClr val="B42025"/>
                </a:solidFill>
              </a:rPr>
              <a:t>Meeting Date: 2023-04-17 to 2023-04-21</a:t>
            </a:r>
          </a:p>
          <a:p>
            <a:pPr eaLnBrk="1" hangingPunct="1"/>
            <a:endParaRPr lang="en-US" altLang="en-US" dirty="0">
              <a:solidFill>
                <a:srgbClr val="B4202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CB4E5FCB-1B9F-A945-B6BA-1419A69930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" y="381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Summary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83D3DC27-AC91-B14F-980B-A8C42A04937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533400" y="1371600"/>
            <a:ext cx="85344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400" dirty="0">
                <a:solidFill>
                  <a:srgbClr val="C00000"/>
                </a:solidFill>
              </a:rPr>
              <a:t>5</a:t>
            </a:r>
            <a:r>
              <a:rPr lang="en-GB" altLang="en-US" sz="2400" dirty="0"/>
              <a:t> new TS contributions have been agreed against </a:t>
            </a:r>
            <a:r>
              <a:rPr lang="en-GB" altLang="en-US" sz="2400" b="1" dirty="0"/>
              <a:t>Rel-4 and 5</a:t>
            </a:r>
          </a:p>
          <a:p>
            <a:r>
              <a:rPr lang="en-GB" altLang="en-US" sz="2400" dirty="0">
                <a:solidFill>
                  <a:srgbClr val="C00000"/>
                </a:solidFill>
              </a:rPr>
              <a:t>2</a:t>
            </a:r>
            <a:r>
              <a:rPr lang="en-GB" altLang="en-US" sz="2400" dirty="0"/>
              <a:t> new contributions have been agreed against </a:t>
            </a:r>
            <a:r>
              <a:rPr lang="en-GB" altLang="en-US" sz="2400" b="1" dirty="0"/>
              <a:t>TR-0065</a:t>
            </a:r>
          </a:p>
          <a:p>
            <a:r>
              <a:rPr lang="en-GB" altLang="en-US" sz="2400" dirty="0">
                <a:solidFill>
                  <a:srgbClr val="C00000"/>
                </a:solidFill>
              </a:rPr>
              <a:t>10</a:t>
            </a:r>
            <a:r>
              <a:rPr lang="en-GB" altLang="en-US" sz="2400" dirty="0"/>
              <a:t> agreed contributions pending against </a:t>
            </a:r>
            <a:r>
              <a:rPr lang="en-GB" altLang="en-US" sz="2400" b="1" dirty="0"/>
              <a:t>Rel-5 </a:t>
            </a:r>
            <a:r>
              <a:rPr lang="en-GB" altLang="en-US" sz="2400" dirty="0"/>
              <a:t>specs</a:t>
            </a:r>
          </a:p>
          <a:p>
            <a:pPr lvl="1"/>
            <a:r>
              <a:rPr lang="en-GB" altLang="en-US" sz="2000" dirty="0"/>
              <a:t>TS-0004, TS-0022, TS-0026, TS-0033, TS-0034</a:t>
            </a:r>
            <a:endParaRPr lang="en-GB" altLang="en-US" sz="2400" b="1" dirty="0"/>
          </a:p>
          <a:p>
            <a:r>
              <a:rPr lang="en-GB" altLang="en-US" sz="2400" dirty="0"/>
              <a:t>101 issues currently open, 69 have been closed</a:t>
            </a:r>
          </a:p>
          <a:p>
            <a:r>
              <a:rPr lang="en-GB" altLang="en-US" sz="2400" dirty="0"/>
              <a:t>Restarted conversation with IANA about CoAP code registration</a:t>
            </a:r>
          </a:p>
          <a:p>
            <a:r>
              <a:rPr lang="en-GB" altLang="en-US" sz="2400" dirty="0"/>
              <a:t>TS-0031 (Feature </a:t>
            </a:r>
            <a:r>
              <a:rPr lang="en-GB" altLang="en-US" sz="2400" dirty="0" err="1"/>
              <a:t>Catalog</a:t>
            </a:r>
            <a:r>
              <a:rPr lang="en-GB" altLang="en-US" sz="2400" dirty="0"/>
              <a:t>) has not been updated for Rel-4</a:t>
            </a:r>
          </a:p>
          <a:p>
            <a:pPr lvl="1"/>
            <a:r>
              <a:rPr lang="en-GB" altLang="en-US" sz="2000" dirty="0"/>
              <a:t>Propose that this is done in SDS</a:t>
            </a:r>
          </a:p>
          <a:p>
            <a:r>
              <a:rPr lang="en-GB" altLang="en-US" sz="2400" dirty="0"/>
              <a:t>Concerns</a:t>
            </a:r>
          </a:p>
          <a:p>
            <a:pPr lvl="1"/>
            <a:r>
              <a:rPr lang="en-GB" altLang="en-US" sz="2000" dirty="0"/>
              <a:t>Need Rapporteur for TS-0001</a:t>
            </a:r>
          </a:p>
          <a:p>
            <a:pPr marL="457200" lvl="1" indent="0">
              <a:buNone/>
            </a:pPr>
            <a:endParaRPr lang="en-GB" altLang="en-US" sz="2000" dirty="0"/>
          </a:p>
          <a:p>
            <a:endParaRPr lang="en-GB" altLang="en-US" sz="2400" dirty="0"/>
          </a:p>
          <a:p>
            <a:pPr marL="457200" lvl="1" indent="0"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B0A10-2082-46D6-BA22-F3EBC420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78" y="265340"/>
            <a:ext cx="8229600" cy="1143000"/>
          </a:xfrm>
        </p:spPr>
        <p:txBody>
          <a:bodyPr/>
          <a:lstStyle/>
          <a:p>
            <a:r>
              <a:rPr lang="en-US" dirty="0"/>
              <a:t>SDS WI Status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58E6E29-563E-40DD-8215-AA88546D0593}"/>
              </a:ext>
            </a:extLst>
          </p:cNvPr>
          <p:cNvSpPr/>
          <p:nvPr/>
        </p:nvSpPr>
        <p:spPr>
          <a:xfrm>
            <a:off x="226686" y="5456450"/>
            <a:ext cx="230513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1837CE-2817-4DC2-8874-8FA33EF77905}"/>
              </a:ext>
            </a:extLst>
          </p:cNvPr>
          <p:cNvSpPr/>
          <p:nvPr/>
        </p:nvSpPr>
        <p:spPr>
          <a:xfrm>
            <a:off x="221494" y="5648024"/>
            <a:ext cx="230513" cy="1524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412896-074F-45B7-A45C-EF19E1131E07}"/>
              </a:ext>
            </a:extLst>
          </p:cNvPr>
          <p:cNvSpPr/>
          <p:nvPr/>
        </p:nvSpPr>
        <p:spPr>
          <a:xfrm>
            <a:off x="221494" y="5837450"/>
            <a:ext cx="230513" cy="152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971B5C1-3790-4A67-AEA4-7412A243C5E5}"/>
              </a:ext>
            </a:extLst>
          </p:cNvPr>
          <p:cNvSpPr/>
          <p:nvPr/>
        </p:nvSpPr>
        <p:spPr>
          <a:xfrm>
            <a:off x="226687" y="6019800"/>
            <a:ext cx="230513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86540B-D323-4F0B-B67B-D10821E245B1}"/>
              </a:ext>
            </a:extLst>
          </p:cNvPr>
          <p:cNvSpPr txBox="1"/>
          <p:nvPr/>
        </p:nvSpPr>
        <p:spPr>
          <a:xfrm>
            <a:off x="436032" y="5394150"/>
            <a:ext cx="789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Complete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897DAF-9F9C-4F6B-8946-35B6CA31DCB5}"/>
              </a:ext>
            </a:extLst>
          </p:cNvPr>
          <p:cNvSpPr txBox="1"/>
          <p:nvPr/>
        </p:nvSpPr>
        <p:spPr>
          <a:xfrm>
            <a:off x="436031" y="5576500"/>
            <a:ext cx="713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track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216C37-C77B-4931-AD1D-1007752770F7}"/>
              </a:ext>
            </a:extLst>
          </p:cNvPr>
          <p:cNvSpPr txBox="1"/>
          <p:nvPr/>
        </p:nvSpPr>
        <p:spPr>
          <a:xfrm>
            <a:off x="436031" y="5768197"/>
            <a:ext cx="1755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Running behind schedule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0BC0BA-6B4B-49E5-8C39-FC655A94A3E3}"/>
              </a:ext>
            </a:extLst>
          </p:cNvPr>
          <p:cNvSpPr txBox="1"/>
          <p:nvPr/>
        </p:nvSpPr>
        <p:spPr>
          <a:xfrm>
            <a:off x="418140" y="5957815"/>
            <a:ext cx="1261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Work has stalled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1D689-CAC1-5337-1521-6E2E62475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40" y="2065376"/>
            <a:ext cx="8663786" cy="30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6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CB4E5FCB-1B9F-A945-B6BA-1419A69930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" y="381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Rel-4 Progress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83D3DC27-AC91-B14F-980B-A8C42A04937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52400" y="1371600"/>
            <a:ext cx="8724900" cy="144227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 altLang="en-US" sz="2000" dirty="0">
                <a:solidFill>
                  <a:schemeClr val="tx1"/>
                </a:solidFill>
              </a:rPr>
              <a:t>Stage 3 work complete for all Rel-4 features</a:t>
            </a:r>
          </a:p>
          <a:p>
            <a:pPr lvl="1"/>
            <a:r>
              <a:rPr lang="en-GB" altLang="en-US" sz="2000" dirty="0">
                <a:solidFill>
                  <a:schemeClr val="tx1"/>
                </a:solidFill>
              </a:rPr>
              <a:t>TS-0001 and TS-0040 have been reviewed by </a:t>
            </a:r>
            <a:r>
              <a:rPr lang="en-GB" altLang="en-US" sz="2000" dirty="0" err="1">
                <a:solidFill>
                  <a:schemeClr val="tx1"/>
                </a:solidFill>
              </a:rPr>
              <a:t>editHelp</a:t>
            </a:r>
            <a:r>
              <a:rPr lang="en-GB" altLang="en-US" sz="2000" dirty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GB" altLang="en-US" sz="2000" dirty="0">
                <a:solidFill>
                  <a:schemeClr val="tx1"/>
                </a:solidFill>
              </a:rPr>
              <a:t>Other baselines are now ready for </a:t>
            </a:r>
            <a:r>
              <a:rPr lang="en-GB" altLang="en-US" sz="2000" dirty="0" err="1">
                <a:solidFill>
                  <a:schemeClr val="tx1"/>
                </a:solidFill>
              </a:rPr>
              <a:t>editHelp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429831-70EF-D155-4FEE-BFABC3E03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114901"/>
              </p:ext>
            </p:extLst>
          </p:nvPr>
        </p:nvGraphicFramePr>
        <p:xfrm>
          <a:off x="394313" y="2667000"/>
          <a:ext cx="3848100" cy="33248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3868">
                  <a:extLst>
                    <a:ext uri="{9D8B030D-6E8A-4147-A177-3AD203B41FA5}">
                      <a16:colId xmlns:a16="http://schemas.microsoft.com/office/drawing/2014/main" val="10622754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82946999"/>
                    </a:ext>
                  </a:extLst>
                </a:gridCol>
                <a:gridCol w="1154032">
                  <a:extLst>
                    <a:ext uri="{9D8B030D-6E8A-4147-A177-3AD203B41FA5}">
                      <a16:colId xmlns:a16="http://schemas.microsoft.com/office/drawing/2014/main" val="3509019843"/>
                    </a:ext>
                  </a:extLst>
                </a:gridCol>
              </a:tblGrid>
              <a:tr h="216819"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2000" dirty="0">
                          <a:effectLst/>
                        </a:rPr>
                        <a:t>TS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2000" dirty="0" err="1">
                          <a:effectLst/>
                        </a:rPr>
                        <a:t>Title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2000" dirty="0">
                          <a:effectLst/>
                        </a:rPr>
                        <a:t>Version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3594859189"/>
                  </a:ext>
                </a:extLst>
              </a:tr>
              <a:tr h="165196"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TS-0003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Security Solutions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u="sng" dirty="0">
                          <a:effectLst/>
                          <a:hlinkClick r:id="rId2"/>
                        </a:rPr>
                        <a:t>4.7.0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524247351"/>
                  </a:ext>
                </a:extLst>
              </a:tr>
              <a:tr h="246381"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TS-0004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 err="1">
                          <a:effectLst/>
                        </a:rPr>
                        <a:t>Core</a:t>
                      </a:r>
                      <a:r>
                        <a:rPr lang="fr-FR" sz="1400" dirty="0">
                          <a:effectLst/>
                        </a:rPr>
                        <a:t> Protocol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indent="-53975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4.14.0</a:t>
                      </a:r>
                      <a:r>
                        <a:rPr lang="en-GB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2046264783"/>
                  </a:ext>
                </a:extLst>
              </a:tr>
              <a:tr h="246381"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TS-0005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Management </a:t>
                      </a:r>
                      <a:r>
                        <a:rPr lang="fr-FR" sz="1400" dirty="0" err="1">
                          <a:effectLst/>
                        </a:rPr>
                        <a:t>Enablement</a:t>
                      </a:r>
                      <a:r>
                        <a:rPr lang="fr-FR" sz="1400" dirty="0">
                          <a:effectLst/>
                        </a:rPr>
                        <a:t> (OMA)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u="sng" dirty="0">
                          <a:effectLst/>
                          <a:hlinkClick r:id="rId4"/>
                        </a:rPr>
                        <a:t>4.0.0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2371150523"/>
                  </a:ext>
                </a:extLst>
              </a:tr>
              <a:tr h="241396"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TS-0006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Management </a:t>
                      </a:r>
                      <a:r>
                        <a:rPr lang="fr-FR" sz="1400" dirty="0" err="1">
                          <a:effectLst/>
                        </a:rPr>
                        <a:t>Enablement</a:t>
                      </a:r>
                      <a:r>
                        <a:rPr lang="fr-FR" sz="1400" dirty="0">
                          <a:effectLst/>
                        </a:rPr>
                        <a:t> (BBF)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u="sng" dirty="0">
                          <a:effectLst/>
                          <a:hlinkClick r:id="rId5"/>
                        </a:rPr>
                        <a:t>4.0.0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1068745267"/>
                  </a:ext>
                </a:extLst>
              </a:tr>
              <a:tr h="165196"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TS-0008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 err="1">
                          <a:effectLst/>
                        </a:rPr>
                        <a:t>CoAP</a:t>
                      </a:r>
                      <a:r>
                        <a:rPr lang="fr-FR" sz="1400" dirty="0">
                          <a:effectLst/>
                        </a:rPr>
                        <a:t> Binding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indent="-53975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4.4.0</a:t>
                      </a:r>
                      <a:r>
                        <a:rPr lang="en-GB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2710386534"/>
                  </a:ext>
                </a:extLst>
              </a:tr>
              <a:tr h="165196"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TS-0009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HTTP Binding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u="sng" dirty="0">
                          <a:effectLst/>
                          <a:hlinkClick r:id="rId7"/>
                        </a:rPr>
                        <a:t>4.4.0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1490475236"/>
                  </a:ext>
                </a:extLst>
              </a:tr>
              <a:tr h="165196"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TS-0010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MQTT Binding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u="sng" dirty="0">
                          <a:effectLst/>
                          <a:hlinkClick r:id="rId8"/>
                        </a:rPr>
                        <a:t>4.0.0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2650040856"/>
                  </a:ext>
                </a:extLst>
              </a:tr>
              <a:tr h="350076"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TS-0014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LWM2M </a:t>
                      </a:r>
                      <a:r>
                        <a:rPr lang="fr-FR" sz="1400" dirty="0" err="1">
                          <a:effectLst/>
                        </a:rPr>
                        <a:t>Interworking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indent="-53975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4.0.0</a:t>
                      </a:r>
                      <a:r>
                        <a:rPr lang="en-GB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4186015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TS-0016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Secure </a:t>
                      </a:r>
                      <a:r>
                        <a:rPr lang="fr-FR" sz="1400" dirty="0" err="1">
                          <a:effectLst/>
                        </a:rPr>
                        <a:t>Environment</a:t>
                      </a:r>
                      <a:r>
                        <a:rPr lang="fr-FR" sz="1400" dirty="0">
                          <a:effectLst/>
                        </a:rPr>
                        <a:t> Abstraction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indent="-53975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4.0.0</a:t>
                      </a:r>
                      <a:r>
                        <a:rPr lang="en-GB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4068178798"/>
                  </a:ext>
                </a:extLst>
              </a:tr>
              <a:tr h="165196"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TS-0020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 err="1">
                          <a:effectLst/>
                        </a:rPr>
                        <a:t>WebSocket</a:t>
                      </a:r>
                      <a:r>
                        <a:rPr lang="fr-FR" sz="1400" dirty="0">
                          <a:effectLst/>
                        </a:rPr>
                        <a:t> Binding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u="sng" dirty="0">
                          <a:effectLst/>
                          <a:hlinkClick r:id="rId11"/>
                        </a:rPr>
                        <a:t>4.0.0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2054722596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AE98E4-A07B-00B9-A3E3-4731A9750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714360"/>
              </p:ext>
            </p:extLst>
          </p:nvPr>
        </p:nvGraphicFramePr>
        <p:xfrm>
          <a:off x="4585313" y="2632999"/>
          <a:ext cx="4267199" cy="33346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5890">
                  <a:extLst>
                    <a:ext uri="{9D8B030D-6E8A-4147-A177-3AD203B41FA5}">
                      <a16:colId xmlns:a16="http://schemas.microsoft.com/office/drawing/2014/main" val="106227541"/>
                    </a:ext>
                  </a:extLst>
                </a:gridCol>
                <a:gridCol w="2069710">
                  <a:extLst>
                    <a:ext uri="{9D8B030D-6E8A-4147-A177-3AD203B41FA5}">
                      <a16:colId xmlns:a16="http://schemas.microsoft.com/office/drawing/2014/main" val="382946999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3509019843"/>
                    </a:ext>
                  </a:extLst>
                </a:gridCol>
              </a:tblGrid>
              <a:tr h="462721"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2000" dirty="0">
                          <a:effectLst/>
                        </a:rPr>
                        <a:t>TS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2000" dirty="0" err="1">
                          <a:effectLst/>
                        </a:rPr>
                        <a:t>Title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2000" dirty="0">
                          <a:effectLst/>
                        </a:rPr>
                        <a:t>Version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3594859189"/>
                  </a:ext>
                </a:extLst>
              </a:tr>
              <a:tr h="192936"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TS-0022</a:t>
                      </a:r>
                      <a:endParaRPr lang="en-GB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 </a:t>
                      </a:r>
                      <a:r>
                        <a:rPr lang="fr-FR" sz="1400" b="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Device</a:t>
                      </a:r>
                      <a:r>
                        <a:rPr lang="fr-FR" sz="14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Configuration</a:t>
                      </a:r>
                      <a:endParaRPr lang="en-GB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indent="-53975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4.5.0</a:t>
                      </a:r>
                      <a:r>
                        <a:rPr lang="en-GB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2997487500"/>
                  </a:ext>
                </a:extLst>
              </a:tr>
              <a:tr h="192936"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TS-0024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OCF </a:t>
                      </a:r>
                      <a:r>
                        <a:rPr lang="fr-FR" sz="1400" dirty="0" err="1">
                          <a:effectLst/>
                        </a:rPr>
                        <a:t>Interworking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indent="-53975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4.0.0</a:t>
                      </a:r>
                      <a:r>
                        <a:rPr lang="en-GB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577098276"/>
                  </a:ext>
                </a:extLst>
              </a:tr>
              <a:tr h="192936"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TS-0026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3GPP </a:t>
                      </a:r>
                      <a:r>
                        <a:rPr lang="fr-FR" sz="1400" dirty="0" err="1">
                          <a:effectLst/>
                        </a:rPr>
                        <a:t>Interworking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u="sng">
                          <a:effectLst/>
                          <a:hlinkClick r:id="rId14"/>
                        </a:rPr>
                        <a:t>4.7.0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1285967192"/>
                  </a:ext>
                </a:extLst>
              </a:tr>
              <a:tr h="467594"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TS-0030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 err="1">
                          <a:effectLst/>
                        </a:rPr>
                        <a:t>Ontology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Based</a:t>
                      </a:r>
                      <a:r>
                        <a:rPr lang="fr-FR" sz="1400" dirty="0">
                          <a:effectLst/>
                        </a:rPr>
                        <a:t> </a:t>
                      </a:r>
                      <a:r>
                        <a:rPr lang="fr-FR" sz="1400" dirty="0" err="1">
                          <a:effectLst/>
                        </a:rPr>
                        <a:t>Interworking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u="sng" dirty="0">
                          <a:effectLst/>
                          <a:hlinkClick r:id="rId15"/>
                        </a:rPr>
                        <a:t>4.0.0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3717993348"/>
                  </a:ext>
                </a:extLst>
              </a:tr>
              <a:tr h="192936"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TS-0032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MAF/MEF Interface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indent="-53975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4.0.0</a:t>
                      </a:r>
                      <a:r>
                        <a:rPr lang="en-GB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1863959120"/>
                  </a:ext>
                </a:extLst>
              </a:tr>
              <a:tr h="337250"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TS-0033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Interworking Framework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u="sng" dirty="0">
                          <a:effectLst/>
                          <a:hlinkClick r:id="rId17"/>
                        </a:rPr>
                        <a:t>4.0.0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3270059244"/>
                  </a:ext>
                </a:extLst>
              </a:tr>
              <a:tr h="192936"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TS-0034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Semantics Support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u="sng" dirty="0">
                          <a:effectLst/>
                          <a:hlinkClick r:id="rId18"/>
                        </a:rPr>
                        <a:t>4.2.0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353101207"/>
                  </a:ext>
                </a:extLst>
              </a:tr>
              <a:tr h="192936"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TS-0035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>
                          <a:effectLst/>
                        </a:rPr>
                        <a:t>OSGi Interworking</a:t>
                      </a:r>
                      <a:endParaRPr lang="en-GB" sz="2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marL="0" indent="-539750" algn="ctr" defTabSz="914400" rtl="0" eaLnBrk="1" latinLnBrk="0" hangingPunct="1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GB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4.0.0</a:t>
                      </a:r>
                      <a:r>
                        <a:rPr lang="en-GB" sz="14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3208660744"/>
                  </a:ext>
                </a:extLst>
              </a:tr>
              <a:tr h="573583"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TS-0040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dirty="0">
                          <a:effectLst/>
                        </a:rPr>
                        <a:t>Modbus </a:t>
                      </a:r>
                      <a:r>
                        <a:rPr lang="fr-FR" sz="1400" dirty="0" err="1">
                          <a:effectLst/>
                        </a:rPr>
                        <a:t>Interworking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tc>
                  <a:txBody>
                    <a:bodyPr/>
                    <a:lstStyle/>
                    <a:p>
                      <a:pPr indent="-539750"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fr-FR" sz="1400" u="sng" dirty="0">
                          <a:effectLst/>
                          <a:hlinkClick r:id="rId20"/>
                        </a:rPr>
                        <a:t>4.0.0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830" marR="36830" marT="0" marB="0"/>
                </a:tc>
                <a:extLst>
                  <a:ext uri="{0D108BD9-81ED-4DB2-BD59-A6C34878D82A}">
                    <a16:rowId xmlns:a16="http://schemas.microsoft.com/office/drawing/2014/main" val="782082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64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CB4E5FCB-1B9F-A945-B6BA-1419A69930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6200" y="381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Rel-5 Progress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83D3DC27-AC91-B14F-980B-A8C42A049373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66700" y="1371600"/>
            <a:ext cx="8610600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1" indent="0">
              <a:buNone/>
            </a:pPr>
            <a:endParaRPr lang="en-GB" altLang="en-US" sz="700" dirty="0">
              <a:solidFill>
                <a:schemeClr val="tx1"/>
              </a:solidFill>
            </a:endParaRPr>
          </a:p>
          <a:p>
            <a:r>
              <a:rPr lang="en-GB" altLang="en-US" sz="2400" dirty="0"/>
              <a:t>3 CRs agreed for </a:t>
            </a:r>
            <a:r>
              <a:rPr lang="en-GB" altLang="en-US" sz="2400" dirty="0" err="1"/>
              <a:t>Rel</a:t>
            </a:r>
            <a:r>
              <a:rPr lang="en-GB" altLang="en-US" sz="2400" dirty="0"/>
              <a:t> 5.</a:t>
            </a:r>
          </a:p>
          <a:p>
            <a:r>
              <a:rPr lang="en-GB" altLang="en-US" sz="2400" dirty="0"/>
              <a:t>TR-0065 (STA / OGC) has progressed</a:t>
            </a:r>
          </a:p>
          <a:p>
            <a:r>
              <a:rPr lang="en-GB" altLang="en-US" sz="2400" dirty="0"/>
              <a:t>CRs For other TSs- TS-0004, TS-0022, TS-0026, TS-0033, TS-0034</a:t>
            </a:r>
          </a:p>
          <a:p>
            <a:pPr lvl="1"/>
            <a:r>
              <a:rPr lang="en-GB" altLang="en-US" sz="1800" dirty="0"/>
              <a:t>Will be added to  CR packs when the new versions of the TSs are started.</a:t>
            </a:r>
          </a:p>
          <a:p>
            <a:pPr marL="457200" lvl="1" indent="0">
              <a:buNone/>
            </a:pPr>
            <a:endParaRPr lang="en-GB" altLang="en-US" sz="1800" dirty="0"/>
          </a:p>
          <a:p>
            <a:pPr marL="457200" lvl="1" indent="0">
              <a:buNone/>
            </a:pP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8998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F75CAB61-64DC-4B4F-9539-4CEFB8894A8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4287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Items for Decision</a:t>
            </a:r>
          </a:p>
        </p:txBody>
      </p:sp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345837F0-6AB3-AE43-BAC7-228BBB54AC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GB" altLang="en-US" dirty="0">
                <a:solidFill>
                  <a:srgbClr val="898989"/>
                </a:solidFill>
                <a:latin typeface="Myriad pro"/>
              </a:rPr>
              <a:t>© 2023  oneM2M Partners</a:t>
            </a:r>
          </a:p>
          <a:p>
            <a:pPr algn="ctr"/>
            <a:r>
              <a:rPr lang="en-GB" altLang="en-US" dirty="0">
                <a:solidFill>
                  <a:srgbClr val="898989"/>
                </a:solidFill>
                <a:latin typeface="Myriad pro"/>
              </a:rPr>
              <a:t>   </a:t>
            </a:r>
          </a:p>
          <a:p>
            <a:fld id="{68E0EAA2-9044-7A4E-8223-567EDD9B9929}" type="slidenum">
              <a:rPr lang="en-US" altLang="en-US" smtClean="0">
                <a:solidFill>
                  <a:srgbClr val="898989"/>
                </a:solidFill>
                <a:latin typeface="Myriad pro"/>
              </a:rPr>
              <a:pPr/>
              <a:t>6</a:t>
            </a:fld>
            <a:endParaRPr lang="en-US" altLang="en-US" dirty="0">
              <a:solidFill>
                <a:srgbClr val="898989"/>
              </a:solidFill>
              <a:latin typeface="Myriad pro"/>
            </a:endParaRPr>
          </a:p>
        </p:txBody>
      </p:sp>
      <p:sp>
        <p:nvSpPr>
          <p:cNvPr id="9219" name="Content Placeholder 1">
            <a:extLst>
              <a:ext uri="{FF2B5EF4-FFF2-40B4-BE49-F238E27FC236}">
                <a16:creationId xmlns:a16="http://schemas.microsoft.com/office/drawing/2014/main" id="{DE8B707D-B50C-3841-955D-9E77726F86A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62000" y="1600200"/>
            <a:ext cx="8077200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/>
              <a:t>CR Pack:</a:t>
            </a:r>
          </a:p>
          <a:p>
            <a:r>
              <a:rPr lang="en-US" altLang="en-US" sz="2400" dirty="0"/>
              <a:t>TS-0004 – </a:t>
            </a:r>
            <a:r>
              <a:rPr lang="en-GB" sz="2400" dirty="0">
                <a:hlinkClick r:id="rId2"/>
              </a:rPr>
              <a:t>TP-2023-0040</a:t>
            </a:r>
            <a:r>
              <a:rPr lang="en-US" sz="2400" dirty="0"/>
              <a:t> </a:t>
            </a:r>
            <a:r>
              <a:rPr lang="en-US" altLang="en-US" sz="2400" dirty="0"/>
              <a:t>– </a:t>
            </a:r>
            <a:r>
              <a:rPr lang="en-US" altLang="en-US" sz="2400" dirty="0">
                <a:solidFill>
                  <a:srgbClr val="C00000"/>
                </a:solidFill>
              </a:rPr>
              <a:t>00</a:t>
            </a:r>
            <a:r>
              <a:rPr lang="en-US" altLang="en-US" sz="2400" dirty="0"/>
              <a:t>-R2, </a:t>
            </a:r>
            <a:r>
              <a:rPr lang="en-US" altLang="en-US" sz="2400" dirty="0">
                <a:solidFill>
                  <a:srgbClr val="C00000"/>
                </a:solidFill>
              </a:rPr>
              <a:t>00</a:t>
            </a:r>
            <a:r>
              <a:rPr lang="en-US" altLang="en-US" sz="2400" dirty="0"/>
              <a:t>-R3, </a:t>
            </a:r>
            <a:r>
              <a:rPr lang="en-US" altLang="en-US" sz="2400" dirty="0">
                <a:solidFill>
                  <a:srgbClr val="C00000"/>
                </a:solidFill>
              </a:rPr>
              <a:t>02</a:t>
            </a:r>
            <a:r>
              <a:rPr lang="en-US" altLang="en-US" sz="2400" dirty="0"/>
              <a:t>-R4,</a:t>
            </a:r>
            <a:r>
              <a:rPr lang="en-US" altLang="en-US" sz="2400" dirty="0">
                <a:solidFill>
                  <a:srgbClr val="C00000"/>
                </a:solidFill>
              </a:rPr>
              <a:t> 00</a:t>
            </a:r>
            <a:r>
              <a:rPr lang="en-US" altLang="en-US" sz="2400" dirty="0"/>
              <a:t>-R5  =  </a:t>
            </a:r>
            <a:r>
              <a:rPr lang="en-US" altLang="en-US" sz="2400" dirty="0">
                <a:solidFill>
                  <a:srgbClr val="C00000"/>
                </a:solidFill>
              </a:rPr>
              <a:t>2</a:t>
            </a:r>
          </a:p>
          <a:p>
            <a:endParaRPr lang="en-US" alt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en-US" sz="2400" dirty="0">
              <a:solidFill>
                <a:srgbClr val="C00000"/>
              </a:solidFill>
            </a:endParaRPr>
          </a:p>
          <a:p>
            <a:endParaRPr lang="en-US" altLang="en-US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altLang="en-US" sz="1800" dirty="0"/>
          </a:p>
          <a:p>
            <a:pPr marL="0" indent="0">
              <a:buNone/>
            </a:pPr>
            <a:endParaRPr lang="en-US" altLang="en-US" sz="1800" dirty="0">
              <a:solidFill>
                <a:schemeClr val="tx1"/>
              </a:solidFill>
            </a:endParaRPr>
          </a:p>
          <a:p>
            <a:endParaRPr lang="en-US" altLang="en-US" sz="2400" dirty="0">
              <a:solidFill>
                <a:srgbClr val="C00000"/>
              </a:solidFill>
            </a:endParaRPr>
          </a:p>
          <a:p>
            <a:endParaRPr lang="en-US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50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40B75F41-199D-2345-AB0D-DD6071886E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Conference Calls</a:t>
            </a:r>
          </a:p>
        </p:txBody>
      </p:sp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35C0DC95-AAB1-1640-A9E1-380E0A3CA4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457200" y="6248400"/>
            <a:ext cx="8229600" cy="60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GB" altLang="en-US" dirty="0">
                <a:solidFill>
                  <a:srgbClr val="898989"/>
                </a:solidFill>
                <a:latin typeface="Myriad pro"/>
              </a:rPr>
              <a:t>© 2023 oneM2M Partners							</a:t>
            </a:r>
            <a:fld id="{D6C38747-0EA7-8C43-ADA5-DD007B118D1D}" type="slidenum">
              <a:rPr lang="en-US" altLang="en-US" smtClean="0">
                <a:solidFill>
                  <a:srgbClr val="898989"/>
                </a:solidFill>
                <a:latin typeface="Myriad pro"/>
              </a:rPr>
              <a:pPr algn="l"/>
              <a:t>7</a:t>
            </a:fld>
            <a:endParaRPr lang="en-US" altLang="en-US" dirty="0">
              <a:solidFill>
                <a:srgbClr val="898989"/>
              </a:solidFill>
              <a:latin typeface="Myriad pro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2C05569-0EBF-4FE1-A386-84A66EAA6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329217"/>
              </p:ext>
            </p:extLst>
          </p:nvPr>
        </p:nvGraphicFramePr>
        <p:xfrm>
          <a:off x="1295400" y="1712166"/>
          <a:ext cx="6400800" cy="245414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774613">
                  <a:extLst>
                    <a:ext uri="{9D8B030D-6E8A-4147-A177-3AD203B41FA5}">
                      <a16:colId xmlns:a16="http://schemas.microsoft.com/office/drawing/2014/main" val="596299078"/>
                    </a:ext>
                  </a:extLst>
                </a:gridCol>
                <a:gridCol w="2390987">
                  <a:extLst>
                    <a:ext uri="{9D8B030D-6E8A-4147-A177-3AD203B41FA5}">
                      <a16:colId xmlns:a16="http://schemas.microsoft.com/office/drawing/2014/main" val="1251884909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256693401"/>
                    </a:ext>
                  </a:extLst>
                </a:gridCol>
              </a:tblGrid>
              <a:tr h="490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Meeting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Date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Time (UTC)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2632648"/>
                  </a:ext>
                </a:extLst>
              </a:tr>
              <a:tr h="490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SDS </a:t>
                      </a:r>
                      <a:r>
                        <a:rPr lang="en-GB" sz="1800" dirty="0">
                          <a:effectLst/>
                        </a:rPr>
                        <a:t>59.1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5496494"/>
                  </a:ext>
                </a:extLst>
              </a:tr>
              <a:tr h="490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SDS 59.2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6748199"/>
                  </a:ext>
                </a:extLst>
              </a:tr>
              <a:tr h="490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SDS 59.3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0123122"/>
                  </a:ext>
                </a:extLst>
              </a:tr>
              <a:tr h="49082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2000" dirty="0">
                          <a:effectLst/>
                        </a:rPr>
                        <a:t>SDS 59.4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371909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3393F81-263F-624A-94A6-2FDEB736FD5E}"/>
              </a:ext>
            </a:extLst>
          </p:cNvPr>
          <p:cNvSpPr txBox="1"/>
          <p:nvPr/>
        </p:nvSpPr>
        <p:spPr>
          <a:xfrm>
            <a:off x="2514600" y="51054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TBD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3B6620A357F649AEAEAC29BCE93EBB" ma:contentTypeVersion="10" ma:contentTypeDescription="Create a new document." ma:contentTypeScope="" ma:versionID="14a08656cf1db59cdf50a3b3faa7041c">
  <xsd:schema xmlns:xsd="http://www.w3.org/2001/XMLSchema" xmlns:xs="http://www.w3.org/2001/XMLSchema" xmlns:p="http://schemas.microsoft.com/office/2006/metadata/properties" xmlns:ns3="1aeb858a-a494-4f12-b45e-5f6e944ecff6" targetNamespace="http://schemas.microsoft.com/office/2006/metadata/properties" ma:root="true" ma:fieldsID="3aa319e943713106bdf97b7de4ba6ef2" ns3:_="">
    <xsd:import namespace="1aeb858a-a494-4f12-b45e-5f6e944ecf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eb858a-a494-4f12-b45e-5f6e944ecf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341D55-6205-4208-BA81-549498044FE5}">
  <ds:schemaRefs>
    <ds:schemaRef ds:uri="http://purl.org/dc/elements/1.1/"/>
    <ds:schemaRef ds:uri="http://schemas.microsoft.com/office/2006/metadata/properties"/>
    <ds:schemaRef ds:uri="http://purl.org/dc/terms/"/>
    <ds:schemaRef ds:uri="1aeb858a-a494-4f12-b45e-5f6e944ecf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5A0247A-DF33-417B-9304-0193C428B8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45C268-0BE3-487F-B6C0-51FD9EA2D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eb858a-a494-4f12-b45e-5f6e944ecf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336</Words>
  <Application>Microsoft Macintosh PowerPoint</Application>
  <PresentationFormat>On-screen Show (4:3)</PresentationFormat>
  <Paragraphs>115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Myriad pro</vt:lpstr>
      <vt:lpstr>Times New Roman</vt:lpstr>
      <vt:lpstr>Office Theme</vt:lpstr>
      <vt:lpstr>SDS Status Report to TP59</vt:lpstr>
      <vt:lpstr>Summary</vt:lpstr>
      <vt:lpstr>SDS WI Status </vt:lpstr>
      <vt:lpstr>Rel-4 Progress</vt:lpstr>
      <vt:lpstr>Rel-5 Progress</vt:lpstr>
      <vt:lpstr>Items for Decision</vt:lpstr>
      <vt:lpstr>Conference Calls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&lt;Presentation Title&gt;</dc:title>
  <dc:creator>Victoria Mitchell</dc:creator>
  <cp:lastModifiedBy>Peter Niblett</cp:lastModifiedBy>
  <cp:revision>654</cp:revision>
  <dcterms:created xsi:type="dcterms:W3CDTF">2012-09-11T22:52:11Z</dcterms:created>
  <dcterms:modified xsi:type="dcterms:W3CDTF">2023-04-21T13:44:16Z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pdateProcess">
    <vt:lpwstr>End</vt:lpwstr>
  </property>
  <property fmtid="{D5CDD505-2E9C-101B-9397-08002B2CF9AE}" pid="3" name="ContentTypeId">
    <vt:lpwstr>0x010100A93B6620A357F649AEAEAC29BCE93EBB</vt:lpwstr>
  </property>
  <property fmtid="{D5CDD505-2E9C-101B-9397-08002B2CF9AE}" pid="4" name="MSIP_Label_55339bf0-f345-473a-9ec8-6ca7c8197055_Enabled">
    <vt:lpwstr>true</vt:lpwstr>
  </property>
  <property fmtid="{D5CDD505-2E9C-101B-9397-08002B2CF9AE}" pid="5" name="MSIP_Label_55339bf0-f345-473a-9ec8-6ca7c8197055_SetDate">
    <vt:lpwstr>2022-09-30T14:48:47Z</vt:lpwstr>
  </property>
  <property fmtid="{D5CDD505-2E9C-101B-9397-08002B2CF9AE}" pid="6" name="MSIP_Label_55339bf0-f345-473a-9ec8-6ca7c8197055_Method">
    <vt:lpwstr>Privileged</vt:lpwstr>
  </property>
  <property fmtid="{D5CDD505-2E9C-101B-9397-08002B2CF9AE}" pid="7" name="MSIP_Label_55339bf0-f345-473a-9ec8-6ca7c8197055_Name">
    <vt:lpwstr>OFFEN</vt:lpwstr>
  </property>
  <property fmtid="{D5CDD505-2E9C-101B-9397-08002B2CF9AE}" pid="8" name="MSIP_Label_55339bf0-f345-473a-9ec8-6ca7c8197055_SiteId">
    <vt:lpwstr>d313b56f-f400-44d3-8403-4b468b3d8ded</vt:lpwstr>
  </property>
  <property fmtid="{D5CDD505-2E9C-101B-9397-08002B2CF9AE}" pid="9" name="MSIP_Label_55339bf0-f345-473a-9ec8-6ca7c8197055_ActionId">
    <vt:lpwstr>5ebe2406-7c83-4b26-bbc4-24229ee44001</vt:lpwstr>
  </property>
  <property fmtid="{D5CDD505-2E9C-101B-9397-08002B2CF9AE}" pid="10" name="MSIP_Label_55339bf0-f345-473a-9ec8-6ca7c8197055_ContentBits">
    <vt:lpwstr>0</vt:lpwstr>
  </property>
</Properties>
</file>