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8CACA"/>
          </a:solidFill>
        </a:fill>
      </a:tcStyle>
    </a:wholeTbl>
    <a:band2H>
      <a:tcTxStyle b="def" i="def"/>
      <a:tcStyle>
        <a:tcBdr/>
        <a:fill>
          <a:solidFill>
            <a:srgbClr val="F4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FD7"/>
          </a:solidFill>
        </a:fill>
      </a:tcStyle>
    </a:wholeTbl>
    <a:band2H>
      <a:tcTxStyle b="def" i="def"/>
      <a:tcStyle>
        <a:tcBdr/>
        <a:fill>
          <a:solidFill>
            <a:srgbClr val="E6E9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8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2"/>
        </a:fontRef>
        <a:schemeClr val="accent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CFCF"/>
          </a:solidFill>
        </a:fill>
      </a:tcStyle>
    </a:wholeTbl>
    <a:band2H>
      <a:tcTxStyle b="def" i="def"/>
      <a:tcStyle>
        <a:tcBdr/>
        <a:fill>
          <a:solidFill>
            <a:srgbClr val="E9E8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firstCol>
    <a:lastRow>
      <a:tcTxStyle b="on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508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chemeClr val="accent2"/>
        </a:fontRef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84" name="Shape 8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" name="Rectangle 6"/>
          <p:cNvSpPr/>
          <p:nvPr/>
        </p:nvSpPr>
        <p:spPr>
          <a:xfrm>
            <a:off x="0" y="4285396"/>
            <a:ext cx="12192000" cy="2572604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7" name="Click to edit Master title style"/>
          <p:cNvSpPr txBox="1"/>
          <p:nvPr>
            <p:ph type="title" hasCustomPrompt="1"/>
          </p:nvPr>
        </p:nvSpPr>
        <p:spPr>
          <a:xfrm>
            <a:off x="401444" y="1122362"/>
            <a:ext cx="11296185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Click to edit Master title style</a:t>
            </a:r>
          </a:p>
        </p:txBody>
      </p:sp>
      <p:pic>
        <p:nvPicPr>
          <p:cNvPr id="18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647684" y="194184"/>
            <a:ext cx="2478784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Body Level One…"/>
          <p:cNvSpPr txBox="1"/>
          <p:nvPr>
            <p:ph type="body" sz="quarter" idx="1" hasCustomPrompt="1"/>
          </p:nvPr>
        </p:nvSpPr>
        <p:spPr>
          <a:xfrm>
            <a:off x="1524000" y="5019675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1pPr>
            <a:lvl2pPr marL="0" indent="4572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2pPr>
            <a:lvl3pPr marL="0" indent="9144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3pPr>
            <a:lvl4pPr marL="0" indent="13716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4pPr>
            <a:lvl5pPr marL="0" indent="18288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5pPr>
          </a:lstStyle>
          <a:p>
            <a:pPr/>
            <a:r>
              <a:t>Click to edit Master subtitle style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8" name="Rectangle 6"/>
          <p:cNvSpPr/>
          <p:nvPr/>
        </p:nvSpPr>
        <p:spPr>
          <a:xfrm>
            <a:off x="0" y="5341434"/>
            <a:ext cx="12192000" cy="1516567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9" name="Click to edit Master title style"/>
          <p:cNvSpPr txBox="1"/>
          <p:nvPr>
            <p:ph type="title" hasCustomPrompt="1"/>
          </p:nvPr>
        </p:nvSpPr>
        <p:spPr>
          <a:xfrm>
            <a:off x="401444" y="1122362"/>
            <a:ext cx="11296185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Click to edit Master title style</a:t>
            </a:r>
          </a:p>
        </p:txBody>
      </p:sp>
      <p:pic>
        <p:nvPicPr>
          <p:cNvPr id="30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647684" y="194184"/>
            <a:ext cx="2478784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Body Level One…"/>
          <p:cNvSpPr txBox="1"/>
          <p:nvPr>
            <p:ph type="body" sz="quarter" idx="1" hasCustomPrompt="1"/>
          </p:nvPr>
        </p:nvSpPr>
        <p:spPr>
          <a:xfrm>
            <a:off x="1524000" y="5847555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1pPr>
            <a:lvl2pPr marL="0" indent="4572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2pPr>
            <a:lvl3pPr marL="0" indent="9144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3pPr>
            <a:lvl4pPr marL="0" indent="13716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4pPr>
            <a:lvl5pPr marL="0" indent="1828800" algn="ctr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5pPr>
          </a:lstStyle>
          <a:p>
            <a:pPr/>
            <a:r>
              <a:t>Click to edit Master subtitle style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6"/>
          <p:cNvSpPr/>
          <p:nvPr/>
        </p:nvSpPr>
        <p:spPr>
          <a:xfrm>
            <a:off x="0" y="1155282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40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807572" y="105845"/>
            <a:ext cx="1207228" cy="904092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Rectangle 8"/>
          <p:cNvSpPr/>
          <p:nvPr/>
        </p:nvSpPr>
        <p:spPr>
          <a:xfrm>
            <a:off x="0" y="6497637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2" name="TextBox 9"/>
          <p:cNvSpPr txBox="1"/>
          <p:nvPr/>
        </p:nvSpPr>
        <p:spPr>
          <a:xfrm>
            <a:off x="5638215" y="6592128"/>
            <a:ext cx="950843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900">
                <a:solidFill>
                  <a:srgbClr val="BFBFBF"/>
                </a:solidFill>
                <a:latin typeface="Myriad Pro Light"/>
                <a:ea typeface="Myriad Pro Light"/>
                <a:cs typeface="Myriad Pro Light"/>
                <a:sym typeface="Myriad Pro Light"/>
              </a:defRPr>
            </a:lvl1pPr>
          </a:lstStyle>
          <a:p>
            <a:pPr/>
            <a:r>
              <a:t>© 2020 oneM2M</a:t>
            </a:r>
          </a:p>
        </p:txBody>
      </p:sp>
      <p:sp>
        <p:nvSpPr>
          <p:cNvPr id="43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4" name="Click to edit Master title style"/>
          <p:cNvSpPr txBox="1"/>
          <p:nvPr>
            <p:ph type="title" hasCustomPrompt="1"/>
          </p:nvPr>
        </p:nvSpPr>
        <p:spPr>
          <a:xfrm>
            <a:off x="659779" y="1233865"/>
            <a:ext cx="11296186" cy="2387601"/>
          </a:xfrm>
          <a:prstGeom prst="rect">
            <a:avLst/>
          </a:prstGeom>
        </p:spPr>
        <p:txBody>
          <a:bodyPr anchor="b"/>
          <a:lstStyle>
            <a:lvl1pPr>
              <a:defRPr sz="4800">
                <a:solidFill>
                  <a:schemeClr val="accent2"/>
                </a:solidFill>
              </a:defRPr>
            </a:lvl1pPr>
          </a:lstStyle>
          <a:p>
            <a:pPr/>
            <a:r>
              <a:t>Click to edit Master title style</a:t>
            </a:r>
          </a:p>
        </p:txBody>
      </p:sp>
      <p:pic>
        <p:nvPicPr>
          <p:cNvPr id="45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23268" y="305687"/>
            <a:ext cx="2478784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46" name="Body Level One…"/>
          <p:cNvSpPr txBox="1"/>
          <p:nvPr>
            <p:ph type="body" sz="quarter" idx="1" hasCustomPrompt="1"/>
          </p:nvPr>
        </p:nvSpPr>
        <p:spPr>
          <a:xfrm>
            <a:off x="659779" y="3837899"/>
            <a:ext cx="9144001" cy="165576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ABA6AB"/>
                </a:solidFill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ABA6AB"/>
                </a:solidFill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ABA6AB"/>
                </a:solidFill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ABA6AB"/>
                </a:solidFill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ABA6AB"/>
                </a:solidFill>
              </a:defRPr>
            </a:lvl5pPr>
          </a:lstStyle>
          <a:p>
            <a:pPr/>
            <a:r>
              <a:t>Click to edit Master subtitle style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lick to edit Master title sty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55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"/>
          <p:cNvSpPr/>
          <p:nvPr/>
        </p:nvSpPr>
        <p:spPr>
          <a:xfrm>
            <a:off x="0" y="1155282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64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807572" y="105845"/>
            <a:ext cx="1207228" cy="904092"/>
          </a:xfrm>
          <a:prstGeom prst="rect">
            <a:avLst/>
          </a:prstGeom>
          <a:ln w="12700">
            <a:miter lim="400000"/>
          </a:ln>
        </p:spPr>
      </p:pic>
      <p:sp>
        <p:nvSpPr>
          <p:cNvPr id="65" name="Rectangle 8"/>
          <p:cNvSpPr/>
          <p:nvPr/>
        </p:nvSpPr>
        <p:spPr>
          <a:xfrm>
            <a:off x="0" y="6497637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6" name="TextBox 9"/>
          <p:cNvSpPr txBox="1"/>
          <p:nvPr/>
        </p:nvSpPr>
        <p:spPr>
          <a:xfrm>
            <a:off x="5638215" y="6592128"/>
            <a:ext cx="950843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900">
                <a:solidFill>
                  <a:srgbClr val="BFBFBF"/>
                </a:solidFill>
                <a:latin typeface="Myriad Pro Light"/>
                <a:ea typeface="Myriad Pro Light"/>
                <a:cs typeface="Myriad Pro Light"/>
                <a:sym typeface="Myriad Pro Light"/>
              </a:defRPr>
            </a:lvl1pPr>
          </a:lstStyle>
          <a:p>
            <a:pPr/>
            <a:r>
              <a:t>© 2020 oneM2M</a:t>
            </a:r>
          </a:p>
        </p:txBody>
      </p:sp>
      <p:sp>
        <p:nvSpPr>
          <p:cNvPr id="67" name="Click to edit Master title style"/>
          <p:cNvSpPr txBox="1"/>
          <p:nvPr>
            <p:ph type="title" hasCustomPrompt="1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68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lick to edit Master title sty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7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0" y="1155282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3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807572" y="105845"/>
            <a:ext cx="1207228" cy="904092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angle 8"/>
          <p:cNvSpPr/>
          <p:nvPr/>
        </p:nvSpPr>
        <p:spPr>
          <a:xfrm>
            <a:off x="0" y="6497637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" name="TextBox 9"/>
          <p:cNvSpPr txBox="1"/>
          <p:nvPr/>
        </p:nvSpPr>
        <p:spPr>
          <a:xfrm>
            <a:off x="5638215" y="6592128"/>
            <a:ext cx="950843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900">
                <a:solidFill>
                  <a:srgbClr val="BFBFBF"/>
                </a:solidFill>
                <a:latin typeface="Myriad Pro Light"/>
                <a:ea typeface="Myriad Pro Light"/>
                <a:cs typeface="Myriad Pro Light"/>
                <a:sym typeface="Myriad Pro Light"/>
              </a:defRPr>
            </a:lvl1pPr>
          </a:lstStyle>
          <a:p>
            <a:pPr/>
            <a:r>
              <a:t>© 2023 oneM2M</a:t>
            </a:r>
          </a:p>
        </p:txBody>
      </p:sp>
      <p:sp>
        <p:nvSpPr>
          <p:cNvPr id="6" name="Click to edit Master title style"/>
          <p:cNvSpPr txBox="1"/>
          <p:nvPr>
            <p:ph type="title" hasCustomPrompt="1"/>
          </p:nvPr>
        </p:nvSpPr>
        <p:spPr>
          <a:xfrm>
            <a:off x="334695" y="0"/>
            <a:ext cx="7850301" cy="11735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7" name="Body Level One…"/>
          <p:cNvSpPr txBox="1"/>
          <p:nvPr>
            <p:ph type="body" idx="1"/>
          </p:nvPr>
        </p:nvSpPr>
        <p:spPr>
          <a:xfrm>
            <a:off x="334695" y="1493918"/>
            <a:ext cx="10515601" cy="4351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" name="Slide Number"/>
          <p:cNvSpPr txBox="1"/>
          <p:nvPr>
            <p:ph type="sldNum" sz="quarter" idx="2"/>
          </p:nvPr>
        </p:nvSpPr>
        <p:spPr>
          <a:xfrm>
            <a:off x="11918343" y="6540817"/>
            <a:ext cx="273656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979597"/>
                </a:solidFill>
                <a:latin typeface="Myriad Pro"/>
                <a:ea typeface="Myriad Pro"/>
                <a:cs typeface="Myriad Pro"/>
                <a:sym typeface="Myriad Pro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Myriad Pro"/>
          <a:ea typeface="Myriad Pro"/>
          <a:cs typeface="Myriad Pro"/>
          <a:sym typeface="Myriad Pro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Myriad Pro"/>
          <a:ea typeface="Myriad Pro"/>
          <a:cs typeface="Myriad Pro"/>
          <a:sym typeface="Myriad Pro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Myriad Pro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le 1"/>
          <p:cNvSpPr txBox="1"/>
          <p:nvPr>
            <p:ph type="ctrTitle"/>
          </p:nvPr>
        </p:nvSpPr>
        <p:spPr>
          <a:xfrm>
            <a:off x="372868" y="1422400"/>
            <a:ext cx="11296186" cy="2387601"/>
          </a:xfrm>
          <a:prstGeom prst="rect">
            <a:avLst/>
          </a:prstGeom>
        </p:spPr>
        <p:txBody>
          <a:bodyPr/>
          <a:lstStyle/>
          <a:p>
            <a:pPr/>
            <a:r>
              <a:t>WPM status report</a:t>
            </a:r>
            <a:br/>
            <a:r>
              <a:t>TP59 closing plenary</a:t>
            </a:r>
          </a:p>
        </p:txBody>
      </p:sp>
      <p:sp>
        <p:nvSpPr>
          <p:cNvPr id="87" name="Subtitle 2"/>
          <p:cNvSpPr txBox="1"/>
          <p:nvPr>
            <p:ph type="subTitle" sz="half" idx="1"/>
          </p:nvPr>
        </p:nvSpPr>
        <p:spPr>
          <a:xfrm>
            <a:off x="1524000" y="4500947"/>
            <a:ext cx="9144000" cy="2174489"/>
          </a:xfrm>
          <a:prstGeom prst="rect">
            <a:avLst/>
          </a:prstGeom>
        </p:spPr>
        <p:txBody>
          <a:bodyPr/>
          <a:lstStyle/>
          <a:p>
            <a:pPr/>
            <a:r>
              <a:t>Xavier Piednoir (ETSI Secretariat)</a:t>
            </a:r>
          </a:p>
          <a:p>
            <a:pPr/>
            <a:r>
              <a:t>on behalf of WPM convenor,</a:t>
            </a:r>
          </a:p>
          <a:p>
            <a:pPr/>
            <a:r>
              <a:t>Andrew Min-gyu Han (andyhan@hansung.ac.kr )</a:t>
            </a:r>
          </a:p>
          <a:p>
            <a:pPr/>
            <a:r>
              <a:t>2023-04-21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itel 1"/>
          <p:cNvSpPr txBox="1"/>
          <p:nvPr>
            <p:ph type="title"/>
          </p:nvPr>
        </p:nvSpPr>
        <p:spPr>
          <a:xfrm>
            <a:off x="334695" y="-1"/>
            <a:ext cx="10299659" cy="1173572"/>
          </a:xfrm>
          <a:prstGeom prst="rect">
            <a:avLst/>
          </a:prstGeom>
        </p:spPr>
        <p:txBody>
          <a:bodyPr/>
          <a:lstStyle/>
          <a:p>
            <a:pPr/>
            <a:r>
              <a:t>WPM Status at TP59 Closing plenary</a:t>
            </a:r>
          </a:p>
        </p:txBody>
      </p:sp>
      <p:sp>
        <p:nvSpPr>
          <p:cNvPr id="90" name="Inhaltsplatzhalter 2"/>
          <p:cNvSpPr txBox="1"/>
          <p:nvPr>
            <p:ph type="body" idx="1"/>
          </p:nvPr>
        </p:nvSpPr>
        <p:spPr>
          <a:xfrm>
            <a:off x="334695" y="1192840"/>
            <a:ext cx="10515601" cy="528601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3600"/>
            </a:pPr>
            <a:r>
              <a:t>Content</a:t>
            </a:r>
          </a:p>
          <a:p>
            <a:pPr/>
            <a:r>
              <a:t>WI Snapshot</a:t>
            </a:r>
          </a:p>
          <a:p>
            <a:pPr/>
            <a:r>
              <a:t>WIs reaching Freeze or Approval milestone</a:t>
            </a:r>
          </a:p>
          <a:p>
            <a:pPr/>
            <a:r>
              <a:t>Release 5 Timeline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el 1"/>
          <p:cNvSpPr txBox="1"/>
          <p:nvPr>
            <p:ph type="title"/>
          </p:nvPr>
        </p:nvSpPr>
        <p:spPr>
          <a:xfrm>
            <a:off x="334696" y="-1"/>
            <a:ext cx="8826343" cy="1173572"/>
          </a:xfrm>
          <a:prstGeom prst="rect">
            <a:avLst/>
          </a:prstGeom>
        </p:spPr>
        <p:txBody>
          <a:bodyPr/>
          <a:lstStyle/>
          <a:p>
            <a:pPr/>
            <a:r>
              <a:t>TP59 Closing - WI Snapshot</a:t>
            </a:r>
          </a:p>
        </p:txBody>
      </p:sp>
      <p:sp>
        <p:nvSpPr>
          <p:cNvPr id="93" name="Inhaltsplatzhalter 2"/>
          <p:cNvSpPr txBox="1"/>
          <p:nvPr>
            <p:ph type="body" idx="1"/>
          </p:nvPr>
        </p:nvSpPr>
        <p:spPr>
          <a:xfrm>
            <a:off x="334695" y="1192840"/>
            <a:ext cx="7249447" cy="5286019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FF0000"/>
                </a:solidFill>
              </a:defRPr>
            </a:pPr>
            <a:r>
              <a:t>25</a:t>
            </a:r>
            <a:r>
              <a:rPr>
                <a:solidFill>
                  <a:srgbClr val="000000"/>
                </a:solidFill>
              </a:rPr>
              <a:t> active work items </a:t>
            </a:r>
            <a:r>
              <a:rPr i="1" sz="1600">
                <a:solidFill>
                  <a:srgbClr val="000000"/>
                </a:solidFill>
              </a:rPr>
              <a:t>of which</a:t>
            </a:r>
            <a:endParaRPr i="1">
              <a:solidFill>
                <a:srgbClr val="000000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000000"/>
                </a:solidFill>
              </a:defRPr>
            </a:pPr>
            <a:r>
              <a:t>Work Item Milestones reached at TP#59</a:t>
            </a:r>
          </a:p>
          <a:p>
            <a:pPr lvl="1" marL="685800" indent="-228600">
              <a:lnSpc>
                <a:spcPct val="100000"/>
              </a:lnSpc>
              <a:spcBef>
                <a:spcPts val="0"/>
              </a:spcBef>
              <a:defRPr b="1" sz="1800">
                <a:solidFill>
                  <a:schemeClr val="accent1"/>
                </a:solidFill>
              </a:defRPr>
            </a:pPr>
            <a:r>
              <a:t> 1 </a:t>
            </a:r>
            <a:r>
              <a:rPr b="0">
                <a:solidFill>
                  <a:schemeClr val="accent2"/>
                </a:solidFill>
              </a:rPr>
              <a:t>WIs / their deliverables </a:t>
            </a:r>
            <a:r>
              <a:rPr>
                <a:solidFill>
                  <a:srgbClr val="000000"/>
                </a:solidFill>
              </a:rPr>
              <a:t>reach freeze status</a:t>
            </a:r>
            <a:endParaRPr sz="2400"/>
          </a:p>
          <a:p>
            <a:pPr lvl="1" marL="685800" indent="-228600">
              <a:lnSpc>
                <a:spcPct val="100000"/>
              </a:lnSpc>
              <a:spcBef>
                <a:spcPts val="0"/>
              </a:spcBef>
              <a:defRPr sz="1800"/>
            </a:pPr>
            <a:r>
              <a:t> </a:t>
            </a:r>
            <a:r>
              <a:rPr b="1">
                <a:solidFill>
                  <a:srgbClr val="FF0000"/>
                </a:solidFill>
              </a:rPr>
              <a:t>4</a:t>
            </a:r>
            <a:r>
              <a:t> WIs / their deliverables </a:t>
            </a:r>
            <a:r>
              <a:rPr b="1">
                <a:solidFill>
                  <a:srgbClr val="000000"/>
                </a:solidFill>
              </a:rPr>
              <a:t>reach approval status</a:t>
            </a:r>
            <a:endParaRPr sz="240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FF0000"/>
                </a:solidFill>
              </a:defRPr>
            </a:pPr>
            <a:r>
              <a:t>4</a:t>
            </a:r>
            <a:r>
              <a:rPr>
                <a:solidFill>
                  <a:srgbClr val="000000"/>
                </a:solidFill>
              </a:rPr>
              <a:t> WIs target for Rel-4</a:t>
            </a:r>
            <a:endParaRPr>
              <a:solidFill>
                <a:srgbClr val="000000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FF0000"/>
                </a:solidFill>
              </a:defRPr>
            </a:pPr>
            <a:r>
              <a:t>17</a:t>
            </a:r>
            <a:r>
              <a:rPr>
                <a:solidFill>
                  <a:srgbClr val="000000"/>
                </a:solidFill>
              </a:rPr>
              <a:t> WIs target for Rel-5</a:t>
            </a:r>
          </a:p>
        </p:txBody>
      </p:sp>
      <p:sp>
        <p:nvSpPr>
          <p:cNvPr id="94" name="Textfeld 4"/>
          <p:cNvSpPr txBox="1"/>
          <p:nvPr/>
        </p:nvSpPr>
        <p:spPr>
          <a:xfrm>
            <a:off x="380415" y="865595"/>
            <a:ext cx="6553559" cy="280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/>
            </a:lvl1pPr>
          </a:lstStyle>
          <a:p>
            <a:pPr/>
            <a:r>
              <a:t>See full work program status @ TP59 in ADM-0001-Work Program Management v59.0.0.  </a:t>
            </a:r>
          </a:p>
        </p:txBody>
      </p:sp>
      <p:sp>
        <p:nvSpPr>
          <p:cNvPr id="95" name="Rectangle 21"/>
          <p:cNvSpPr txBox="1"/>
          <p:nvPr/>
        </p:nvSpPr>
        <p:spPr>
          <a:xfrm>
            <a:off x="9962515" y="3208656"/>
            <a:ext cx="22137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b="1" sz="900">
                <a:solidFill>
                  <a:srgbClr val="FFFFFF"/>
                </a:solidFill>
              </a:defRPr>
            </a:lvl1pPr>
          </a:lstStyle>
          <a:p>
            <a:pPr/>
            <a:r>
              <a:t>R4+,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el 1"/>
          <p:cNvSpPr txBox="1"/>
          <p:nvPr>
            <p:ph type="title"/>
          </p:nvPr>
        </p:nvSpPr>
        <p:spPr>
          <a:xfrm>
            <a:off x="334695" y="-1"/>
            <a:ext cx="7850301" cy="1173572"/>
          </a:xfrm>
          <a:prstGeom prst="rect">
            <a:avLst/>
          </a:prstGeom>
        </p:spPr>
        <p:txBody>
          <a:bodyPr/>
          <a:lstStyle/>
          <a:p>
            <a:pPr/>
            <a:r>
              <a:t>25 active WIs*</a:t>
            </a:r>
          </a:p>
        </p:txBody>
      </p:sp>
      <p:sp>
        <p:nvSpPr>
          <p:cNvPr id="98" name="Textfeld 4"/>
          <p:cNvSpPr txBox="1"/>
          <p:nvPr/>
        </p:nvSpPr>
        <p:spPr>
          <a:xfrm>
            <a:off x="7649844" y="6538003"/>
            <a:ext cx="4457984" cy="280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/>
            </a:lvl1pPr>
          </a:lstStyle>
          <a:p>
            <a:pPr/>
            <a:r>
              <a:t>* status in ADM-0001-Work Program Management v59.0.0.  </a:t>
            </a:r>
          </a:p>
        </p:txBody>
      </p:sp>
      <p:sp>
        <p:nvSpPr>
          <p:cNvPr id="99" name="Textfeld 2"/>
          <p:cNvSpPr txBox="1"/>
          <p:nvPr/>
        </p:nvSpPr>
        <p:spPr>
          <a:xfrm>
            <a:off x="363147" y="865792"/>
            <a:ext cx="5528256" cy="50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400">
                <a:solidFill>
                  <a:srgbClr val="0070C0"/>
                </a:solidFill>
              </a:defRPr>
            </a:pPr>
            <a:r>
              <a:t>Release 4 candidates marked in blue, </a:t>
            </a:r>
            <a:r>
              <a:rPr>
                <a:solidFill>
                  <a:srgbClr val="00B050"/>
                </a:solidFill>
              </a:rPr>
              <a:t>Release 5 candidates marked in green</a:t>
            </a:r>
            <a:endParaRPr>
              <a:solidFill>
                <a:srgbClr val="00B050"/>
              </a:solidFill>
            </a:endParaRPr>
          </a:p>
        </p:txBody>
      </p:sp>
      <p:sp>
        <p:nvSpPr>
          <p:cNvPr id="100" name="Textfeld 6"/>
          <p:cNvSpPr txBox="1"/>
          <p:nvPr/>
        </p:nvSpPr>
        <p:spPr>
          <a:xfrm>
            <a:off x="363146" y="1684520"/>
            <a:ext cx="3939017" cy="2490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400"/>
            </a:pPr>
            <a:r>
              <a:t>TP WIs</a:t>
            </a:r>
          </a:p>
          <a:p>
            <a:pPr>
              <a:defRPr sz="1400"/>
            </a:pPr>
            <a:r>
              <a:t>WI-0049 - Rel-1 &amp;2 &amp;3 Maintenance</a:t>
            </a:r>
          </a:p>
          <a:p>
            <a:pPr>
              <a:defRPr sz="1400">
                <a:solidFill>
                  <a:srgbClr val="0070C0"/>
                </a:solidFill>
              </a:defRPr>
            </a:pPr>
            <a:r>
              <a:t>WI-0079 - Rel-4 Small Technical Enhancements</a:t>
            </a:r>
          </a:p>
          <a:p>
            <a:pPr>
              <a:spcBef>
                <a:spcPts val="600"/>
              </a:spcBef>
              <a:defRPr b="1" sz="1400"/>
            </a:pPr>
          </a:p>
          <a:p>
            <a:pPr>
              <a:spcBef>
                <a:spcPts val="600"/>
              </a:spcBef>
              <a:defRPr b="1" sz="1400"/>
            </a:pPr>
            <a:r>
              <a:t>RDM WG</a:t>
            </a:r>
          </a:p>
          <a:p>
            <a:pPr>
              <a:defRPr sz="1400"/>
            </a:pPr>
            <a:r>
              <a:t>WI-0015 - oneM2M Use Case Continuation 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t>WI-0098 - IoT for Smart Lifts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t>WI-0104 - SDT based Information Model and Mapping for Vertical Industries – SIMVI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t>WI-0110 - Enablement of IoT in the metaverse</a:t>
            </a:r>
          </a:p>
        </p:txBody>
      </p:sp>
      <p:sp>
        <p:nvSpPr>
          <p:cNvPr id="101" name="Textfeld 9"/>
          <p:cNvSpPr txBox="1"/>
          <p:nvPr/>
        </p:nvSpPr>
        <p:spPr>
          <a:xfrm>
            <a:off x="8735790" y="1684520"/>
            <a:ext cx="3306185" cy="18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400"/>
            </a:pPr>
            <a:r>
              <a:t>TDE WG</a:t>
            </a:r>
          </a:p>
          <a:p>
            <a:pPr>
              <a:defRPr sz="1400">
                <a:solidFill>
                  <a:srgbClr val="0070C0"/>
                </a:solidFill>
              </a:defRPr>
            </a:pPr>
            <a:r>
              <a:t>WI-0086 - Conformance Test Specifications Release 4</a:t>
            </a:r>
          </a:p>
          <a:p>
            <a:pPr>
              <a:defRPr sz="1400">
                <a:solidFill>
                  <a:srgbClr val="000000"/>
                </a:solidFill>
              </a:defRPr>
            </a:pPr>
            <a:r>
              <a:t>WI-0103 - oneM2M API_Guide Rel 3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t>WI-0106 - Interoperability testing Release 4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t>WI-0107 - Developers guide series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t>WI-0108 - Conformance Test Maintenance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t>WI-0111 - oneM2M Architecture Icons</a:t>
            </a:r>
          </a:p>
        </p:txBody>
      </p:sp>
      <p:sp>
        <p:nvSpPr>
          <p:cNvPr id="102" name="Textfeld 6"/>
          <p:cNvSpPr txBox="1"/>
          <p:nvPr/>
        </p:nvSpPr>
        <p:spPr>
          <a:xfrm>
            <a:off x="4196882" y="1684520"/>
            <a:ext cx="4665873" cy="39383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600"/>
              </a:spcBef>
              <a:defRPr b="1" sz="1400"/>
            </a:pPr>
            <a:r>
              <a:t>SDS WG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t>WI-0069 - Heterogen. identificat. service in oneM2M syst.</a:t>
            </a:r>
          </a:p>
          <a:p>
            <a:pPr>
              <a:defRPr sz="1400"/>
            </a:pPr>
            <a:r>
              <a:t>WI-0089 - Getting started with oneM2M</a:t>
            </a:r>
          </a:p>
          <a:p>
            <a:pPr>
              <a:defRPr sz="1400">
                <a:solidFill>
                  <a:srgbClr val="0070C0"/>
                </a:solidFill>
              </a:defRPr>
            </a:pPr>
            <a:r>
              <a:t>WI-0090 - oneM2M and Zigbee interworking</a:t>
            </a:r>
          </a:p>
          <a:p>
            <a:pPr>
              <a:defRPr sz="1400">
                <a:solidFill>
                  <a:srgbClr val="0070C0"/>
                </a:solidFill>
              </a:defRPr>
            </a:pPr>
            <a:r>
              <a:t>WI-0091 - oneM2M Services and Platforms Discovery 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t>WI-0095 - oneM2M System Enhancements to Support Data Protection Regulations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t>WI-0096 -  Effective IoT Communication to Protect 3GPP Networks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t>WI-0100 - oneM2M and SensorThings API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t>WI-0101 - Advanced semantic discovery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t>WI-0102 - System enhancements to support Data License Management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t>WI-0105 - System enhancements to support AI capabilities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t>WI-0109 - IPE-based Device Management with FlexContainers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t>WI-0112 - oneM2M Enhanced Filter and Queries</a:t>
            </a:r>
          </a:p>
          <a:p>
            <a:pPr>
              <a:defRPr sz="1400">
                <a:solidFill>
                  <a:srgbClr val="00B050"/>
                </a:solidFill>
              </a:defRPr>
            </a:pPr>
            <a:r>
              <a:t>WI-0113 - Enhanced Public Warning Service Enabler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제목 1"/>
          <p:cNvSpPr txBox="1"/>
          <p:nvPr>
            <p:ph type="title"/>
          </p:nvPr>
        </p:nvSpPr>
        <p:spPr>
          <a:xfrm>
            <a:off x="334695" y="-1"/>
            <a:ext cx="7850301" cy="1173572"/>
          </a:xfrm>
          <a:prstGeom prst="rect">
            <a:avLst/>
          </a:prstGeom>
        </p:spPr>
        <p:txBody>
          <a:bodyPr/>
          <a:lstStyle/>
          <a:p>
            <a:pPr/>
            <a:r>
              <a:t>WIs target for Rel-4</a:t>
            </a:r>
          </a:p>
        </p:txBody>
      </p:sp>
      <p:sp>
        <p:nvSpPr>
          <p:cNvPr id="105" name="文本框 26"/>
          <p:cNvSpPr txBox="1"/>
          <p:nvPr/>
        </p:nvSpPr>
        <p:spPr>
          <a:xfrm>
            <a:off x="211782" y="5174593"/>
            <a:ext cx="10221053" cy="4462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buSzPct val="100000"/>
              <a:buFont typeface="Arial"/>
              <a:buChar char="•"/>
              <a:defRPr sz="2400">
                <a:solidFill>
                  <a:schemeClr val="accent1"/>
                </a:solidFill>
              </a:defRPr>
            </a:pPr>
            <a:r>
              <a:t>WI-0090, 0091: Stalled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consider to move the WIs to R5</a:t>
            </a:r>
          </a:p>
        </p:txBody>
      </p:sp>
      <p:graphicFrame>
        <p:nvGraphicFramePr>
          <p:cNvPr id="106" name="Table 1"/>
          <p:cNvGraphicFramePr/>
          <p:nvPr/>
        </p:nvGraphicFramePr>
        <p:xfrm>
          <a:off x="380999" y="2332461"/>
          <a:ext cx="11430001" cy="139526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{C7B018BB-80A7-4F77-B60F-C8B233D01FF8}</a:tableStyleId>
              </a:tblPr>
              <a:tblGrid>
                <a:gridCol w="1270000"/>
                <a:gridCol w="6141441"/>
                <a:gridCol w="623237"/>
                <a:gridCol w="680128"/>
                <a:gridCol w="636043"/>
                <a:gridCol w="442451"/>
                <a:gridCol w="552570"/>
                <a:gridCol w="553791"/>
                <a:gridCol w="530335"/>
              </a:tblGrid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WI#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Title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Status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Overdue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WG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Rel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TP#57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TP#58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TP#59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WI-0086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Conformance Test Specifications Release 4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TDE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R4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98 %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98 %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100 %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WI-0090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oneM2M and Zigbee interworking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R4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35 %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35 %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35 %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WI-0091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oneM2M Services and Platforms Discovery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R4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99 %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WI-0094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Ontologies for Smart City Services (OSCS)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RDM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R4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100 %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100 %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100 %</a:t>
                      </a:r>
                    </a:p>
                  </a:txBody>
                  <a:tcPr marL="63500" marR="63500" marT="0" marB="0" anchor="ctr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제목 1"/>
          <p:cNvSpPr txBox="1"/>
          <p:nvPr>
            <p:ph type="title"/>
          </p:nvPr>
        </p:nvSpPr>
        <p:spPr>
          <a:xfrm>
            <a:off x="334695" y="-1"/>
            <a:ext cx="7850301" cy="1173572"/>
          </a:xfrm>
          <a:prstGeom prst="rect">
            <a:avLst/>
          </a:prstGeom>
        </p:spPr>
        <p:txBody>
          <a:bodyPr/>
          <a:lstStyle/>
          <a:p>
            <a:pPr/>
            <a:r>
              <a:t>WIs target for Rel-5</a:t>
            </a:r>
          </a:p>
        </p:txBody>
      </p:sp>
      <p:sp>
        <p:nvSpPr>
          <p:cNvPr id="109" name="文本框 26"/>
          <p:cNvSpPr txBox="1"/>
          <p:nvPr/>
        </p:nvSpPr>
        <p:spPr>
          <a:xfrm>
            <a:off x="271158" y="6134553"/>
            <a:ext cx="10221053" cy="3924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marL="342900" indent="-342900">
              <a:buSzPct val="100000"/>
              <a:buFont typeface="Arial"/>
              <a:buChar char="•"/>
              <a:defRPr sz="2400">
                <a:solidFill>
                  <a:schemeClr val="accent1"/>
                </a:solidFill>
              </a:defRPr>
            </a:lvl1pPr>
          </a:lstStyle>
          <a:p>
            <a:pPr/>
            <a:r>
              <a:t>WI-0069, 0098, 0101, 0102, 0106, 107, 109, 110 :  Stalled.</a:t>
            </a:r>
          </a:p>
        </p:txBody>
      </p:sp>
      <p:graphicFrame>
        <p:nvGraphicFramePr>
          <p:cNvPr id="110" name="Table 1"/>
          <p:cNvGraphicFramePr/>
          <p:nvPr/>
        </p:nvGraphicFramePr>
        <p:xfrm>
          <a:off x="380999" y="1278361"/>
          <a:ext cx="11430001" cy="558105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{C7B018BB-80A7-4F77-B60F-C8B233D01FF8}</a:tableStyleId>
              </a:tblPr>
              <a:tblGrid>
                <a:gridCol w="699641"/>
                <a:gridCol w="6090350"/>
                <a:gridCol w="705530"/>
                <a:gridCol w="700748"/>
                <a:gridCol w="749130"/>
                <a:gridCol w="725520"/>
                <a:gridCol w="622195"/>
                <a:gridCol w="591740"/>
                <a:gridCol w="545142"/>
              </a:tblGrid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WI#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Title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Status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Overdue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WG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Rel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TP#57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TP#58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TP#59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WI-0015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Use Cases Collection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N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RDM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Generic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n.a.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n.a.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n.a.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WI-0069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Physical Object Heterogeneous identification and tracking services in oneM2M system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90 %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90 %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90 %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WI-0095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oneM2M System Enhancements to Support Data Protection Regulations (eDPR)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N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70 %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70 %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70 %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WI-0096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Effective IoT Communication to Protect 3GPP Networks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N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WI-0098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IoT for Smart Lifts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RDM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40 %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40 %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40 %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WI-0100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oneM2M and SensorThings API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N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55 %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70 %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75 %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WI-0101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Advanced Semantic Discovery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N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60 %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60 %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60 %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WI-0102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System enhancements to support Data License Management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N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50 %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WI-0104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SDT based Information Model and Mapping for Vertical Industries – SIMVI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N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RDM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65 %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WI-0105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System enhancements to support AI capabilities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N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85 %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85 %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98 %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WI-0106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Interoperability testing Release 4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TDE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0 %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WI-0107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Developers guide series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TDE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50 %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WI-0108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Conformance Test Maintenance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TDE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30 %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40 %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45 %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WI-0109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IPE-based Device Management with FlexContainers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85 %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85 %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85 %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WI-0110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Enablement of IoT in the metaverse (MetaIoT)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N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RDM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347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WI-0111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oneM2M Architecture Icons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N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TDE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Calibri"/>
                        </a:defRPr>
                      </a:pP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0%%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0 %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347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WI-0112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oneM2M Enhanced Filter and Queries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N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Calibri"/>
                        </a:defRPr>
                      </a:pP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Calibri"/>
                        </a:defRPr>
                      </a:pP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0 %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347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WI-0113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Enhanced Public Warning Service Enabler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N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Calibri"/>
                        </a:defRPr>
                      </a:pP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Calibri"/>
                        </a:defRPr>
                      </a:pP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0 %</a:t>
                      </a:r>
                    </a:p>
                  </a:txBody>
                  <a:tcPr marL="63500" marR="63500" marT="0" marB="0" anchor="ctr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el 1"/>
          <p:cNvSpPr txBox="1"/>
          <p:nvPr>
            <p:ph type="title"/>
          </p:nvPr>
        </p:nvSpPr>
        <p:spPr>
          <a:xfrm>
            <a:off x="334695" y="-1"/>
            <a:ext cx="7850301" cy="1173572"/>
          </a:xfrm>
          <a:prstGeom prst="rect">
            <a:avLst/>
          </a:prstGeom>
        </p:spPr>
        <p:txBody>
          <a:bodyPr/>
          <a:lstStyle/>
          <a:p>
            <a:pPr/>
            <a:r>
              <a:t>Freeze at TP59</a:t>
            </a:r>
          </a:p>
        </p:txBody>
      </p:sp>
      <p:sp>
        <p:nvSpPr>
          <p:cNvPr id="113" name="文本框 26"/>
          <p:cNvSpPr txBox="1"/>
          <p:nvPr/>
        </p:nvSpPr>
        <p:spPr>
          <a:xfrm>
            <a:off x="626119" y="5596073"/>
            <a:ext cx="10221053" cy="3924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pPr/>
            <a:r>
              <a:t>* FREEZE is per TS/TR. (90% &lt; WI &lt; 94%)</a:t>
            </a:r>
          </a:p>
        </p:txBody>
      </p:sp>
      <p:sp>
        <p:nvSpPr>
          <p:cNvPr id="114" name="Inhaltsplatzhalter 2"/>
          <p:cNvSpPr txBox="1"/>
          <p:nvPr>
            <p:ph type="body" sz="half" idx="1"/>
          </p:nvPr>
        </p:nvSpPr>
        <p:spPr>
          <a:xfrm>
            <a:off x="334695" y="1192840"/>
            <a:ext cx="7249447" cy="3559783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FF0000"/>
                </a:solidFill>
              </a:defRPr>
            </a:lvl1pPr>
          </a:lstStyle>
          <a:p>
            <a:pPr/>
            <a:r>
              <a:t>1 WI reach freeze status in TP59</a:t>
            </a:r>
          </a:p>
        </p:txBody>
      </p:sp>
      <p:graphicFrame>
        <p:nvGraphicFramePr>
          <p:cNvPr id="115" name="Table 1"/>
          <p:cNvGraphicFramePr/>
          <p:nvPr/>
        </p:nvGraphicFramePr>
        <p:xfrm>
          <a:off x="398636" y="2430917"/>
          <a:ext cx="11430001" cy="1395264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{C7B018BB-80A7-4F77-B60F-C8B233D01FF8}</a:tableStyleId>
              </a:tblPr>
              <a:tblGrid>
                <a:gridCol w="1270000"/>
                <a:gridCol w="6141441"/>
                <a:gridCol w="623237"/>
                <a:gridCol w="680128"/>
                <a:gridCol w="636043"/>
                <a:gridCol w="442451"/>
                <a:gridCol w="552570"/>
                <a:gridCol w="553791"/>
                <a:gridCol w="530335"/>
              </a:tblGrid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WI#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Title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Status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Overdue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WG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Rel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TP#57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TP#58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TP#59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WI-0069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Physical Object Heterogeneous identification and tracking services in oneM2M system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90 %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90 %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90 %</a:t>
                      </a:r>
                    </a:p>
                  </a:txBody>
                  <a:tcPr marL="63500" marR="63500" marT="0" marB="0" anchor="ctr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el 1"/>
          <p:cNvSpPr txBox="1"/>
          <p:nvPr>
            <p:ph type="title"/>
          </p:nvPr>
        </p:nvSpPr>
        <p:spPr>
          <a:xfrm>
            <a:off x="334695" y="-1"/>
            <a:ext cx="7850301" cy="1173572"/>
          </a:xfrm>
          <a:prstGeom prst="rect">
            <a:avLst/>
          </a:prstGeom>
        </p:spPr>
        <p:txBody>
          <a:bodyPr/>
          <a:lstStyle/>
          <a:p>
            <a:pPr/>
            <a:r>
              <a:t>Approval at TP59</a:t>
            </a:r>
          </a:p>
        </p:txBody>
      </p:sp>
      <p:sp>
        <p:nvSpPr>
          <p:cNvPr id="118" name="文本框 16"/>
          <p:cNvSpPr txBox="1"/>
          <p:nvPr/>
        </p:nvSpPr>
        <p:spPr>
          <a:xfrm>
            <a:off x="535699" y="5536539"/>
            <a:ext cx="10221053" cy="3924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pPr/>
            <a:r>
              <a:t>* APPROVAL is per TS/TR. (95% &lt; WI &lt; 100%) </a:t>
            </a:r>
          </a:p>
        </p:txBody>
      </p:sp>
      <p:sp>
        <p:nvSpPr>
          <p:cNvPr id="119" name="Inhaltsplatzhalter 2"/>
          <p:cNvSpPr txBox="1"/>
          <p:nvPr>
            <p:ph type="body" sz="half" idx="1"/>
          </p:nvPr>
        </p:nvSpPr>
        <p:spPr>
          <a:xfrm>
            <a:off x="334695" y="1192840"/>
            <a:ext cx="7249447" cy="3559783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600"/>
              </a:spcBef>
              <a:defRPr sz="2400">
                <a:solidFill>
                  <a:srgbClr val="FF0000"/>
                </a:solidFill>
              </a:defRPr>
            </a:lvl1pPr>
          </a:lstStyle>
          <a:p>
            <a:pPr/>
            <a:r>
              <a:t>4 Work Items </a:t>
            </a:r>
          </a:p>
        </p:txBody>
      </p:sp>
      <p:graphicFrame>
        <p:nvGraphicFramePr>
          <p:cNvPr id="120" name="Table 1"/>
          <p:cNvGraphicFramePr/>
          <p:nvPr/>
        </p:nvGraphicFramePr>
        <p:xfrm>
          <a:off x="398636" y="2430917"/>
          <a:ext cx="11430001" cy="1395264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{C7B018BB-80A7-4F77-B60F-C8B233D01FF8}</a:tableStyleId>
              </a:tblPr>
              <a:tblGrid>
                <a:gridCol w="1270000"/>
                <a:gridCol w="6141441"/>
                <a:gridCol w="623237"/>
                <a:gridCol w="680128"/>
                <a:gridCol w="636043"/>
                <a:gridCol w="442451"/>
                <a:gridCol w="552570"/>
                <a:gridCol w="553791"/>
                <a:gridCol w="530335"/>
              </a:tblGrid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WI#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Title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Status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Overdue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WG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Rel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TP#57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TP#58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1100">
                          <a:solidFill>
                            <a:srgbClr val="FFFFFF"/>
                          </a:solidFill>
                          <a:sym typeface="Calibri"/>
                        </a:rPr>
                        <a:t>TP#59</a:t>
                      </a:r>
                    </a:p>
                  </a:txBody>
                  <a:tcPr marL="63500" marR="63500" marT="0" marB="0" anchor="ctr" anchorCtr="0" horzOverflow="overflow">
                    <a:solidFill>
                      <a:srgbClr val="4349AA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WI-0086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Conformance Test Specifications Release 4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TDE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R4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98 %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98 %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100 %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WI-0091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oneM2M Services and Platforms Discovery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R4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50 %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99 %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WI-0094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Ontologies for Smart City Services (OSCS)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rgbClr val="FF2600"/>
                          </a:solidFill>
                          <a:sym typeface="Calibri"/>
                        </a:rPr>
                        <a:t>Y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RDM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R4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100 %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100 %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100 %</a:t>
                      </a:r>
                    </a:p>
                  </a:txBody>
                  <a:tcPr marL="63500" marR="63500" marT="0" marB="0" anchor="ctr" anchorCtr="0" horzOverflow="overflow"/>
                </a:tc>
              </a:tr>
              <a:tr h="254000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WI-0105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System enhancements to support AI capabilities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Active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N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SDS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R5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85 %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85 %</a:t>
                      </a:r>
                    </a:p>
                  </a:txBody>
                  <a:tcPr marL="63500" marR="63500" marT="0" marB="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100">
                          <a:solidFill>
                            <a:schemeClr val="accent2"/>
                          </a:solidFill>
                          <a:sym typeface="Calibri"/>
                        </a:rPr>
                        <a:t>98 %</a:t>
                      </a:r>
                    </a:p>
                  </a:txBody>
                  <a:tcPr marL="63500" marR="63500" marT="0" marB="0" anchor="ctr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el 1"/>
          <p:cNvSpPr txBox="1"/>
          <p:nvPr>
            <p:ph type="title"/>
          </p:nvPr>
        </p:nvSpPr>
        <p:spPr>
          <a:xfrm>
            <a:off x="334696" y="-1"/>
            <a:ext cx="9885951" cy="1173572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Timeline Release 5</a:t>
            </a:r>
          </a:p>
        </p:txBody>
      </p:sp>
      <p:sp>
        <p:nvSpPr>
          <p:cNvPr id="123" name="Textfeld 59"/>
          <p:cNvSpPr txBox="1"/>
          <p:nvPr/>
        </p:nvSpPr>
        <p:spPr>
          <a:xfrm>
            <a:off x="479509" y="5366308"/>
            <a:ext cx="7929880" cy="15653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Clr>
                <a:schemeClr val="accent1"/>
              </a:buClr>
              <a:buSzPct val="100000"/>
              <a:buFont typeface="Arial"/>
              <a:buChar char="•"/>
            </a:pPr>
            <a:r>
              <a:t>R5 Stage 1 Freeze Date : TP#57 – Q4 2022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TP#62 – Q4 2023</a:t>
            </a:r>
            <a:endParaRPr i="1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SzPct val="100000"/>
              <a:buFont typeface="Arial"/>
              <a:buChar char="•"/>
            </a:pPr>
            <a:r>
              <a:t>R5 Stage 2 Freeze Date : TP#59 – Q2 2023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TP#64 – Q2 2024</a:t>
            </a:r>
            <a:endParaRPr i="1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SzPct val="100000"/>
              <a:buFont typeface="Arial"/>
              <a:buChar char="•"/>
            </a:pPr>
            <a:r>
              <a:t>R5 Stage 3 Freeze Date : TP#xx – Q4 2023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 </a:t>
            </a:r>
            <a:r>
              <a:t>TP#67 – Q4 2024</a:t>
            </a:r>
            <a:endParaRPr i="1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SzPct val="100000"/>
              <a:buFont typeface="Arial"/>
              <a:buChar char="•"/>
            </a:pPr>
            <a:r>
              <a:t>Tentatively date for R5 ratification at TP67 + @, Q2 2025</a:t>
            </a:r>
          </a:p>
        </p:txBody>
      </p:sp>
      <p:sp>
        <p:nvSpPr>
          <p:cNvPr id="124" name="Gleichschenkliges Dreieck 2"/>
          <p:cNvSpPr/>
          <p:nvPr/>
        </p:nvSpPr>
        <p:spPr>
          <a:xfrm rot="10800000">
            <a:off x="2756691" y="1273839"/>
            <a:ext cx="280873" cy="343704"/>
          </a:xfrm>
          <a:prstGeom prst="triangle">
            <a:avLst/>
          </a:prstGeom>
          <a:solidFill>
            <a:schemeClr val="accent1"/>
          </a:solidFill>
          <a:ln w="12700">
            <a:solidFill>
              <a:srgbClr val="8C000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131" name="Gruppieren 6"/>
          <p:cNvGrpSpPr/>
          <p:nvPr/>
        </p:nvGrpSpPr>
        <p:grpSpPr>
          <a:xfrm>
            <a:off x="10004584" y="5782633"/>
            <a:ext cx="1864032" cy="673435"/>
            <a:chOff x="0" y="0"/>
            <a:chExt cx="1864030" cy="673434"/>
          </a:xfrm>
        </p:grpSpPr>
        <p:sp>
          <p:nvSpPr>
            <p:cNvPr id="125" name="Freeform 15"/>
            <p:cNvSpPr/>
            <p:nvPr/>
          </p:nvSpPr>
          <p:spPr>
            <a:xfrm>
              <a:off x="869798" y="377790"/>
              <a:ext cx="265028" cy="2956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10800"/>
                  </a:moveTo>
                  <a:cubicBezTo>
                    <a:pt x="21600" y="16765"/>
                    <a:pt x="16771" y="21600"/>
                    <a:pt x="10814" y="21600"/>
                  </a:cubicBezTo>
                  <a:cubicBezTo>
                    <a:pt x="4829" y="21600"/>
                    <a:pt x="0" y="16765"/>
                    <a:pt x="0" y="10800"/>
                  </a:cubicBezTo>
                  <a:cubicBezTo>
                    <a:pt x="0" y="4835"/>
                    <a:pt x="4829" y="0"/>
                    <a:pt x="10814" y="0"/>
                  </a:cubicBezTo>
                  <a:cubicBezTo>
                    <a:pt x="16771" y="0"/>
                    <a:pt x="21600" y="4835"/>
                    <a:pt x="21600" y="10800"/>
                  </a:cubicBezTo>
                  <a:close/>
                  <a:moveTo>
                    <a:pt x="9282" y="15056"/>
                  </a:moveTo>
                  <a:cubicBezTo>
                    <a:pt x="17002" y="7354"/>
                    <a:pt x="17002" y="7354"/>
                    <a:pt x="17002" y="7354"/>
                  </a:cubicBezTo>
                  <a:cubicBezTo>
                    <a:pt x="17234" y="7123"/>
                    <a:pt x="17234" y="6746"/>
                    <a:pt x="17002" y="6544"/>
                  </a:cubicBezTo>
                  <a:cubicBezTo>
                    <a:pt x="16771" y="6312"/>
                    <a:pt x="16395" y="6312"/>
                    <a:pt x="16193" y="6544"/>
                  </a:cubicBezTo>
                  <a:cubicBezTo>
                    <a:pt x="8877" y="13840"/>
                    <a:pt x="8877" y="13840"/>
                    <a:pt x="8877" y="13840"/>
                  </a:cubicBezTo>
                  <a:cubicBezTo>
                    <a:pt x="5812" y="10771"/>
                    <a:pt x="5812" y="10771"/>
                    <a:pt x="5812" y="10771"/>
                  </a:cubicBezTo>
                  <a:cubicBezTo>
                    <a:pt x="5581" y="10539"/>
                    <a:pt x="5234" y="10539"/>
                    <a:pt x="5002" y="10771"/>
                  </a:cubicBezTo>
                  <a:cubicBezTo>
                    <a:pt x="4771" y="11003"/>
                    <a:pt x="4771" y="11379"/>
                    <a:pt x="5002" y="11582"/>
                  </a:cubicBezTo>
                  <a:cubicBezTo>
                    <a:pt x="8472" y="15056"/>
                    <a:pt x="8472" y="15056"/>
                    <a:pt x="8472" y="15056"/>
                  </a:cubicBezTo>
                  <a:cubicBezTo>
                    <a:pt x="8588" y="15172"/>
                    <a:pt x="8733" y="15230"/>
                    <a:pt x="8877" y="15230"/>
                  </a:cubicBezTo>
                  <a:cubicBezTo>
                    <a:pt x="9022" y="15230"/>
                    <a:pt x="9166" y="15172"/>
                    <a:pt x="9282" y="15056"/>
                  </a:cubicBezTo>
                  <a:close/>
                </a:path>
              </a:pathLst>
            </a:custGeom>
            <a:solidFill>
              <a:srgbClr val="92D0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26" name="Textfeld 5"/>
            <p:cNvSpPr txBox="1"/>
            <p:nvPr/>
          </p:nvSpPr>
          <p:spPr>
            <a:xfrm>
              <a:off x="1117275" y="346949"/>
              <a:ext cx="746756" cy="2807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1400"/>
              </a:lvl1pPr>
            </a:lstStyle>
            <a:p>
              <a:pPr/>
              <a:r>
                <a:t>achieved</a:t>
              </a:r>
            </a:p>
          </p:txBody>
        </p:sp>
        <p:sp>
          <p:nvSpPr>
            <p:cNvPr id="127" name="Freeform 15"/>
            <p:cNvSpPr/>
            <p:nvPr/>
          </p:nvSpPr>
          <p:spPr>
            <a:xfrm>
              <a:off x="869798" y="8125"/>
              <a:ext cx="265028" cy="2956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10800"/>
                  </a:moveTo>
                  <a:cubicBezTo>
                    <a:pt x="21600" y="16765"/>
                    <a:pt x="16771" y="21600"/>
                    <a:pt x="10814" y="21600"/>
                  </a:cubicBezTo>
                  <a:cubicBezTo>
                    <a:pt x="4829" y="21600"/>
                    <a:pt x="0" y="16765"/>
                    <a:pt x="0" y="10800"/>
                  </a:cubicBezTo>
                  <a:cubicBezTo>
                    <a:pt x="0" y="4835"/>
                    <a:pt x="4829" y="0"/>
                    <a:pt x="10814" y="0"/>
                  </a:cubicBezTo>
                  <a:cubicBezTo>
                    <a:pt x="16771" y="0"/>
                    <a:pt x="21600" y="4835"/>
                    <a:pt x="21600" y="10800"/>
                  </a:cubicBezTo>
                  <a:close/>
                  <a:moveTo>
                    <a:pt x="9282" y="15056"/>
                  </a:moveTo>
                  <a:cubicBezTo>
                    <a:pt x="17002" y="7354"/>
                    <a:pt x="17002" y="7354"/>
                    <a:pt x="17002" y="7354"/>
                  </a:cubicBezTo>
                  <a:cubicBezTo>
                    <a:pt x="17234" y="7123"/>
                    <a:pt x="17234" y="6746"/>
                    <a:pt x="17002" y="6544"/>
                  </a:cubicBezTo>
                  <a:cubicBezTo>
                    <a:pt x="16771" y="6312"/>
                    <a:pt x="16395" y="6312"/>
                    <a:pt x="16193" y="6544"/>
                  </a:cubicBezTo>
                  <a:cubicBezTo>
                    <a:pt x="8877" y="13840"/>
                    <a:pt x="8877" y="13840"/>
                    <a:pt x="8877" y="13840"/>
                  </a:cubicBezTo>
                  <a:cubicBezTo>
                    <a:pt x="5812" y="10771"/>
                    <a:pt x="5812" y="10771"/>
                    <a:pt x="5812" y="10771"/>
                  </a:cubicBezTo>
                  <a:cubicBezTo>
                    <a:pt x="5581" y="10539"/>
                    <a:pt x="5234" y="10539"/>
                    <a:pt x="5002" y="10771"/>
                  </a:cubicBezTo>
                  <a:cubicBezTo>
                    <a:pt x="4771" y="11003"/>
                    <a:pt x="4771" y="11379"/>
                    <a:pt x="5002" y="11582"/>
                  </a:cubicBezTo>
                  <a:cubicBezTo>
                    <a:pt x="8472" y="15056"/>
                    <a:pt x="8472" y="15056"/>
                    <a:pt x="8472" y="15056"/>
                  </a:cubicBezTo>
                  <a:cubicBezTo>
                    <a:pt x="8588" y="15172"/>
                    <a:pt x="8733" y="15230"/>
                    <a:pt x="8877" y="15230"/>
                  </a:cubicBezTo>
                  <a:cubicBezTo>
                    <a:pt x="9022" y="15230"/>
                    <a:pt x="9166" y="15172"/>
                    <a:pt x="9282" y="15056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28" name="Textfeld 95"/>
            <p:cNvSpPr txBox="1"/>
            <p:nvPr/>
          </p:nvSpPr>
          <p:spPr>
            <a:xfrm>
              <a:off x="1123844" y="0"/>
              <a:ext cx="692236" cy="2807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1400"/>
              </a:lvl1pPr>
            </a:lstStyle>
            <a:p>
              <a:pPr/>
              <a:r>
                <a:t>planned</a:t>
              </a:r>
            </a:p>
          </p:txBody>
        </p:sp>
        <p:sp>
          <p:nvSpPr>
            <p:cNvPr id="129" name="Textfeld 95"/>
            <p:cNvSpPr txBox="1"/>
            <p:nvPr/>
          </p:nvSpPr>
          <p:spPr>
            <a:xfrm>
              <a:off x="0" y="2058"/>
              <a:ext cx="886183" cy="2807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1400"/>
              </a:lvl1pPr>
            </a:lstStyle>
            <a:p>
              <a:pPr/>
              <a:r>
                <a:t>ratification</a:t>
              </a:r>
            </a:p>
          </p:txBody>
        </p:sp>
        <p:sp>
          <p:nvSpPr>
            <p:cNvPr id="130" name="Textfeld 95"/>
            <p:cNvSpPr txBox="1"/>
            <p:nvPr/>
          </p:nvSpPr>
          <p:spPr>
            <a:xfrm>
              <a:off x="0" y="346949"/>
              <a:ext cx="886183" cy="2807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1400"/>
              </a:lvl1pPr>
            </a:lstStyle>
            <a:p>
              <a:pPr/>
              <a:r>
                <a:t>ratification</a:t>
              </a:r>
            </a:p>
          </p:txBody>
        </p:sp>
      </p:grpSp>
      <p:sp>
        <p:nvSpPr>
          <p:cNvPr id="132" name="Richtungspfeil 53"/>
          <p:cNvSpPr/>
          <p:nvPr/>
        </p:nvSpPr>
        <p:spPr>
          <a:xfrm>
            <a:off x="219167" y="4900064"/>
            <a:ext cx="11693037" cy="3693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259" y="0"/>
                </a:lnTo>
                <a:lnTo>
                  <a:pt x="21600" y="10800"/>
                </a:lnTo>
                <a:lnTo>
                  <a:pt x="2125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1AB0FF"/>
          </a:solidFill>
          <a:ln w="12700">
            <a:solidFill>
              <a:schemeClr val="accent6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3" name="Textfeld 50"/>
          <p:cNvSpPr txBox="1"/>
          <p:nvPr/>
        </p:nvSpPr>
        <p:spPr>
          <a:xfrm>
            <a:off x="5231418" y="4900064"/>
            <a:ext cx="1437009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Stage 1 Freeze</a:t>
            </a:r>
          </a:p>
        </p:txBody>
      </p:sp>
      <p:sp>
        <p:nvSpPr>
          <p:cNvPr id="134" name="Textfeld 51"/>
          <p:cNvSpPr txBox="1"/>
          <p:nvPr/>
        </p:nvSpPr>
        <p:spPr>
          <a:xfrm>
            <a:off x="6985948" y="4912945"/>
            <a:ext cx="1437008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Stage 2 Freeze</a:t>
            </a:r>
          </a:p>
        </p:txBody>
      </p:sp>
      <p:sp>
        <p:nvSpPr>
          <p:cNvPr id="135" name="Textfeld 58"/>
          <p:cNvSpPr txBox="1"/>
          <p:nvPr/>
        </p:nvSpPr>
        <p:spPr>
          <a:xfrm>
            <a:off x="250559" y="4900064"/>
            <a:ext cx="1244993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Release 5</a:t>
            </a:r>
          </a:p>
        </p:txBody>
      </p:sp>
      <p:sp>
        <p:nvSpPr>
          <p:cNvPr id="136" name="Raute 80"/>
          <p:cNvSpPr/>
          <p:nvPr/>
        </p:nvSpPr>
        <p:spPr>
          <a:xfrm>
            <a:off x="6007093" y="4705075"/>
            <a:ext cx="99715" cy="200538"/>
          </a:xfrm>
          <a:prstGeom prst="diamond">
            <a:avLst/>
          </a:prstGeom>
          <a:solidFill>
            <a:srgbClr val="C63133"/>
          </a:solidFill>
          <a:ln w="12700">
            <a:solidFill>
              <a:srgbClr val="C63133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7" name="Textfeld 81"/>
          <p:cNvSpPr txBox="1"/>
          <p:nvPr/>
        </p:nvSpPr>
        <p:spPr>
          <a:xfrm>
            <a:off x="8752273" y="4887059"/>
            <a:ext cx="1437009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Stage 3 Freeze</a:t>
            </a:r>
          </a:p>
        </p:txBody>
      </p:sp>
      <p:grpSp>
        <p:nvGrpSpPr>
          <p:cNvPr id="140" name="AutoShape 10"/>
          <p:cNvGrpSpPr/>
          <p:nvPr/>
        </p:nvGrpSpPr>
        <p:grpSpPr>
          <a:xfrm>
            <a:off x="532079" y="2700208"/>
            <a:ext cx="873095" cy="586238"/>
            <a:chOff x="0" y="0"/>
            <a:chExt cx="873094" cy="586237"/>
          </a:xfrm>
        </p:grpSpPr>
        <p:sp>
          <p:nvSpPr>
            <p:cNvPr id="138" name="Chevron"/>
            <p:cNvSpPr/>
            <p:nvPr/>
          </p:nvSpPr>
          <p:spPr>
            <a:xfrm>
              <a:off x="0" y="86118"/>
              <a:ext cx="873095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</a:p>
          </p:txBody>
        </p:sp>
        <p:sp>
          <p:nvSpPr>
            <p:cNvPr id="139" name="Q2 2022"/>
            <p:cNvSpPr txBox="1"/>
            <p:nvPr/>
          </p:nvSpPr>
          <p:spPr>
            <a:xfrm>
              <a:off x="125879" y="0"/>
              <a:ext cx="621336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Q2 2022</a:t>
              </a:r>
            </a:p>
          </p:txBody>
        </p:sp>
      </p:grpSp>
      <p:grpSp>
        <p:nvGrpSpPr>
          <p:cNvPr id="143" name="AutoShape 10"/>
          <p:cNvGrpSpPr/>
          <p:nvPr/>
        </p:nvGrpSpPr>
        <p:grpSpPr>
          <a:xfrm>
            <a:off x="1366634" y="2700208"/>
            <a:ext cx="873096" cy="586238"/>
            <a:chOff x="0" y="0"/>
            <a:chExt cx="873094" cy="586237"/>
          </a:xfrm>
        </p:grpSpPr>
        <p:sp>
          <p:nvSpPr>
            <p:cNvPr id="141" name="Chevron"/>
            <p:cNvSpPr/>
            <p:nvPr/>
          </p:nvSpPr>
          <p:spPr>
            <a:xfrm>
              <a:off x="0" y="86118"/>
              <a:ext cx="873095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</a:p>
          </p:txBody>
        </p:sp>
        <p:sp>
          <p:nvSpPr>
            <p:cNvPr id="142" name="Q3 2022"/>
            <p:cNvSpPr txBox="1"/>
            <p:nvPr/>
          </p:nvSpPr>
          <p:spPr>
            <a:xfrm>
              <a:off x="125879" y="0"/>
              <a:ext cx="621336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Q3 2022</a:t>
              </a:r>
            </a:p>
          </p:txBody>
        </p:sp>
      </p:grpSp>
      <p:sp>
        <p:nvSpPr>
          <p:cNvPr id="144" name="Line 21"/>
          <p:cNvSpPr/>
          <p:nvPr/>
        </p:nvSpPr>
        <p:spPr>
          <a:xfrm flipH="1" flipV="1">
            <a:off x="496794" y="1946512"/>
            <a:ext cx="417657" cy="768352"/>
          </a:xfrm>
          <a:prstGeom prst="line">
            <a:avLst/>
          </a:prstGeom>
          <a:ln w="190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45" name="Textfeld 106"/>
          <p:cNvSpPr txBox="1"/>
          <p:nvPr/>
        </p:nvSpPr>
        <p:spPr>
          <a:xfrm>
            <a:off x="50267" y="1573022"/>
            <a:ext cx="679213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TP#54</a:t>
            </a:r>
          </a:p>
        </p:txBody>
      </p:sp>
      <p:sp>
        <p:nvSpPr>
          <p:cNvPr id="146" name="Line 21"/>
          <p:cNvSpPr/>
          <p:nvPr/>
        </p:nvSpPr>
        <p:spPr>
          <a:xfrm flipH="1" flipV="1">
            <a:off x="1066972" y="1942355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47" name="Textfeld 108"/>
          <p:cNvSpPr txBox="1"/>
          <p:nvPr/>
        </p:nvSpPr>
        <p:spPr>
          <a:xfrm>
            <a:off x="685394" y="1564947"/>
            <a:ext cx="679213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TP#55</a:t>
            </a:r>
          </a:p>
        </p:txBody>
      </p:sp>
      <p:grpSp>
        <p:nvGrpSpPr>
          <p:cNvPr id="150" name="AutoShape 10"/>
          <p:cNvGrpSpPr/>
          <p:nvPr/>
        </p:nvGrpSpPr>
        <p:grpSpPr>
          <a:xfrm>
            <a:off x="2204896" y="2700208"/>
            <a:ext cx="824268" cy="586238"/>
            <a:chOff x="0" y="0"/>
            <a:chExt cx="824267" cy="586237"/>
          </a:xfrm>
        </p:grpSpPr>
        <p:sp>
          <p:nvSpPr>
            <p:cNvPr id="148" name="Chevron"/>
            <p:cNvSpPr/>
            <p:nvPr/>
          </p:nvSpPr>
          <p:spPr>
            <a:xfrm>
              <a:off x="0" y="86118"/>
              <a:ext cx="824268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</a:p>
          </p:txBody>
        </p:sp>
        <p:sp>
          <p:nvSpPr>
            <p:cNvPr id="149" name="Q4 2022"/>
            <p:cNvSpPr txBox="1"/>
            <p:nvPr/>
          </p:nvSpPr>
          <p:spPr>
            <a:xfrm>
              <a:off x="125880" y="0"/>
              <a:ext cx="572507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Q4 2022</a:t>
              </a:r>
            </a:p>
          </p:txBody>
        </p:sp>
      </p:grpSp>
      <p:sp>
        <p:nvSpPr>
          <p:cNvPr id="151" name="Line 21"/>
          <p:cNvSpPr/>
          <p:nvPr/>
        </p:nvSpPr>
        <p:spPr>
          <a:xfrm flipH="1" flipV="1">
            <a:off x="1066868" y="1942355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52" name="Textfeld 108"/>
          <p:cNvSpPr txBox="1"/>
          <p:nvPr/>
        </p:nvSpPr>
        <p:spPr>
          <a:xfrm>
            <a:off x="1251119" y="1564947"/>
            <a:ext cx="679213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TP#56</a:t>
            </a:r>
          </a:p>
        </p:txBody>
      </p:sp>
      <p:sp>
        <p:nvSpPr>
          <p:cNvPr id="153" name="Line 21"/>
          <p:cNvSpPr/>
          <p:nvPr/>
        </p:nvSpPr>
        <p:spPr>
          <a:xfrm flipH="1" flipV="1">
            <a:off x="1679270" y="1939052"/>
            <a:ext cx="417657" cy="768352"/>
          </a:xfrm>
          <a:prstGeom prst="line">
            <a:avLst/>
          </a:prstGeom>
          <a:ln w="190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56" name="AutoShape 10"/>
          <p:cNvGrpSpPr/>
          <p:nvPr/>
        </p:nvGrpSpPr>
        <p:grpSpPr>
          <a:xfrm>
            <a:off x="3004618" y="2700208"/>
            <a:ext cx="824268" cy="586238"/>
            <a:chOff x="0" y="0"/>
            <a:chExt cx="824267" cy="586237"/>
          </a:xfrm>
        </p:grpSpPr>
        <p:sp>
          <p:nvSpPr>
            <p:cNvPr id="154" name="Chevron"/>
            <p:cNvSpPr/>
            <p:nvPr/>
          </p:nvSpPr>
          <p:spPr>
            <a:xfrm>
              <a:off x="0" y="86118"/>
              <a:ext cx="824268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</a:p>
          </p:txBody>
        </p:sp>
        <p:sp>
          <p:nvSpPr>
            <p:cNvPr id="155" name="Q1 2023"/>
            <p:cNvSpPr txBox="1"/>
            <p:nvPr/>
          </p:nvSpPr>
          <p:spPr>
            <a:xfrm>
              <a:off x="125880" y="0"/>
              <a:ext cx="572507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Q1 2023</a:t>
              </a:r>
            </a:p>
          </p:txBody>
        </p:sp>
      </p:grpSp>
      <p:sp>
        <p:nvSpPr>
          <p:cNvPr id="157" name="Textfeld 81"/>
          <p:cNvSpPr txBox="1"/>
          <p:nvPr/>
        </p:nvSpPr>
        <p:spPr>
          <a:xfrm>
            <a:off x="10491562" y="4900362"/>
            <a:ext cx="1389234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R5 Appr./Rati.</a:t>
            </a:r>
          </a:p>
        </p:txBody>
      </p:sp>
      <p:sp>
        <p:nvSpPr>
          <p:cNvPr id="158" name="Line 21"/>
          <p:cNvSpPr/>
          <p:nvPr/>
        </p:nvSpPr>
        <p:spPr>
          <a:xfrm flipH="1" flipV="1">
            <a:off x="5672523" y="3251927"/>
            <a:ext cx="365933" cy="639867"/>
          </a:xfrm>
          <a:prstGeom prst="line">
            <a:avLst/>
          </a:prstGeom>
          <a:ln w="190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59" name="Gerader Verbinder 79"/>
          <p:cNvSpPr/>
          <p:nvPr/>
        </p:nvSpPr>
        <p:spPr>
          <a:xfrm>
            <a:off x="6054638" y="3957578"/>
            <a:ext cx="4625" cy="748081"/>
          </a:xfrm>
          <a:prstGeom prst="line">
            <a:avLst/>
          </a:prstGeom>
          <a:ln w="63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60" name="Raute 80"/>
          <p:cNvSpPr/>
          <p:nvPr/>
        </p:nvSpPr>
        <p:spPr>
          <a:xfrm>
            <a:off x="7598403" y="4649089"/>
            <a:ext cx="99715" cy="200538"/>
          </a:xfrm>
          <a:prstGeom prst="diamond">
            <a:avLst/>
          </a:prstGeom>
          <a:solidFill>
            <a:srgbClr val="FF0000"/>
          </a:solidFill>
          <a:ln w="12700">
            <a:solidFill>
              <a:srgbClr val="8C000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1" name="Textfeld 108"/>
          <p:cNvSpPr txBox="1"/>
          <p:nvPr/>
        </p:nvSpPr>
        <p:spPr>
          <a:xfrm>
            <a:off x="1887763" y="1558727"/>
            <a:ext cx="679213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TP#57</a:t>
            </a:r>
          </a:p>
        </p:txBody>
      </p:sp>
      <p:sp>
        <p:nvSpPr>
          <p:cNvPr id="162" name="Line 21"/>
          <p:cNvSpPr/>
          <p:nvPr/>
        </p:nvSpPr>
        <p:spPr>
          <a:xfrm flipH="1" flipV="1">
            <a:off x="2034262" y="1901445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65" name="AutoShape 10"/>
          <p:cNvGrpSpPr/>
          <p:nvPr/>
        </p:nvGrpSpPr>
        <p:grpSpPr>
          <a:xfrm>
            <a:off x="3794052" y="2700208"/>
            <a:ext cx="824268" cy="586238"/>
            <a:chOff x="0" y="0"/>
            <a:chExt cx="824267" cy="586237"/>
          </a:xfrm>
        </p:grpSpPr>
        <p:sp>
          <p:nvSpPr>
            <p:cNvPr id="163" name="Chevron"/>
            <p:cNvSpPr/>
            <p:nvPr/>
          </p:nvSpPr>
          <p:spPr>
            <a:xfrm>
              <a:off x="0" y="86118"/>
              <a:ext cx="824268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</a:p>
          </p:txBody>
        </p:sp>
        <p:sp>
          <p:nvSpPr>
            <p:cNvPr id="164" name="Q2 2023"/>
            <p:cNvSpPr txBox="1"/>
            <p:nvPr/>
          </p:nvSpPr>
          <p:spPr>
            <a:xfrm>
              <a:off x="125880" y="0"/>
              <a:ext cx="572507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Q2 2023</a:t>
              </a:r>
            </a:p>
          </p:txBody>
        </p:sp>
      </p:grpSp>
      <p:sp>
        <p:nvSpPr>
          <p:cNvPr id="166" name="Line 21"/>
          <p:cNvSpPr/>
          <p:nvPr/>
        </p:nvSpPr>
        <p:spPr>
          <a:xfrm flipH="1" flipV="1">
            <a:off x="2604471" y="3222314"/>
            <a:ext cx="389132" cy="703094"/>
          </a:xfrm>
          <a:prstGeom prst="line">
            <a:avLst/>
          </a:prstGeom>
          <a:ln w="19050">
            <a:solidFill>
              <a:srgbClr val="BFBFB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67" name="Gerader Verbinder 104"/>
          <p:cNvSpPr/>
          <p:nvPr/>
        </p:nvSpPr>
        <p:spPr>
          <a:xfrm>
            <a:off x="2988272" y="3936506"/>
            <a:ext cx="4625" cy="748082"/>
          </a:xfrm>
          <a:prstGeom prst="line">
            <a:avLst/>
          </a:prstGeom>
          <a:ln w="6350">
            <a:solidFill>
              <a:srgbClr val="BFBFBF"/>
            </a:solidFill>
            <a:prstDash val="dash"/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68" name="Line 21"/>
          <p:cNvSpPr/>
          <p:nvPr/>
        </p:nvSpPr>
        <p:spPr>
          <a:xfrm flipH="1" flipV="1">
            <a:off x="7247590" y="3240666"/>
            <a:ext cx="365933" cy="639867"/>
          </a:xfrm>
          <a:prstGeom prst="line">
            <a:avLst/>
          </a:prstGeom>
          <a:ln w="190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69" name="Raute 80"/>
          <p:cNvSpPr/>
          <p:nvPr/>
        </p:nvSpPr>
        <p:spPr>
          <a:xfrm>
            <a:off x="2944339" y="4667817"/>
            <a:ext cx="99715" cy="200538"/>
          </a:xfrm>
          <a:prstGeom prst="diamond">
            <a:avLst/>
          </a:prstGeom>
          <a:solidFill>
            <a:srgbClr val="A6A6A6"/>
          </a:solidFill>
          <a:ln w="12700">
            <a:solidFill>
              <a:srgbClr val="BFBFBF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70" name="Gerader Verbinder 79"/>
          <p:cNvSpPr/>
          <p:nvPr/>
        </p:nvSpPr>
        <p:spPr>
          <a:xfrm>
            <a:off x="7629703" y="3946318"/>
            <a:ext cx="4625" cy="748081"/>
          </a:xfrm>
          <a:prstGeom prst="line">
            <a:avLst/>
          </a:prstGeom>
          <a:ln w="63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71" name="Freeform 15"/>
          <p:cNvSpPr/>
          <p:nvPr/>
        </p:nvSpPr>
        <p:spPr>
          <a:xfrm>
            <a:off x="6115980" y="4346652"/>
            <a:ext cx="340435" cy="3590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0800"/>
                </a:moveTo>
                <a:cubicBezTo>
                  <a:pt x="21600" y="16765"/>
                  <a:pt x="16771" y="21600"/>
                  <a:pt x="10814" y="21600"/>
                </a:cubicBezTo>
                <a:cubicBezTo>
                  <a:pt x="4829" y="21600"/>
                  <a:pt x="0" y="16765"/>
                  <a:pt x="0" y="10800"/>
                </a:cubicBezTo>
                <a:cubicBezTo>
                  <a:pt x="0" y="4835"/>
                  <a:pt x="4829" y="0"/>
                  <a:pt x="10814" y="0"/>
                </a:cubicBezTo>
                <a:cubicBezTo>
                  <a:pt x="16771" y="0"/>
                  <a:pt x="21600" y="4835"/>
                  <a:pt x="21600" y="10800"/>
                </a:cubicBezTo>
                <a:close/>
                <a:moveTo>
                  <a:pt x="9282" y="15056"/>
                </a:moveTo>
                <a:cubicBezTo>
                  <a:pt x="17002" y="7354"/>
                  <a:pt x="17002" y="7354"/>
                  <a:pt x="17002" y="7354"/>
                </a:cubicBezTo>
                <a:cubicBezTo>
                  <a:pt x="17234" y="7123"/>
                  <a:pt x="17234" y="6746"/>
                  <a:pt x="17002" y="6544"/>
                </a:cubicBezTo>
                <a:cubicBezTo>
                  <a:pt x="16771" y="6312"/>
                  <a:pt x="16395" y="6312"/>
                  <a:pt x="16193" y="6544"/>
                </a:cubicBezTo>
                <a:cubicBezTo>
                  <a:pt x="8877" y="13840"/>
                  <a:pt x="8877" y="13840"/>
                  <a:pt x="8877" y="13840"/>
                </a:cubicBezTo>
                <a:cubicBezTo>
                  <a:pt x="5812" y="10771"/>
                  <a:pt x="5812" y="10771"/>
                  <a:pt x="5812" y="10771"/>
                </a:cubicBezTo>
                <a:cubicBezTo>
                  <a:pt x="5581" y="10539"/>
                  <a:pt x="5234" y="10539"/>
                  <a:pt x="5002" y="10771"/>
                </a:cubicBezTo>
                <a:cubicBezTo>
                  <a:pt x="4771" y="11003"/>
                  <a:pt x="4771" y="11379"/>
                  <a:pt x="5002" y="11582"/>
                </a:cubicBezTo>
                <a:cubicBezTo>
                  <a:pt x="8472" y="15056"/>
                  <a:pt x="8472" y="15056"/>
                  <a:pt x="8472" y="15056"/>
                </a:cubicBezTo>
                <a:cubicBezTo>
                  <a:pt x="8588" y="15172"/>
                  <a:pt x="8733" y="15230"/>
                  <a:pt x="8877" y="15230"/>
                </a:cubicBezTo>
                <a:cubicBezTo>
                  <a:pt x="9022" y="15230"/>
                  <a:pt x="9166" y="15172"/>
                  <a:pt x="9282" y="15056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72" name="Freeform 15"/>
          <p:cNvSpPr/>
          <p:nvPr/>
        </p:nvSpPr>
        <p:spPr>
          <a:xfrm>
            <a:off x="3068297" y="4341104"/>
            <a:ext cx="340434" cy="3590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0800"/>
                </a:moveTo>
                <a:cubicBezTo>
                  <a:pt x="21600" y="16765"/>
                  <a:pt x="16771" y="21600"/>
                  <a:pt x="10814" y="21600"/>
                </a:cubicBezTo>
                <a:cubicBezTo>
                  <a:pt x="4829" y="21600"/>
                  <a:pt x="0" y="16765"/>
                  <a:pt x="0" y="10800"/>
                </a:cubicBezTo>
                <a:cubicBezTo>
                  <a:pt x="0" y="4835"/>
                  <a:pt x="4829" y="0"/>
                  <a:pt x="10814" y="0"/>
                </a:cubicBezTo>
                <a:cubicBezTo>
                  <a:pt x="16771" y="0"/>
                  <a:pt x="21600" y="4835"/>
                  <a:pt x="21600" y="10800"/>
                </a:cubicBezTo>
                <a:close/>
                <a:moveTo>
                  <a:pt x="9282" y="15056"/>
                </a:moveTo>
                <a:cubicBezTo>
                  <a:pt x="17002" y="7354"/>
                  <a:pt x="17002" y="7354"/>
                  <a:pt x="17002" y="7354"/>
                </a:cubicBezTo>
                <a:cubicBezTo>
                  <a:pt x="17234" y="7123"/>
                  <a:pt x="17234" y="6746"/>
                  <a:pt x="17002" y="6544"/>
                </a:cubicBezTo>
                <a:cubicBezTo>
                  <a:pt x="16771" y="6312"/>
                  <a:pt x="16395" y="6312"/>
                  <a:pt x="16193" y="6544"/>
                </a:cubicBezTo>
                <a:cubicBezTo>
                  <a:pt x="8877" y="13840"/>
                  <a:pt x="8877" y="13840"/>
                  <a:pt x="8877" y="13840"/>
                </a:cubicBezTo>
                <a:cubicBezTo>
                  <a:pt x="5812" y="10771"/>
                  <a:pt x="5812" y="10771"/>
                  <a:pt x="5812" y="10771"/>
                </a:cubicBezTo>
                <a:cubicBezTo>
                  <a:pt x="5581" y="10539"/>
                  <a:pt x="5234" y="10539"/>
                  <a:pt x="5002" y="10771"/>
                </a:cubicBezTo>
                <a:cubicBezTo>
                  <a:pt x="4771" y="11003"/>
                  <a:pt x="4771" y="11379"/>
                  <a:pt x="5002" y="11582"/>
                </a:cubicBezTo>
                <a:cubicBezTo>
                  <a:pt x="8472" y="15056"/>
                  <a:pt x="8472" y="15056"/>
                  <a:pt x="8472" y="15056"/>
                </a:cubicBezTo>
                <a:cubicBezTo>
                  <a:pt x="8588" y="15172"/>
                  <a:pt x="8733" y="15230"/>
                  <a:pt x="8877" y="15230"/>
                </a:cubicBezTo>
                <a:cubicBezTo>
                  <a:pt x="9022" y="15230"/>
                  <a:pt x="9166" y="15172"/>
                  <a:pt x="9282" y="15056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73" name="Freeform 15"/>
          <p:cNvSpPr/>
          <p:nvPr/>
        </p:nvSpPr>
        <p:spPr>
          <a:xfrm>
            <a:off x="7719421" y="4348396"/>
            <a:ext cx="340435" cy="35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0800"/>
                </a:moveTo>
                <a:cubicBezTo>
                  <a:pt x="21600" y="16765"/>
                  <a:pt x="16771" y="21600"/>
                  <a:pt x="10814" y="21600"/>
                </a:cubicBezTo>
                <a:cubicBezTo>
                  <a:pt x="4829" y="21600"/>
                  <a:pt x="0" y="16765"/>
                  <a:pt x="0" y="10800"/>
                </a:cubicBezTo>
                <a:cubicBezTo>
                  <a:pt x="0" y="4835"/>
                  <a:pt x="4829" y="0"/>
                  <a:pt x="10814" y="0"/>
                </a:cubicBezTo>
                <a:cubicBezTo>
                  <a:pt x="16771" y="0"/>
                  <a:pt x="21600" y="4835"/>
                  <a:pt x="21600" y="10800"/>
                </a:cubicBezTo>
                <a:close/>
                <a:moveTo>
                  <a:pt x="9282" y="15056"/>
                </a:moveTo>
                <a:cubicBezTo>
                  <a:pt x="17002" y="7354"/>
                  <a:pt x="17002" y="7354"/>
                  <a:pt x="17002" y="7354"/>
                </a:cubicBezTo>
                <a:cubicBezTo>
                  <a:pt x="17234" y="7123"/>
                  <a:pt x="17234" y="6746"/>
                  <a:pt x="17002" y="6544"/>
                </a:cubicBezTo>
                <a:cubicBezTo>
                  <a:pt x="16771" y="6312"/>
                  <a:pt x="16395" y="6312"/>
                  <a:pt x="16193" y="6544"/>
                </a:cubicBezTo>
                <a:cubicBezTo>
                  <a:pt x="8877" y="13840"/>
                  <a:pt x="8877" y="13840"/>
                  <a:pt x="8877" y="13840"/>
                </a:cubicBezTo>
                <a:cubicBezTo>
                  <a:pt x="5812" y="10771"/>
                  <a:pt x="5812" y="10771"/>
                  <a:pt x="5812" y="10771"/>
                </a:cubicBezTo>
                <a:cubicBezTo>
                  <a:pt x="5581" y="10539"/>
                  <a:pt x="5234" y="10539"/>
                  <a:pt x="5002" y="10771"/>
                </a:cubicBezTo>
                <a:cubicBezTo>
                  <a:pt x="4771" y="11003"/>
                  <a:pt x="4771" y="11379"/>
                  <a:pt x="5002" y="11582"/>
                </a:cubicBezTo>
                <a:cubicBezTo>
                  <a:pt x="8472" y="15056"/>
                  <a:pt x="8472" y="15056"/>
                  <a:pt x="8472" y="15056"/>
                </a:cubicBezTo>
                <a:cubicBezTo>
                  <a:pt x="8588" y="15172"/>
                  <a:pt x="8733" y="15230"/>
                  <a:pt x="8877" y="15230"/>
                </a:cubicBezTo>
                <a:cubicBezTo>
                  <a:pt x="9022" y="15230"/>
                  <a:pt x="9166" y="15172"/>
                  <a:pt x="9282" y="15056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74" name="Textfeld 108"/>
          <p:cNvSpPr txBox="1"/>
          <p:nvPr/>
        </p:nvSpPr>
        <p:spPr>
          <a:xfrm>
            <a:off x="2683727" y="1558724"/>
            <a:ext cx="679213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TP#58</a:t>
            </a:r>
          </a:p>
        </p:txBody>
      </p:sp>
      <p:sp>
        <p:nvSpPr>
          <p:cNvPr id="175" name="Line 21"/>
          <p:cNvSpPr/>
          <p:nvPr/>
        </p:nvSpPr>
        <p:spPr>
          <a:xfrm flipH="1" flipV="1">
            <a:off x="2871858" y="1943082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78" name="AutoShape 10"/>
          <p:cNvGrpSpPr/>
          <p:nvPr/>
        </p:nvGrpSpPr>
        <p:grpSpPr>
          <a:xfrm>
            <a:off x="4571036" y="2698906"/>
            <a:ext cx="873096" cy="586238"/>
            <a:chOff x="0" y="0"/>
            <a:chExt cx="873094" cy="586237"/>
          </a:xfrm>
        </p:grpSpPr>
        <p:sp>
          <p:nvSpPr>
            <p:cNvPr id="176" name="Chevron"/>
            <p:cNvSpPr/>
            <p:nvPr/>
          </p:nvSpPr>
          <p:spPr>
            <a:xfrm>
              <a:off x="0" y="86118"/>
              <a:ext cx="873095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</a:p>
          </p:txBody>
        </p:sp>
        <p:sp>
          <p:nvSpPr>
            <p:cNvPr id="177" name="Q3 2023"/>
            <p:cNvSpPr txBox="1"/>
            <p:nvPr/>
          </p:nvSpPr>
          <p:spPr>
            <a:xfrm>
              <a:off x="125879" y="0"/>
              <a:ext cx="621336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Q3 2023</a:t>
              </a:r>
            </a:p>
          </p:txBody>
        </p:sp>
      </p:grpSp>
      <p:grpSp>
        <p:nvGrpSpPr>
          <p:cNvPr id="181" name="AutoShape 10"/>
          <p:cNvGrpSpPr/>
          <p:nvPr/>
        </p:nvGrpSpPr>
        <p:grpSpPr>
          <a:xfrm>
            <a:off x="5402388" y="2698906"/>
            <a:ext cx="873096" cy="586238"/>
            <a:chOff x="0" y="0"/>
            <a:chExt cx="873094" cy="586237"/>
          </a:xfrm>
        </p:grpSpPr>
        <p:sp>
          <p:nvSpPr>
            <p:cNvPr id="179" name="Chevron"/>
            <p:cNvSpPr/>
            <p:nvPr/>
          </p:nvSpPr>
          <p:spPr>
            <a:xfrm>
              <a:off x="0" y="86118"/>
              <a:ext cx="873095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</a:p>
          </p:txBody>
        </p:sp>
        <p:sp>
          <p:nvSpPr>
            <p:cNvPr id="180" name="Q4 2023"/>
            <p:cNvSpPr txBox="1"/>
            <p:nvPr/>
          </p:nvSpPr>
          <p:spPr>
            <a:xfrm>
              <a:off x="125879" y="0"/>
              <a:ext cx="621336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Q4 2023</a:t>
              </a:r>
            </a:p>
          </p:txBody>
        </p:sp>
      </p:grpSp>
      <p:grpSp>
        <p:nvGrpSpPr>
          <p:cNvPr id="184" name="AutoShape 10"/>
          <p:cNvGrpSpPr/>
          <p:nvPr/>
        </p:nvGrpSpPr>
        <p:grpSpPr>
          <a:xfrm>
            <a:off x="6236944" y="2698906"/>
            <a:ext cx="873096" cy="586238"/>
            <a:chOff x="0" y="0"/>
            <a:chExt cx="873094" cy="586237"/>
          </a:xfrm>
        </p:grpSpPr>
        <p:sp>
          <p:nvSpPr>
            <p:cNvPr id="182" name="Chevron"/>
            <p:cNvSpPr/>
            <p:nvPr/>
          </p:nvSpPr>
          <p:spPr>
            <a:xfrm>
              <a:off x="0" y="86118"/>
              <a:ext cx="873095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</a:p>
          </p:txBody>
        </p:sp>
        <p:sp>
          <p:nvSpPr>
            <p:cNvPr id="183" name="Q1 2024"/>
            <p:cNvSpPr txBox="1"/>
            <p:nvPr/>
          </p:nvSpPr>
          <p:spPr>
            <a:xfrm>
              <a:off x="125879" y="0"/>
              <a:ext cx="621336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Q1 2024</a:t>
              </a:r>
            </a:p>
          </p:txBody>
        </p:sp>
      </p:grpSp>
      <p:grpSp>
        <p:nvGrpSpPr>
          <p:cNvPr id="187" name="AutoShape 10"/>
          <p:cNvGrpSpPr/>
          <p:nvPr/>
        </p:nvGrpSpPr>
        <p:grpSpPr>
          <a:xfrm>
            <a:off x="7075205" y="2698906"/>
            <a:ext cx="824268" cy="586238"/>
            <a:chOff x="0" y="0"/>
            <a:chExt cx="824267" cy="586237"/>
          </a:xfrm>
        </p:grpSpPr>
        <p:sp>
          <p:nvSpPr>
            <p:cNvPr id="185" name="Chevron"/>
            <p:cNvSpPr/>
            <p:nvPr/>
          </p:nvSpPr>
          <p:spPr>
            <a:xfrm>
              <a:off x="0" y="86118"/>
              <a:ext cx="824268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</a:p>
          </p:txBody>
        </p:sp>
        <p:sp>
          <p:nvSpPr>
            <p:cNvPr id="186" name="Q2…"/>
            <p:cNvSpPr txBox="1"/>
            <p:nvPr/>
          </p:nvSpPr>
          <p:spPr>
            <a:xfrm>
              <a:off x="125880" y="0"/>
              <a:ext cx="572507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/>
            <a:p>
              <a: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pPr>
              <a:r>
                <a:t>Q2</a:t>
              </a:r>
            </a:p>
            <a:p>
              <a: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pPr>
              <a:r>
                <a:t>2024</a:t>
              </a:r>
            </a:p>
          </p:txBody>
        </p:sp>
      </p:grpSp>
      <p:grpSp>
        <p:nvGrpSpPr>
          <p:cNvPr id="190" name="AutoShape 10"/>
          <p:cNvGrpSpPr/>
          <p:nvPr/>
        </p:nvGrpSpPr>
        <p:grpSpPr>
          <a:xfrm>
            <a:off x="7874927" y="2698906"/>
            <a:ext cx="824268" cy="586238"/>
            <a:chOff x="0" y="0"/>
            <a:chExt cx="824267" cy="586237"/>
          </a:xfrm>
        </p:grpSpPr>
        <p:sp>
          <p:nvSpPr>
            <p:cNvPr id="188" name="Chevron"/>
            <p:cNvSpPr/>
            <p:nvPr/>
          </p:nvSpPr>
          <p:spPr>
            <a:xfrm>
              <a:off x="0" y="86118"/>
              <a:ext cx="824268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</a:p>
          </p:txBody>
        </p:sp>
        <p:sp>
          <p:nvSpPr>
            <p:cNvPr id="189" name="Q3 2024"/>
            <p:cNvSpPr txBox="1"/>
            <p:nvPr/>
          </p:nvSpPr>
          <p:spPr>
            <a:xfrm>
              <a:off x="125880" y="0"/>
              <a:ext cx="572507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Q3 2024</a:t>
              </a:r>
            </a:p>
          </p:txBody>
        </p:sp>
      </p:grpSp>
      <p:sp>
        <p:nvSpPr>
          <p:cNvPr id="191" name="Gerader Verbinder 97"/>
          <p:cNvSpPr/>
          <p:nvPr/>
        </p:nvSpPr>
        <p:spPr>
          <a:xfrm>
            <a:off x="1303749" y="3991074"/>
            <a:ext cx="670" cy="642500"/>
          </a:xfrm>
          <a:prstGeom prst="line">
            <a:avLst/>
          </a:prstGeom>
          <a:ln w="6350">
            <a:solidFill>
              <a:srgbClr val="BFBFBF"/>
            </a:solidFill>
            <a:prstDash val="sysDash"/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92" name="Raute 98"/>
          <p:cNvSpPr/>
          <p:nvPr/>
        </p:nvSpPr>
        <p:spPr>
          <a:xfrm>
            <a:off x="1260746" y="4698719"/>
            <a:ext cx="105604" cy="156755"/>
          </a:xfrm>
          <a:prstGeom prst="diamond">
            <a:avLst/>
          </a:prstGeom>
          <a:solidFill>
            <a:srgbClr val="A6A6A6"/>
          </a:solidFill>
          <a:ln w="12700">
            <a:solidFill>
              <a:srgbClr val="BFBFBF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3" name="Line 21"/>
          <p:cNvSpPr/>
          <p:nvPr/>
        </p:nvSpPr>
        <p:spPr>
          <a:xfrm flipH="1" flipV="1">
            <a:off x="927065" y="3240666"/>
            <a:ext cx="389132" cy="703094"/>
          </a:xfrm>
          <a:prstGeom prst="line">
            <a:avLst/>
          </a:prstGeom>
          <a:ln w="19050">
            <a:solidFill>
              <a:srgbClr val="BFBFB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94" name="Textfeld 108"/>
          <p:cNvSpPr txBox="1"/>
          <p:nvPr/>
        </p:nvSpPr>
        <p:spPr>
          <a:xfrm>
            <a:off x="3273337" y="1574304"/>
            <a:ext cx="679213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TP#59</a:t>
            </a:r>
          </a:p>
        </p:txBody>
      </p:sp>
      <p:sp>
        <p:nvSpPr>
          <p:cNvPr id="195" name="Line 21"/>
          <p:cNvSpPr/>
          <p:nvPr/>
        </p:nvSpPr>
        <p:spPr>
          <a:xfrm flipH="1" flipV="1">
            <a:off x="3461468" y="1958663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96" name="Textfeld 108"/>
          <p:cNvSpPr txBox="1"/>
          <p:nvPr/>
        </p:nvSpPr>
        <p:spPr>
          <a:xfrm>
            <a:off x="3854237" y="1574294"/>
            <a:ext cx="679213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TP#60</a:t>
            </a:r>
          </a:p>
        </p:txBody>
      </p:sp>
      <p:sp>
        <p:nvSpPr>
          <p:cNvPr id="197" name="Line 21"/>
          <p:cNvSpPr/>
          <p:nvPr/>
        </p:nvSpPr>
        <p:spPr>
          <a:xfrm flipH="1" flipV="1">
            <a:off x="4042368" y="1958654"/>
            <a:ext cx="417657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pPr/>
          </a:p>
        </p:txBody>
      </p:sp>
      <p:cxnSp>
        <p:nvCxnSpPr>
          <p:cNvPr id="198" name="Gerade Verbindung mit Pfeil 3"/>
          <p:cNvCxnSpPr>
            <a:stCxn id="192" idx="0"/>
            <a:endCxn id="169" idx="0"/>
          </p:cNvCxnSpPr>
          <p:nvPr/>
        </p:nvCxnSpPr>
        <p:spPr>
          <a:xfrm flipV="1">
            <a:off x="1313547" y="4768085"/>
            <a:ext cx="1680650" cy="9012"/>
          </a:xfrm>
          <a:prstGeom prst="straightConnector1">
            <a:avLst/>
          </a:prstGeom>
          <a:ln w="6350">
            <a:solidFill>
              <a:srgbClr val="BFBFBF"/>
            </a:solidFill>
            <a:prstDash val="dash"/>
            <a:miter/>
            <a:tailEnd type="triangle"/>
          </a:ln>
        </p:spPr>
      </p:cxnSp>
      <p:sp>
        <p:nvSpPr>
          <p:cNvPr id="199" name="Line 21"/>
          <p:cNvSpPr/>
          <p:nvPr/>
        </p:nvSpPr>
        <p:spPr>
          <a:xfrm flipH="1" flipV="1">
            <a:off x="9102528" y="3249945"/>
            <a:ext cx="365933" cy="639868"/>
          </a:xfrm>
          <a:prstGeom prst="line">
            <a:avLst/>
          </a:prstGeom>
          <a:ln w="190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00" name="Gerader Verbinder 79"/>
          <p:cNvSpPr/>
          <p:nvPr/>
        </p:nvSpPr>
        <p:spPr>
          <a:xfrm>
            <a:off x="9484642" y="3955598"/>
            <a:ext cx="4625" cy="748081"/>
          </a:xfrm>
          <a:prstGeom prst="line">
            <a:avLst/>
          </a:prstGeom>
          <a:ln w="63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01" name="Freeform 15"/>
          <p:cNvSpPr/>
          <p:nvPr/>
        </p:nvSpPr>
        <p:spPr>
          <a:xfrm>
            <a:off x="9569738" y="4344670"/>
            <a:ext cx="340435" cy="3590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0800"/>
                </a:moveTo>
                <a:cubicBezTo>
                  <a:pt x="21600" y="16765"/>
                  <a:pt x="16771" y="21600"/>
                  <a:pt x="10814" y="21600"/>
                </a:cubicBezTo>
                <a:cubicBezTo>
                  <a:pt x="4829" y="21600"/>
                  <a:pt x="0" y="16765"/>
                  <a:pt x="0" y="10800"/>
                </a:cubicBezTo>
                <a:cubicBezTo>
                  <a:pt x="0" y="4835"/>
                  <a:pt x="4829" y="0"/>
                  <a:pt x="10814" y="0"/>
                </a:cubicBezTo>
                <a:cubicBezTo>
                  <a:pt x="16771" y="0"/>
                  <a:pt x="21600" y="4835"/>
                  <a:pt x="21600" y="10800"/>
                </a:cubicBezTo>
                <a:close/>
                <a:moveTo>
                  <a:pt x="9282" y="15056"/>
                </a:moveTo>
                <a:cubicBezTo>
                  <a:pt x="17002" y="7354"/>
                  <a:pt x="17002" y="7354"/>
                  <a:pt x="17002" y="7354"/>
                </a:cubicBezTo>
                <a:cubicBezTo>
                  <a:pt x="17234" y="7123"/>
                  <a:pt x="17234" y="6746"/>
                  <a:pt x="17002" y="6544"/>
                </a:cubicBezTo>
                <a:cubicBezTo>
                  <a:pt x="16771" y="6312"/>
                  <a:pt x="16395" y="6312"/>
                  <a:pt x="16193" y="6544"/>
                </a:cubicBezTo>
                <a:cubicBezTo>
                  <a:pt x="8877" y="13840"/>
                  <a:pt x="8877" y="13840"/>
                  <a:pt x="8877" y="13840"/>
                </a:cubicBezTo>
                <a:cubicBezTo>
                  <a:pt x="5812" y="10771"/>
                  <a:pt x="5812" y="10771"/>
                  <a:pt x="5812" y="10771"/>
                </a:cubicBezTo>
                <a:cubicBezTo>
                  <a:pt x="5581" y="10539"/>
                  <a:pt x="5234" y="10539"/>
                  <a:pt x="5002" y="10771"/>
                </a:cubicBezTo>
                <a:cubicBezTo>
                  <a:pt x="4771" y="11003"/>
                  <a:pt x="4771" y="11379"/>
                  <a:pt x="5002" y="11582"/>
                </a:cubicBezTo>
                <a:cubicBezTo>
                  <a:pt x="8472" y="15056"/>
                  <a:pt x="8472" y="15056"/>
                  <a:pt x="8472" y="15056"/>
                </a:cubicBezTo>
                <a:cubicBezTo>
                  <a:pt x="8588" y="15172"/>
                  <a:pt x="8733" y="15230"/>
                  <a:pt x="8877" y="15230"/>
                </a:cubicBezTo>
                <a:cubicBezTo>
                  <a:pt x="9022" y="15230"/>
                  <a:pt x="9166" y="15172"/>
                  <a:pt x="9282" y="15056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02" name="Raute 80"/>
          <p:cNvSpPr/>
          <p:nvPr/>
        </p:nvSpPr>
        <p:spPr>
          <a:xfrm>
            <a:off x="9468460" y="4672945"/>
            <a:ext cx="99715" cy="200537"/>
          </a:xfrm>
          <a:prstGeom prst="diamond">
            <a:avLst/>
          </a:prstGeom>
          <a:solidFill>
            <a:srgbClr val="C63133"/>
          </a:solidFill>
          <a:ln w="12700">
            <a:solidFill>
              <a:srgbClr val="C63133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3" name="Textfeld 108"/>
          <p:cNvSpPr txBox="1"/>
          <p:nvPr/>
        </p:nvSpPr>
        <p:spPr>
          <a:xfrm>
            <a:off x="4485033" y="1578246"/>
            <a:ext cx="679213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TP#61</a:t>
            </a:r>
          </a:p>
        </p:txBody>
      </p:sp>
      <p:sp>
        <p:nvSpPr>
          <p:cNvPr id="204" name="Line 21"/>
          <p:cNvSpPr/>
          <p:nvPr/>
        </p:nvSpPr>
        <p:spPr>
          <a:xfrm flipH="1" flipV="1">
            <a:off x="4673162" y="1962605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05" name="Textfeld 108"/>
          <p:cNvSpPr txBox="1"/>
          <p:nvPr/>
        </p:nvSpPr>
        <p:spPr>
          <a:xfrm>
            <a:off x="5373702" y="1594077"/>
            <a:ext cx="679213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TP#62</a:t>
            </a:r>
          </a:p>
        </p:txBody>
      </p:sp>
      <p:sp>
        <p:nvSpPr>
          <p:cNvPr id="206" name="Line 21"/>
          <p:cNvSpPr/>
          <p:nvPr/>
        </p:nvSpPr>
        <p:spPr>
          <a:xfrm flipH="1" flipV="1">
            <a:off x="5561831" y="1978437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07" name="Textfeld 108"/>
          <p:cNvSpPr txBox="1"/>
          <p:nvPr/>
        </p:nvSpPr>
        <p:spPr>
          <a:xfrm>
            <a:off x="6034430" y="1586159"/>
            <a:ext cx="679213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TP#63</a:t>
            </a:r>
          </a:p>
        </p:txBody>
      </p:sp>
      <p:sp>
        <p:nvSpPr>
          <p:cNvPr id="208" name="Line 21"/>
          <p:cNvSpPr/>
          <p:nvPr/>
        </p:nvSpPr>
        <p:spPr>
          <a:xfrm flipH="1" flipV="1">
            <a:off x="6222560" y="1970519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09" name="Textfeld 108"/>
          <p:cNvSpPr txBox="1"/>
          <p:nvPr/>
        </p:nvSpPr>
        <p:spPr>
          <a:xfrm>
            <a:off x="7217676" y="1583351"/>
            <a:ext cx="679212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TP#65</a:t>
            </a:r>
          </a:p>
        </p:txBody>
      </p:sp>
      <p:sp>
        <p:nvSpPr>
          <p:cNvPr id="210" name="Line 21"/>
          <p:cNvSpPr/>
          <p:nvPr/>
        </p:nvSpPr>
        <p:spPr>
          <a:xfrm flipH="1" flipV="1">
            <a:off x="7405806" y="1967711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11" name="Textfeld 108"/>
          <p:cNvSpPr txBox="1"/>
          <p:nvPr/>
        </p:nvSpPr>
        <p:spPr>
          <a:xfrm>
            <a:off x="6614426" y="1583351"/>
            <a:ext cx="679212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TP#64</a:t>
            </a:r>
          </a:p>
        </p:txBody>
      </p:sp>
      <p:sp>
        <p:nvSpPr>
          <p:cNvPr id="212" name="Line 21"/>
          <p:cNvSpPr/>
          <p:nvPr/>
        </p:nvSpPr>
        <p:spPr>
          <a:xfrm flipH="1" flipV="1">
            <a:off x="6802556" y="1967711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13" name="Textfeld 108"/>
          <p:cNvSpPr txBox="1"/>
          <p:nvPr/>
        </p:nvSpPr>
        <p:spPr>
          <a:xfrm>
            <a:off x="7871726" y="1583351"/>
            <a:ext cx="679212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TP#66</a:t>
            </a:r>
          </a:p>
        </p:txBody>
      </p:sp>
      <p:sp>
        <p:nvSpPr>
          <p:cNvPr id="214" name="Line 21"/>
          <p:cNvSpPr/>
          <p:nvPr/>
        </p:nvSpPr>
        <p:spPr>
          <a:xfrm flipH="1" flipV="1">
            <a:off x="8059856" y="1967711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pPr/>
          </a:p>
        </p:txBody>
      </p:sp>
      <p:cxnSp>
        <p:nvCxnSpPr>
          <p:cNvPr id="215" name="Gerade Verbindung mit Pfeil 3"/>
          <p:cNvCxnSpPr>
            <a:stCxn id="169" idx="0"/>
            <a:endCxn id="136" idx="0"/>
          </p:cNvCxnSpPr>
          <p:nvPr/>
        </p:nvCxnSpPr>
        <p:spPr>
          <a:xfrm>
            <a:off x="2994196" y="4768085"/>
            <a:ext cx="3062755" cy="37260"/>
          </a:xfrm>
          <a:prstGeom prst="straightConnector1">
            <a:avLst/>
          </a:prstGeom>
          <a:ln w="6350">
            <a:solidFill>
              <a:srgbClr val="BFBFBF"/>
            </a:solidFill>
            <a:prstDash val="dash"/>
            <a:miter/>
            <a:tailEnd type="triangle"/>
          </a:ln>
        </p:spPr>
      </p:cxnSp>
      <p:grpSp>
        <p:nvGrpSpPr>
          <p:cNvPr id="218" name="AutoShape 10"/>
          <p:cNvGrpSpPr/>
          <p:nvPr/>
        </p:nvGrpSpPr>
        <p:grpSpPr>
          <a:xfrm>
            <a:off x="8666419" y="2702711"/>
            <a:ext cx="824268" cy="586238"/>
            <a:chOff x="0" y="0"/>
            <a:chExt cx="824267" cy="586237"/>
          </a:xfrm>
        </p:grpSpPr>
        <p:sp>
          <p:nvSpPr>
            <p:cNvPr id="216" name="Chevron"/>
            <p:cNvSpPr/>
            <p:nvPr/>
          </p:nvSpPr>
          <p:spPr>
            <a:xfrm>
              <a:off x="0" y="86118"/>
              <a:ext cx="824268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</a:p>
          </p:txBody>
        </p:sp>
        <p:sp>
          <p:nvSpPr>
            <p:cNvPr id="217" name="Q4 2024"/>
            <p:cNvSpPr txBox="1"/>
            <p:nvPr/>
          </p:nvSpPr>
          <p:spPr>
            <a:xfrm>
              <a:off x="125880" y="0"/>
              <a:ext cx="572507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Q4 2024</a:t>
              </a:r>
            </a:p>
          </p:txBody>
        </p:sp>
      </p:grpSp>
      <p:sp>
        <p:nvSpPr>
          <p:cNvPr id="219" name="Textfeld 108"/>
          <p:cNvSpPr txBox="1"/>
          <p:nvPr/>
        </p:nvSpPr>
        <p:spPr>
          <a:xfrm>
            <a:off x="8663217" y="1587156"/>
            <a:ext cx="679213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TP#67</a:t>
            </a:r>
          </a:p>
        </p:txBody>
      </p:sp>
      <p:sp>
        <p:nvSpPr>
          <p:cNvPr id="220" name="Line 21"/>
          <p:cNvSpPr/>
          <p:nvPr/>
        </p:nvSpPr>
        <p:spPr>
          <a:xfrm flipH="1" flipV="1">
            <a:off x="8851347" y="1971516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223" name="AutoShape 10"/>
          <p:cNvGrpSpPr/>
          <p:nvPr/>
        </p:nvGrpSpPr>
        <p:grpSpPr>
          <a:xfrm>
            <a:off x="9436271" y="2702711"/>
            <a:ext cx="873096" cy="586238"/>
            <a:chOff x="0" y="0"/>
            <a:chExt cx="873094" cy="586237"/>
          </a:xfrm>
        </p:grpSpPr>
        <p:sp>
          <p:nvSpPr>
            <p:cNvPr id="221" name="Chevron"/>
            <p:cNvSpPr/>
            <p:nvPr/>
          </p:nvSpPr>
          <p:spPr>
            <a:xfrm>
              <a:off x="0" y="86118"/>
              <a:ext cx="873095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</a:p>
          </p:txBody>
        </p:sp>
        <p:sp>
          <p:nvSpPr>
            <p:cNvPr id="222" name="Q1 2025"/>
            <p:cNvSpPr txBox="1"/>
            <p:nvPr/>
          </p:nvSpPr>
          <p:spPr>
            <a:xfrm>
              <a:off x="125879" y="0"/>
              <a:ext cx="621336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Q1 2025</a:t>
              </a:r>
            </a:p>
          </p:txBody>
        </p:sp>
      </p:grpSp>
      <p:grpSp>
        <p:nvGrpSpPr>
          <p:cNvPr id="226" name="AutoShape 10"/>
          <p:cNvGrpSpPr/>
          <p:nvPr/>
        </p:nvGrpSpPr>
        <p:grpSpPr>
          <a:xfrm>
            <a:off x="10274531" y="2702711"/>
            <a:ext cx="824268" cy="586238"/>
            <a:chOff x="0" y="0"/>
            <a:chExt cx="824267" cy="586237"/>
          </a:xfrm>
        </p:grpSpPr>
        <p:sp>
          <p:nvSpPr>
            <p:cNvPr id="224" name="Chevron"/>
            <p:cNvSpPr/>
            <p:nvPr/>
          </p:nvSpPr>
          <p:spPr>
            <a:xfrm>
              <a:off x="0" y="86118"/>
              <a:ext cx="824268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</a:p>
          </p:txBody>
        </p:sp>
        <p:sp>
          <p:nvSpPr>
            <p:cNvPr id="225" name="Q2…"/>
            <p:cNvSpPr txBox="1"/>
            <p:nvPr/>
          </p:nvSpPr>
          <p:spPr>
            <a:xfrm>
              <a:off x="125880" y="0"/>
              <a:ext cx="572507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/>
            <a:p>
              <a: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pPr>
              <a:r>
                <a:t>Q2</a:t>
              </a:r>
            </a:p>
            <a:p>
              <a: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pPr>
              <a:r>
                <a:t>2025</a:t>
              </a:r>
            </a:p>
          </p:txBody>
        </p:sp>
      </p:grpSp>
      <p:grpSp>
        <p:nvGrpSpPr>
          <p:cNvPr id="229" name="AutoShape 10"/>
          <p:cNvGrpSpPr/>
          <p:nvPr/>
        </p:nvGrpSpPr>
        <p:grpSpPr>
          <a:xfrm>
            <a:off x="11074255" y="2702711"/>
            <a:ext cx="824268" cy="586238"/>
            <a:chOff x="0" y="0"/>
            <a:chExt cx="824267" cy="586237"/>
          </a:xfrm>
        </p:grpSpPr>
        <p:sp>
          <p:nvSpPr>
            <p:cNvPr id="227" name="Chevron"/>
            <p:cNvSpPr/>
            <p:nvPr/>
          </p:nvSpPr>
          <p:spPr>
            <a:xfrm>
              <a:off x="0" y="86118"/>
              <a:ext cx="824268" cy="414001"/>
            </a:xfrm>
            <a:prstGeom prst="chevron">
              <a:avLst>
                <a:gd name="adj" fmla="val 28872"/>
              </a:avLst>
            </a:prstGeom>
            <a:solidFill>
              <a:schemeClr val="accent3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90000"/>
                </a:lnSpc>
              </a:pPr>
            </a:p>
          </p:txBody>
        </p:sp>
        <p:sp>
          <p:nvSpPr>
            <p:cNvPr id="228" name="Q3 2025"/>
            <p:cNvSpPr txBox="1"/>
            <p:nvPr/>
          </p:nvSpPr>
          <p:spPr>
            <a:xfrm>
              <a:off x="125880" y="0"/>
              <a:ext cx="572507" cy="5862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2000" tIns="72000" rIns="72000" bIns="72000" numCol="1" anchor="ctr">
              <a:spAutoFit/>
            </a:bodyPr>
            <a:lstStyle>
              <a:lvl1pPr algn="ctr">
                <a:lnSpc>
                  <a:spcPct val="90000"/>
                </a:lnSpc>
                <a:defRPr sz="1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Q3 2025</a:t>
              </a:r>
            </a:p>
          </p:txBody>
        </p:sp>
      </p:grpSp>
      <p:sp>
        <p:nvSpPr>
          <p:cNvPr id="230" name="Line 21"/>
          <p:cNvSpPr/>
          <p:nvPr/>
        </p:nvSpPr>
        <p:spPr>
          <a:xfrm flipH="1" flipV="1">
            <a:off x="10642292" y="3256867"/>
            <a:ext cx="365933" cy="639867"/>
          </a:xfrm>
          <a:prstGeom prst="line">
            <a:avLst/>
          </a:prstGeom>
          <a:ln w="190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31" name="Gerader Verbinder 79"/>
          <p:cNvSpPr/>
          <p:nvPr/>
        </p:nvSpPr>
        <p:spPr>
          <a:xfrm>
            <a:off x="11024406" y="3962518"/>
            <a:ext cx="4625" cy="748081"/>
          </a:xfrm>
          <a:prstGeom prst="line">
            <a:avLst/>
          </a:prstGeom>
          <a:ln w="63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32" name="Freeform 15"/>
          <p:cNvSpPr/>
          <p:nvPr/>
        </p:nvSpPr>
        <p:spPr>
          <a:xfrm>
            <a:off x="11109500" y="4351592"/>
            <a:ext cx="340435" cy="3590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0800"/>
                </a:moveTo>
                <a:cubicBezTo>
                  <a:pt x="21600" y="16765"/>
                  <a:pt x="16771" y="21600"/>
                  <a:pt x="10814" y="21600"/>
                </a:cubicBezTo>
                <a:cubicBezTo>
                  <a:pt x="4829" y="21600"/>
                  <a:pt x="0" y="16765"/>
                  <a:pt x="0" y="10800"/>
                </a:cubicBezTo>
                <a:cubicBezTo>
                  <a:pt x="0" y="4835"/>
                  <a:pt x="4829" y="0"/>
                  <a:pt x="10814" y="0"/>
                </a:cubicBezTo>
                <a:cubicBezTo>
                  <a:pt x="16771" y="0"/>
                  <a:pt x="21600" y="4835"/>
                  <a:pt x="21600" y="10800"/>
                </a:cubicBezTo>
                <a:close/>
                <a:moveTo>
                  <a:pt x="9282" y="15056"/>
                </a:moveTo>
                <a:cubicBezTo>
                  <a:pt x="17002" y="7354"/>
                  <a:pt x="17002" y="7354"/>
                  <a:pt x="17002" y="7354"/>
                </a:cubicBezTo>
                <a:cubicBezTo>
                  <a:pt x="17234" y="7123"/>
                  <a:pt x="17234" y="6746"/>
                  <a:pt x="17002" y="6544"/>
                </a:cubicBezTo>
                <a:cubicBezTo>
                  <a:pt x="16771" y="6312"/>
                  <a:pt x="16395" y="6312"/>
                  <a:pt x="16193" y="6544"/>
                </a:cubicBezTo>
                <a:cubicBezTo>
                  <a:pt x="8877" y="13840"/>
                  <a:pt x="8877" y="13840"/>
                  <a:pt x="8877" y="13840"/>
                </a:cubicBezTo>
                <a:cubicBezTo>
                  <a:pt x="5812" y="10771"/>
                  <a:pt x="5812" y="10771"/>
                  <a:pt x="5812" y="10771"/>
                </a:cubicBezTo>
                <a:cubicBezTo>
                  <a:pt x="5581" y="10539"/>
                  <a:pt x="5234" y="10539"/>
                  <a:pt x="5002" y="10771"/>
                </a:cubicBezTo>
                <a:cubicBezTo>
                  <a:pt x="4771" y="11003"/>
                  <a:pt x="4771" y="11379"/>
                  <a:pt x="5002" y="11582"/>
                </a:cubicBezTo>
                <a:cubicBezTo>
                  <a:pt x="8472" y="15056"/>
                  <a:pt x="8472" y="15056"/>
                  <a:pt x="8472" y="15056"/>
                </a:cubicBezTo>
                <a:cubicBezTo>
                  <a:pt x="8588" y="15172"/>
                  <a:pt x="8733" y="15230"/>
                  <a:pt x="8877" y="15230"/>
                </a:cubicBezTo>
                <a:cubicBezTo>
                  <a:pt x="9022" y="15230"/>
                  <a:pt x="9166" y="15172"/>
                  <a:pt x="9282" y="15056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33" name="Raute 80"/>
          <p:cNvSpPr/>
          <p:nvPr/>
        </p:nvSpPr>
        <p:spPr>
          <a:xfrm>
            <a:off x="11008224" y="4679865"/>
            <a:ext cx="99715" cy="200538"/>
          </a:xfrm>
          <a:prstGeom prst="diamond">
            <a:avLst/>
          </a:prstGeom>
          <a:solidFill>
            <a:srgbClr val="C63133"/>
          </a:solidFill>
          <a:ln w="12700">
            <a:solidFill>
              <a:srgbClr val="C63133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34" name="Textfeld 108"/>
          <p:cNvSpPr txBox="1"/>
          <p:nvPr/>
        </p:nvSpPr>
        <p:spPr>
          <a:xfrm>
            <a:off x="10202979" y="1594077"/>
            <a:ext cx="645504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TP#xx</a:t>
            </a:r>
          </a:p>
        </p:txBody>
      </p:sp>
      <p:sp>
        <p:nvSpPr>
          <p:cNvPr id="235" name="Line 21"/>
          <p:cNvSpPr/>
          <p:nvPr/>
        </p:nvSpPr>
        <p:spPr>
          <a:xfrm flipH="1" flipV="1">
            <a:off x="10391109" y="1978437"/>
            <a:ext cx="417658" cy="768352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545054"/>
      </a:dk1>
      <a:lt1>
        <a:srgbClr val="FFFFFF"/>
      </a:lt1>
      <a:dk2>
        <a:srgbClr val="A7A7A7"/>
      </a:dk2>
      <a:lt2>
        <a:srgbClr val="535353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chemeClr val="accent2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chemeClr val="accent2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chemeClr val="accent2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chemeClr val="accent2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