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77" r:id="rId3"/>
    <p:sldId id="274" r:id="rId4"/>
    <p:sldId id="276" r:id="rId5"/>
    <p:sldId id="282" r:id="rId6"/>
    <p:sldId id="279" r:id="rId7"/>
    <p:sldId id="283" r:id="rId8"/>
    <p:sldId id="280" r:id="rId9"/>
    <p:sldId id="281" r:id="rId10"/>
    <p:sldId id="284" r:id="rId11"/>
    <p:sldId id="265" r:id="rId12"/>
  </p:sldIdLst>
  <p:sldSz cx="12192000" cy="6858000"/>
  <p:notesSz cx="6858000" cy="9144000"/>
  <p:defaultText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533B24C-CAC7-E995-E002-E2B58593AB95}" name="송재승" initials="재송" userId="S::jssong@sju.ac.kr::2b3decdc-cdbd-4fae-b87b-0c1ee6a66a74" providerId="AD"/>
  <p188:author id="{3FBB32D3-879D-EFC5-E00B-0960BAEAA4DD}" name="JaeSeung Song" initials="JS" userId="JaeSeung Song"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4F1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srgbClr val="000000"/>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srgbClr val="000000"/>
        </a:fontRef>
        <a:schemeClr val="lt1"/>
      </a:tcTxStyle>
      <a:tcStyle>
        <a:tcBdr/>
        <a:fill>
          <a:solidFill>
            <a:schemeClr val="accent1"/>
          </a:solidFill>
        </a:fill>
      </a:tcStyle>
    </a:lastCol>
    <a:firstCol>
      <a:tcTxStyle b="on">
        <a:fontRef idx="minor">
          <a:srgbClr val="000000"/>
        </a:fontRef>
        <a:schemeClr val="lt1"/>
      </a:tcTxStyle>
      <a:tcStyle>
        <a:tcBdr/>
        <a:fill>
          <a:solidFill>
            <a:schemeClr val="accent1"/>
          </a:solidFill>
        </a:fill>
      </a:tcStyle>
    </a:firstCol>
    <a:lastRow>
      <a:tcTxStyle b="on">
        <a:fontRef idx="minor">
          <a:srgbClr val="000000"/>
        </a:fontRef>
        <a:schemeClr val="lt1"/>
      </a:tcTxStyle>
      <a:tcStyle>
        <a:tcBdr>
          <a:top>
            <a:ln w="38100" cmpd="sng">
              <a:solidFill>
                <a:schemeClr val="lt1"/>
              </a:solidFill>
            </a:ln>
          </a:top>
        </a:tcBdr>
        <a:fill>
          <a:solidFill>
            <a:schemeClr val="accent1"/>
          </a:solidFill>
        </a:fill>
      </a:tcStyle>
    </a:lastRow>
    <a:firstRow>
      <a:tcTxStyle b="on">
        <a:fontRef idx="minor">
          <a:srgbClr val="000000"/>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46" autoAdjust="0"/>
    <p:restoredTop sz="93519"/>
  </p:normalViewPr>
  <p:slideViewPr>
    <p:cSldViewPr snapToGrid="0">
      <p:cViewPr varScale="1">
        <p:scale>
          <a:sx n="104" d="100"/>
          <a:sy n="104" d="100"/>
        </p:scale>
        <p:origin x="984" y="20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ko-Kore-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C8CD01-EA85-9E43-A8B7-9AE79D22587D}" type="datetimeFigureOut">
              <a:rPr kumimoji="1" lang="ko-Kore-KR" altLang="en-US" smtClean="0"/>
              <a:t>8/13/23</a:t>
            </a:fld>
            <a:endParaRPr kumimoji="1" lang="ko-Kore-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ore-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ko-KR" altLang="en-US"/>
              <a:t>마스터 텍스트 스타일을 편집하려면 클릭</a:t>
            </a:r>
          </a:p>
          <a:p>
            <a:pPr lvl="1"/>
            <a:r>
              <a:rPr kumimoji="1" lang="ko-KR" altLang="en-US"/>
              <a:t>두 번째 수준</a:t>
            </a:r>
          </a:p>
          <a:p>
            <a:pPr lvl="2"/>
            <a:r>
              <a:rPr kumimoji="1" lang="ko-KR" altLang="en-US"/>
              <a:t>세 번째 수준</a:t>
            </a:r>
          </a:p>
          <a:p>
            <a:pPr lvl="3"/>
            <a:r>
              <a:rPr kumimoji="1" lang="ko-KR" altLang="en-US"/>
              <a:t>네 번째 수준</a:t>
            </a:r>
          </a:p>
          <a:p>
            <a:pPr lvl="4"/>
            <a:r>
              <a:rPr kumimoji="1" lang="ko-KR" altLang="en-US"/>
              <a:t>다섯 번째 수준</a:t>
            </a:r>
            <a:endParaRPr kumimoji="1" lang="ko-Kore-KR" altLang="en-US"/>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ko-Kore-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6E833F-BCF7-AA49-86C1-81AA707CFE42}" type="slidenum">
              <a:rPr kumimoji="1" lang="ko-Kore-KR" altLang="en-US" smtClean="0"/>
              <a:t>‹#›</a:t>
            </a:fld>
            <a:endParaRPr kumimoji="1" lang="ko-Kore-KR" altLang="en-US"/>
          </a:p>
        </p:txBody>
      </p:sp>
    </p:spTree>
    <p:extLst>
      <p:ext uri="{BB962C8B-B14F-4D97-AF65-F5344CB8AC3E}">
        <p14:creationId xmlns:p14="http://schemas.microsoft.com/office/powerpoint/2010/main" val="1216294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kumimoji="1" lang="ko-Kore-KR" altLang="en-US" dirty="0"/>
              <a:t>블록체인</a:t>
            </a:r>
            <a:r>
              <a:rPr kumimoji="1" lang="ko-KR" altLang="en-US" dirty="0"/>
              <a:t>에 대한 간략한 소개 및 관심이 높아지고 있다 </a:t>
            </a:r>
            <a:r>
              <a:rPr kumimoji="1" lang="ko-KR" altLang="en-US" dirty="0" err="1"/>
              <a:t>들어가는말</a:t>
            </a:r>
            <a:r>
              <a:rPr kumimoji="1" lang="en-US" altLang="ko-KR" dirty="0"/>
              <a:t>?</a:t>
            </a:r>
            <a:r>
              <a:rPr kumimoji="1" lang="ko-KR" altLang="en-US" dirty="0"/>
              <a:t>사진</a:t>
            </a:r>
            <a:r>
              <a:rPr kumimoji="1" lang="en-US" altLang="ko-KR" dirty="0"/>
              <a:t>??</a:t>
            </a:r>
            <a:endParaRPr kumimoji="1" lang="ko-Kore-KR" altLang="en-US" dirty="0"/>
          </a:p>
        </p:txBody>
      </p:sp>
      <p:sp>
        <p:nvSpPr>
          <p:cNvPr id="4" name="슬라이드 번호 개체 틀 3"/>
          <p:cNvSpPr>
            <a:spLocks noGrp="1"/>
          </p:cNvSpPr>
          <p:nvPr>
            <p:ph type="sldNum" sz="quarter" idx="5"/>
          </p:nvPr>
        </p:nvSpPr>
        <p:spPr/>
        <p:txBody>
          <a:bodyPr/>
          <a:lstStyle/>
          <a:p>
            <a:fld id="{716E833F-BCF7-AA49-86C1-81AA707CFE42}" type="slidenum">
              <a:rPr kumimoji="1" lang="ko-Kore-KR" altLang="en-US" smtClean="0"/>
              <a:t>2</a:t>
            </a:fld>
            <a:endParaRPr kumimoji="1" lang="ko-Kore-KR" altLang="en-US"/>
          </a:p>
        </p:txBody>
      </p:sp>
    </p:spTree>
    <p:extLst>
      <p:ext uri="{BB962C8B-B14F-4D97-AF65-F5344CB8AC3E}">
        <p14:creationId xmlns:p14="http://schemas.microsoft.com/office/powerpoint/2010/main" val="14842707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kumimoji="1" lang="ko-Kore-KR" altLang="en-US" dirty="0"/>
              <a:t>제안에</a:t>
            </a:r>
            <a:r>
              <a:rPr kumimoji="1" lang="ko-KR" altLang="en-US" dirty="0"/>
              <a:t> 대한 목적 설명</a:t>
            </a:r>
            <a:endParaRPr kumimoji="1" lang="ko-Kore-KR" altLang="en-US" dirty="0"/>
          </a:p>
        </p:txBody>
      </p:sp>
      <p:sp>
        <p:nvSpPr>
          <p:cNvPr id="4" name="슬라이드 번호 개체 틀 3"/>
          <p:cNvSpPr>
            <a:spLocks noGrp="1"/>
          </p:cNvSpPr>
          <p:nvPr>
            <p:ph type="sldNum" sz="quarter" idx="5"/>
          </p:nvPr>
        </p:nvSpPr>
        <p:spPr/>
        <p:txBody>
          <a:bodyPr/>
          <a:lstStyle/>
          <a:p>
            <a:fld id="{716E833F-BCF7-AA49-86C1-81AA707CFE42}" type="slidenum">
              <a:rPr kumimoji="1" lang="ko-Kore-KR" altLang="en-US" smtClean="0"/>
              <a:t>3</a:t>
            </a:fld>
            <a:endParaRPr kumimoji="1" lang="ko-Kore-KR" altLang="en-US"/>
          </a:p>
        </p:txBody>
      </p:sp>
    </p:spTree>
    <p:extLst>
      <p:ext uri="{BB962C8B-B14F-4D97-AF65-F5344CB8AC3E}">
        <p14:creationId xmlns:p14="http://schemas.microsoft.com/office/powerpoint/2010/main" val="3765411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kumimoji="1" lang="ko-Kore-KR" altLang="en-US" dirty="0"/>
              <a:t>제안에</a:t>
            </a:r>
            <a:r>
              <a:rPr kumimoji="1" lang="ko-KR" altLang="en-US" dirty="0"/>
              <a:t> 대한 이점을 설명</a:t>
            </a:r>
            <a:r>
              <a:rPr kumimoji="1" lang="en-US" altLang="ko-KR" dirty="0"/>
              <a:t>.</a:t>
            </a:r>
            <a:r>
              <a:rPr kumimoji="1" lang="ko-KR" altLang="en-US" dirty="0"/>
              <a:t> </a:t>
            </a:r>
            <a:r>
              <a:rPr kumimoji="1" lang="en-US" altLang="ko-KR" dirty="0"/>
              <a:t>(</a:t>
            </a:r>
            <a:r>
              <a:rPr kumimoji="1" lang="ko-KR" altLang="en-US" dirty="0"/>
              <a:t>이점으로 작성</a:t>
            </a:r>
            <a:r>
              <a:rPr kumimoji="1" lang="en-US" altLang="ko-KR" dirty="0"/>
              <a:t>?</a:t>
            </a:r>
            <a:r>
              <a:rPr kumimoji="1" lang="ko-KR" altLang="en-US" dirty="0"/>
              <a:t> 필요성으로 변경</a:t>
            </a:r>
            <a:r>
              <a:rPr kumimoji="1" lang="en-US" altLang="ko-KR" dirty="0"/>
              <a:t>?</a:t>
            </a:r>
            <a:r>
              <a:rPr kumimoji="1" lang="ko-KR" altLang="en-US" dirty="0"/>
              <a:t> </a:t>
            </a:r>
            <a:r>
              <a:rPr kumimoji="1" lang="en-US" altLang="ko-KR" dirty="0"/>
              <a:t>IoT </a:t>
            </a:r>
            <a:r>
              <a:rPr kumimoji="1" lang="ko-KR" altLang="en-US" dirty="0"/>
              <a:t>플랫폼의 블록체인 활용에 대한 표준이 필요하다</a:t>
            </a:r>
            <a:r>
              <a:rPr kumimoji="1" lang="en-US" altLang="ko-KR" dirty="0"/>
              <a:t>.)</a:t>
            </a:r>
            <a:endParaRPr kumimoji="1" lang="ko-Kore-KR" altLang="en-US" dirty="0"/>
          </a:p>
        </p:txBody>
      </p:sp>
      <p:sp>
        <p:nvSpPr>
          <p:cNvPr id="4" name="슬라이드 번호 개체 틀 3"/>
          <p:cNvSpPr>
            <a:spLocks noGrp="1"/>
          </p:cNvSpPr>
          <p:nvPr>
            <p:ph type="sldNum" sz="quarter" idx="5"/>
          </p:nvPr>
        </p:nvSpPr>
        <p:spPr/>
        <p:txBody>
          <a:bodyPr/>
          <a:lstStyle/>
          <a:p>
            <a:fld id="{716E833F-BCF7-AA49-86C1-81AA707CFE42}" type="slidenum">
              <a:rPr kumimoji="1" lang="ko-Kore-KR" altLang="en-US" smtClean="0"/>
              <a:t>4</a:t>
            </a:fld>
            <a:endParaRPr kumimoji="1" lang="ko-Kore-KR" altLang="en-US"/>
          </a:p>
        </p:txBody>
      </p:sp>
    </p:spTree>
    <p:extLst>
      <p:ext uri="{BB962C8B-B14F-4D97-AF65-F5344CB8AC3E}">
        <p14:creationId xmlns:p14="http://schemas.microsoft.com/office/powerpoint/2010/main" val="30489142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kumimoji="1" lang="ko-KR" altLang="en-US" dirty="0"/>
              <a:t>표준 제안의 핵심</a:t>
            </a:r>
            <a:r>
              <a:rPr kumimoji="1" lang="en-US" altLang="ko-KR" dirty="0"/>
              <a:t>??</a:t>
            </a:r>
            <a:br>
              <a:rPr kumimoji="1" lang="en-US" altLang="ko-KR" dirty="0"/>
            </a:br>
            <a:br>
              <a:rPr kumimoji="1" lang="en-US" altLang="ko-KR" dirty="0"/>
            </a:br>
            <a:r>
              <a:rPr kumimoji="1" lang="ko-KR" altLang="en-US" dirty="0"/>
              <a:t>특정 데이터를 블록체인에 저장함으로써 </a:t>
            </a:r>
            <a:r>
              <a:rPr kumimoji="1" lang="en-US" altLang="ko-KR" dirty="0"/>
              <a:t>IoT platform</a:t>
            </a:r>
            <a:r>
              <a:rPr kumimoji="1" lang="ko-KR" altLang="en-US" dirty="0"/>
              <a:t>인 </a:t>
            </a:r>
            <a:r>
              <a:rPr kumimoji="1" lang="en-US" altLang="ko-KR" dirty="0"/>
              <a:t>oneM2M</a:t>
            </a:r>
            <a:r>
              <a:rPr kumimoji="1" lang="ko-KR" altLang="en-US" dirty="0"/>
              <a:t>에 블록체인을 활용하는 표준 제안</a:t>
            </a:r>
            <a:r>
              <a:rPr kumimoji="1" lang="en-US" altLang="ko-KR" dirty="0"/>
              <a:t>.</a:t>
            </a:r>
            <a:br>
              <a:rPr kumimoji="1" lang="en-US" altLang="ko-KR" dirty="0"/>
            </a:br>
            <a:r>
              <a:rPr kumimoji="1" lang="en-US" altLang="ko-KR" dirty="0"/>
              <a:t>-</a:t>
            </a:r>
            <a:r>
              <a:rPr kumimoji="1" lang="ko-KR" altLang="en-US" dirty="0"/>
              <a:t> 필요성을 강조</a:t>
            </a:r>
            <a:endParaRPr kumimoji="1" lang="en-US" altLang="ko-KR" dirty="0"/>
          </a:p>
          <a:p>
            <a:pPr marL="171450" indent="-171450">
              <a:buFontTx/>
              <a:buChar char="-"/>
            </a:pPr>
            <a:r>
              <a:rPr kumimoji="1" lang="ko-KR" altLang="en-US" dirty="0"/>
              <a:t>이점을 강조</a:t>
            </a:r>
            <a:endParaRPr kumimoji="1" lang="en-US" altLang="ko-KR" dirty="0"/>
          </a:p>
          <a:p>
            <a:pPr marL="171450" indent="-171450">
              <a:buFontTx/>
              <a:buChar char="-"/>
            </a:pPr>
            <a:r>
              <a:rPr kumimoji="1" lang="ko-KR" altLang="en-US" dirty="0"/>
              <a:t>표준이 아직 없음을 강조</a:t>
            </a:r>
            <a:endParaRPr kumimoji="1" lang="en-US" altLang="ko-KR" dirty="0"/>
          </a:p>
          <a:p>
            <a:pPr marL="171450" indent="-171450">
              <a:buFontTx/>
              <a:buChar char="-"/>
            </a:pPr>
            <a:r>
              <a:rPr kumimoji="1" lang="ko-KR" altLang="en-US" dirty="0"/>
              <a:t>사용 예시</a:t>
            </a:r>
            <a:r>
              <a:rPr kumimoji="1" lang="en-US" altLang="ko-KR" dirty="0"/>
              <a:t>?</a:t>
            </a:r>
          </a:p>
          <a:p>
            <a:pPr marL="171450" indent="-171450">
              <a:buFontTx/>
              <a:buChar char="-"/>
            </a:pPr>
            <a:r>
              <a:rPr kumimoji="1" lang="ko-KR" altLang="en-US" dirty="0"/>
              <a:t>표준 적용 예시</a:t>
            </a:r>
            <a:r>
              <a:rPr kumimoji="1" lang="en-US" altLang="ko-KR" dirty="0"/>
              <a:t>?</a:t>
            </a:r>
            <a:endParaRPr kumimoji="1" lang="ko-Kore-KR" altLang="en-US" dirty="0"/>
          </a:p>
        </p:txBody>
      </p:sp>
      <p:sp>
        <p:nvSpPr>
          <p:cNvPr id="4" name="슬라이드 번호 개체 틀 3"/>
          <p:cNvSpPr>
            <a:spLocks noGrp="1"/>
          </p:cNvSpPr>
          <p:nvPr>
            <p:ph type="sldNum" sz="quarter" idx="5"/>
          </p:nvPr>
        </p:nvSpPr>
        <p:spPr/>
        <p:txBody>
          <a:bodyPr/>
          <a:lstStyle/>
          <a:p>
            <a:fld id="{716E833F-BCF7-AA49-86C1-81AA707CFE42}" type="slidenum">
              <a:rPr kumimoji="1" lang="ko-Kore-KR" altLang="en-US" smtClean="0"/>
              <a:t>5</a:t>
            </a:fld>
            <a:endParaRPr kumimoji="1" lang="ko-Kore-KR" altLang="en-US"/>
          </a:p>
        </p:txBody>
      </p:sp>
    </p:spTree>
    <p:extLst>
      <p:ext uri="{BB962C8B-B14F-4D97-AF65-F5344CB8AC3E}">
        <p14:creationId xmlns:p14="http://schemas.microsoft.com/office/powerpoint/2010/main" val="3740487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r>
              <a:rPr kumimoji="1" lang="ko-KR" altLang="en-US" dirty="0"/>
              <a:t>표준 제안의 핵심</a:t>
            </a:r>
            <a:r>
              <a:rPr kumimoji="1" lang="en-US" altLang="ko-KR" dirty="0"/>
              <a:t>??</a:t>
            </a:r>
            <a:br>
              <a:rPr kumimoji="1" lang="en-US" altLang="ko-KR" dirty="0"/>
            </a:br>
            <a:br>
              <a:rPr kumimoji="1" lang="en-US" altLang="ko-KR" dirty="0"/>
            </a:br>
            <a:r>
              <a:rPr kumimoji="1" lang="ko-KR" altLang="en-US" dirty="0"/>
              <a:t>특정 데이터를 블록체인에 저장함으로써 </a:t>
            </a:r>
            <a:r>
              <a:rPr kumimoji="1" lang="en-US" altLang="ko-KR" dirty="0"/>
              <a:t>IoT platform</a:t>
            </a:r>
            <a:r>
              <a:rPr kumimoji="1" lang="ko-KR" altLang="en-US" dirty="0"/>
              <a:t>인 </a:t>
            </a:r>
            <a:r>
              <a:rPr kumimoji="1" lang="en-US" altLang="ko-KR" dirty="0"/>
              <a:t>oneM2M</a:t>
            </a:r>
            <a:r>
              <a:rPr kumimoji="1" lang="ko-KR" altLang="en-US" dirty="0"/>
              <a:t>에 블록체인을 활용하는 표준 제안</a:t>
            </a:r>
            <a:r>
              <a:rPr kumimoji="1" lang="en-US" altLang="ko-KR" dirty="0"/>
              <a:t>.</a:t>
            </a:r>
            <a:br>
              <a:rPr kumimoji="1" lang="en-US" altLang="ko-KR" dirty="0"/>
            </a:br>
            <a:r>
              <a:rPr kumimoji="1" lang="en-US" altLang="ko-KR" dirty="0"/>
              <a:t>-</a:t>
            </a:r>
            <a:r>
              <a:rPr kumimoji="1" lang="ko-KR" altLang="en-US" dirty="0"/>
              <a:t> 필요성을 강조</a:t>
            </a:r>
            <a:endParaRPr kumimoji="1" lang="en-US" altLang="ko-KR" dirty="0"/>
          </a:p>
          <a:p>
            <a:pPr marL="171450" indent="-171450">
              <a:buFontTx/>
              <a:buChar char="-"/>
            </a:pPr>
            <a:r>
              <a:rPr kumimoji="1" lang="ko-KR" altLang="en-US" dirty="0"/>
              <a:t>이점을 강조</a:t>
            </a:r>
            <a:endParaRPr kumimoji="1" lang="en-US" altLang="ko-KR" dirty="0"/>
          </a:p>
          <a:p>
            <a:pPr marL="171450" indent="-171450">
              <a:buFontTx/>
              <a:buChar char="-"/>
            </a:pPr>
            <a:r>
              <a:rPr kumimoji="1" lang="ko-KR" altLang="en-US" dirty="0"/>
              <a:t>표준이 아직 없음을 강조</a:t>
            </a:r>
            <a:endParaRPr kumimoji="1" lang="en-US" altLang="ko-KR" dirty="0"/>
          </a:p>
          <a:p>
            <a:pPr marL="171450" indent="-171450">
              <a:buFontTx/>
              <a:buChar char="-"/>
            </a:pPr>
            <a:r>
              <a:rPr kumimoji="1" lang="ko-KR" altLang="en-US" dirty="0"/>
              <a:t>사용 예시</a:t>
            </a:r>
            <a:r>
              <a:rPr kumimoji="1" lang="en-US" altLang="ko-KR" dirty="0"/>
              <a:t>?</a:t>
            </a:r>
          </a:p>
          <a:p>
            <a:pPr marL="171450" indent="-171450">
              <a:buFontTx/>
              <a:buChar char="-"/>
            </a:pPr>
            <a:r>
              <a:rPr kumimoji="1" lang="ko-KR" altLang="en-US" dirty="0"/>
              <a:t>표준 적용 예시</a:t>
            </a:r>
            <a:r>
              <a:rPr kumimoji="1" lang="en-US" altLang="ko-KR" dirty="0"/>
              <a:t>?</a:t>
            </a:r>
            <a:endParaRPr kumimoji="1" lang="ko-Kore-KR" altLang="en-US" dirty="0"/>
          </a:p>
        </p:txBody>
      </p:sp>
      <p:sp>
        <p:nvSpPr>
          <p:cNvPr id="4" name="슬라이드 번호 개체 틀 3"/>
          <p:cNvSpPr>
            <a:spLocks noGrp="1"/>
          </p:cNvSpPr>
          <p:nvPr>
            <p:ph type="sldNum" sz="quarter" idx="5"/>
          </p:nvPr>
        </p:nvSpPr>
        <p:spPr/>
        <p:txBody>
          <a:bodyPr/>
          <a:lstStyle/>
          <a:p>
            <a:fld id="{716E833F-BCF7-AA49-86C1-81AA707CFE42}" type="slidenum">
              <a:rPr kumimoji="1" lang="ko-Kore-KR" altLang="en-US" smtClean="0"/>
              <a:t>6</a:t>
            </a:fld>
            <a:endParaRPr kumimoji="1" lang="ko-Kore-KR" altLang="en-US"/>
          </a:p>
        </p:txBody>
      </p:sp>
    </p:spTree>
    <p:extLst>
      <p:ext uri="{BB962C8B-B14F-4D97-AF65-F5344CB8AC3E}">
        <p14:creationId xmlns:p14="http://schemas.microsoft.com/office/powerpoint/2010/main" val="33915942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kumimoji="1" lang="ko-Kore-KR" altLang="en-US" dirty="0"/>
          </a:p>
        </p:txBody>
      </p:sp>
      <p:sp>
        <p:nvSpPr>
          <p:cNvPr id="4" name="슬라이드 번호 개체 틀 3"/>
          <p:cNvSpPr>
            <a:spLocks noGrp="1"/>
          </p:cNvSpPr>
          <p:nvPr>
            <p:ph type="sldNum" sz="quarter" idx="5"/>
          </p:nvPr>
        </p:nvSpPr>
        <p:spPr/>
        <p:txBody>
          <a:bodyPr/>
          <a:lstStyle/>
          <a:p>
            <a:fld id="{716E833F-BCF7-AA49-86C1-81AA707CFE42}" type="slidenum">
              <a:rPr kumimoji="1" lang="ko-Kore-KR" altLang="en-US" smtClean="0"/>
              <a:t>7</a:t>
            </a:fld>
            <a:endParaRPr kumimoji="1" lang="ko-Kore-KR" altLang="en-US"/>
          </a:p>
        </p:txBody>
      </p:sp>
    </p:spTree>
    <p:extLst>
      <p:ext uri="{BB962C8B-B14F-4D97-AF65-F5344CB8AC3E}">
        <p14:creationId xmlns:p14="http://schemas.microsoft.com/office/powerpoint/2010/main" val="32843810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algn="l"/>
            <a:r>
              <a:rPr lang="en" altLang="ko-Kore-KR" b="1" i="0" dirty="0">
                <a:solidFill>
                  <a:srgbClr val="D1D5DB"/>
                </a:solidFill>
                <a:effectLst/>
                <a:latin typeface="Söhne"/>
              </a:rPr>
              <a:t>INDUSTRY SPECIFICATION GROUP (ISG) PERMISSIONED DISTRIBUTED LEDGER (PDL)</a:t>
            </a:r>
          </a:p>
          <a:p>
            <a:pPr algn="l"/>
            <a:endParaRPr lang="en" altLang="ko-Kore-KR" b="0" i="0" dirty="0">
              <a:solidFill>
                <a:srgbClr val="D1D5DB"/>
              </a:solidFill>
              <a:effectLst/>
              <a:latin typeface="Söhne"/>
            </a:endParaRPr>
          </a:p>
          <a:p>
            <a:pPr algn="l"/>
            <a:r>
              <a:rPr lang="en" altLang="ko-Kore-KR" b="1" i="0" dirty="0">
                <a:solidFill>
                  <a:srgbClr val="D1D5DB"/>
                </a:solidFill>
                <a:effectLst/>
                <a:latin typeface="Söhne"/>
              </a:rPr>
              <a:t>Analyzes and sets foundation for permissioned distributed ledgers.</a:t>
            </a:r>
            <a:r>
              <a:rPr lang="en" altLang="ko-Kore-KR" b="0" i="0" dirty="0">
                <a:solidFill>
                  <a:srgbClr val="D1D5DB"/>
                </a:solidFill>
                <a:effectLst/>
                <a:latin typeface="Söhne"/>
              </a:rPr>
              <a:t> </a:t>
            </a:r>
            <a:br>
              <a:rPr lang="en" altLang="ko-Kore-KR" b="0" i="0" dirty="0">
                <a:solidFill>
                  <a:srgbClr val="D1D5DB"/>
                </a:solidFill>
                <a:effectLst/>
                <a:latin typeface="Söhne"/>
              </a:rPr>
            </a:br>
            <a:r>
              <a:rPr lang="en" altLang="ko-Kore-KR" b="0" i="0" dirty="0">
                <a:solidFill>
                  <a:srgbClr val="D1D5DB"/>
                </a:solidFill>
                <a:effectLst/>
                <a:latin typeface="Söhne"/>
              </a:rPr>
              <a:t>Permissioned Distributed Ledgers (PDLs) stand out for their restricted access, enhancing security and control. ISG PDL is pivotal in shaping the core principles of these ledgers, ensuring adaptability, and robustness.</a:t>
            </a:r>
          </a:p>
          <a:p>
            <a:pPr algn="l"/>
            <a:endParaRPr lang="en" altLang="ko-Kore-KR" b="0" i="0" dirty="0">
              <a:solidFill>
                <a:srgbClr val="D1D5DB"/>
              </a:solidFill>
              <a:effectLst/>
              <a:latin typeface="Söhne"/>
            </a:endParaRPr>
          </a:p>
          <a:p>
            <a:pPr algn="l"/>
            <a:r>
              <a:rPr lang="en" altLang="ko-Kore-KR" b="1" i="0" dirty="0">
                <a:solidFill>
                  <a:srgbClr val="D1D5DB"/>
                </a:solidFill>
                <a:effectLst/>
                <a:latin typeface="Söhne"/>
              </a:rPr>
              <a:t>Leverages existing knowledge to verify participant nodes.</a:t>
            </a:r>
            <a:r>
              <a:rPr lang="en" altLang="ko-Kore-KR" b="0" i="0" dirty="0">
                <a:solidFill>
                  <a:srgbClr val="D1D5DB"/>
                </a:solidFill>
                <a:effectLst/>
                <a:latin typeface="Söhne"/>
              </a:rPr>
              <a:t> </a:t>
            </a:r>
          </a:p>
          <a:p>
            <a:pPr algn="l"/>
            <a:r>
              <a:rPr lang="en" altLang="ko-Kore-KR" b="0" i="0" dirty="0">
                <a:solidFill>
                  <a:srgbClr val="D1D5DB"/>
                </a:solidFill>
                <a:effectLst/>
                <a:latin typeface="Söhne"/>
              </a:rPr>
              <a:t>Node credibility is crucial for a PDL's reliability. Using accumulated knowledge, ISG PDL meticulously verifies each participant node, ensuring trustworthiness and alignment with the ledger's objectives.</a:t>
            </a:r>
          </a:p>
          <a:p>
            <a:pPr algn="l"/>
            <a:endParaRPr lang="en" altLang="ko-Kore-KR" b="0" i="0" dirty="0">
              <a:solidFill>
                <a:srgbClr val="D1D5DB"/>
              </a:solidFill>
              <a:effectLst/>
              <a:latin typeface="Söhne"/>
            </a:endParaRPr>
          </a:p>
          <a:p>
            <a:pPr algn="l"/>
            <a:r>
              <a:rPr lang="en" altLang="ko-Kore-KR" b="1" i="0" dirty="0">
                <a:solidFill>
                  <a:srgbClr val="D1D5DB"/>
                </a:solidFill>
                <a:effectLst/>
                <a:latin typeface="Söhne"/>
              </a:rPr>
              <a:t>Automates ledger and node lifecycles.</a:t>
            </a:r>
            <a:r>
              <a:rPr lang="en" altLang="ko-Kore-KR" b="0" i="0" dirty="0">
                <a:solidFill>
                  <a:srgbClr val="D1D5DB"/>
                </a:solidFill>
                <a:effectLst/>
                <a:latin typeface="Söhne"/>
              </a:rPr>
              <a:t> </a:t>
            </a:r>
          </a:p>
          <a:p>
            <a:pPr algn="l"/>
            <a:r>
              <a:rPr lang="en" altLang="ko-Kore-KR" b="0" i="0" dirty="0">
                <a:solidFill>
                  <a:srgbClr val="D1D5DB"/>
                </a:solidFill>
                <a:effectLst/>
                <a:latin typeface="Söhne"/>
              </a:rPr>
              <a:t>ISG PDL emphasizes efficiency, streamlining operations by automating both the overarching ledger lifecycle and that of individual nodes. This approach reduces errors and heightens operational speed.</a:t>
            </a:r>
          </a:p>
          <a:p>
            <a:pPr algn="l"/>
            <a:endParaRPr lang="en" altLang="ko-Kore-KR" b="0" i="0" dirty="0">
              <a:solidFill>
                <a:srgbClr val="D1D5DB"/>
              </a:solidFill>
              <a:effectLst/>
              <a:latin typeface="Söhne"/>
            </a:endParaRPr>
          </a:p>
          <a:p>
            <a:pPr algn="l"/>
            <a:r>
              <a:rPr lang="en" altLang="ko-Kore-KR" b="1" i="0" dirty="0">
                <a:solidFill>
                  <a:srgbClr val="D1D5DB"/>
                </a:solidFill>
                <a:effectLst/>
                <a:latin typeface="Söhne"/>
              </a:rPr>
              <a:t>Enables actions on transactions via smart contracts.</a:t>
            </a:r>
            <a:r>
              <a:rPr lang="en" altLang="ko-Kore-KR" b="0" i="0" dirty="0">
                <a:solidFill>
                  <a:srgbClr val="D1D5DB"/>
                </a:solidFill>
                <a:effectLst/>
                <a:latin typeface="Söhne"/>
              </a:rPr>
              <a:t> </a:t>
            </a:r>
          </a:p>
          <a:p>
            <a:pPr algn="l"/>
            <a:r>
              <a:rPr lang="en" altLang="ko-Kore-KR" b="0" i="0" dirty="0">
                <a:solidFill>
                  <a:srgbClr val="D1D5DB"/>
                </a:solidFill>
                <a:effectLst/>
                <a:latin typeface="Söhne"/>
              </a:rPr>
              <a:t>Beyond recording, ISG PDL introduces the execution of smart contracts. These automated, predefined protocols act upon set criteria, adding a dynamic response layer to the ledger.</a:t>
            </a:r>
          </a:p>
          <a:p>
            <a:pPr algn="l"/>
            <a:endParaRPr lang="en" altLang="ko-Kore-KR" b="0" i="0" dirty="0">
              <a:solidFill>
                <a:srgbClr val="D1D5DB"/>
              </a:solidFill>
              <a:effectLst/>
              <a:latin typeface="Söhne"/>
            </a:endParaRPr>
          </a:p>
          <a:p>
            <a:pPr algn="l"/>
            <a:r>
              <a:rPr lang="en" altLang="ko-Kore-KR" b="1" i="0" dirty="0">
                <a:solidFill>
                  <a:srgbClr val="D1D5DB"/>
                </a:solidFill>
                <a:effectLst/>
                <a:latin typeface="Söhne"/>
              </a:rPr>
              <a:t>Collaborates with the oneM2M platform for enhanced capabilities.</a:t>
            </a:r>
            <a:r>
              <a:rPr lang="en" altLang="ko-Kore-KR" b="0" i="0" dirty="0">
                <a:solidFill>
                  <a:srgbClr val="D1D5DB"/>
                </a:solidFill>
                <a:effectLst/>
                <a:latin typeface="Söhne"/>
              </a:rPr>
              <a:t> Understanding the value of synergy, ISG PDL has forged a collaboration with the oneM2M platform. This partnership merges the strengths of both, creating a holistic, expansive, and potent system.</a:t>
            </a:r>
          </a:p>
          <a:p>
            <a:endParaRPr kumimoji="1" lang="ko-Kore-KR" altLang="en-US" dirty="0"/>
          </a:p>
        </p:txBody>
      </p:sp>
      <p:sp>
        <p:nvSpPr>
          <p:cNvPr id="4" name="슬라이드 번호 개체 틀 3"/>
          <p:cNvSpPr>
            <a:spLocks noGrp="1"/>
          </p:cNvSpPr>
          <p:nvPr>
            <p:ph type="sldNum" sz="quarter" idx="5"/>
          </p:nvPr>
        </p:nvSpPr>
        <p:spPr/>
        <p:txBody>
          <a:bodyPr/>
          <a:lstStyle/>
          <a:p>
            <a:fld id="{716E833F-BCF7-AA49-86C1-81AA707CFE42}" type="slidenum">
              <a:rPr kumimoji="1" lang="ko-Kore-KR" altLang="en-US" smtClean="0"/>
              <a:t>8</a:t>
            </a:fld>
            <a:endParaRPr kumimoji="1" lang="ko-Kore-KR" altLang="en-US"/>
          </a:p>
        </p:txBody>
      </p:sp>
    </p:spTree>
    <p:extLst>
      <p:ext uri="{BB962C8B-B14F-4D97-AF65-F5344CB8AC3E}">
        <p14:creationId xmlns:p14="http://schemas.microsoft.com/office/powerpoint/2010/main" val="20120328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algn="l">
              <a:buFont typeface="+mj-lt"/>
              <a:buAutoNum type="arabicPeriod"/>
            </a:pPr>
            <a:r>
              <a:rPr lang="en" altLang="ko-Kore-KR" b="1" i="0" dirty="0">
                <a:solidFill>
                  <a:srgbClr val="D1D5DB"/>
                </a:solidFill>
                <a:effectLst/>
                <a:latin typeface="Söhne"/>
              </a:rPr>
              <a:t>Enhanced Security</a:t>
            </a:r>
            <a:r>
              <a:rPr lang="en" altLang="ko-Kore-KR" b="0" i="0" dirty="0">
                <a:solidFill>
                  <a:srgbClr val="D1D5DB"/>
                </a:solidFill>
                <a:effectLst/>
                <a:latin typeface="Söhne"/>
              </a:rPr>
              <a:t>: Permissioned nature ensures only verified entities can participate, drastically reducing malicious activities.</a:t>
            </a:r>
          </a:p>
          <a:p>
            <a:pPr algn="l">
              <a:buFont typeface="+mj-lt"/>
              <a:buAutoNum type="arabicPeriod"/>
            </a:pPr>
            <a:r>
              <a:rPr lang="en" altLang="ko-Kore-KR" b="1" i="0" dirty="0">
                <a:solidFill>
                  <a:srgbClr val="D1D5DB"/>
                </a:solidFill>
                <a:effectLst/>
                <a:latin typeface="Söhne"/>
              </a:rPr>
              <a:t>Scalability</a:t>
            </a:r>
            <a:r>
              <a:rPr lang="en" altLang="ko-Kore-KR" b="0" i="0" dirty="0">
                <a:solidFill>
                  <a:srgbClr val="D1D5DB"/>
                </a:solidFill>
                <a:effectLst/>
                <a:latin typeface="Söhne"/>
              </a:rPr>
              <a:t>: Designed for growth, PDLs can accommodate increasing transactions without compromising performance.</a:t>
            </a:r>
          </a:p>
          <a:p>
            <a:pPr algn="l">
              <a:buFont typeface="+mj-lt"/>
              <a:buAutoNum type="arabicPeriod"/>
            </a:pPr>
            <a:r>
              <a:rPr lang="en" altLang="ko-Kore-KR" b="1" i="0" dirty="0">
                <a:solidFill>
                  <a:srgbClr val="D1D5DB"/>
                </a:solidFill>
                <a:effectLst/>
                <a:latin typeface="Söhne"/>
              </a:rPr>
              <a:t>Efficiency &amp; Automation</a:t>
            </a:r>
            <a:r>
              <a:rPr lang="en" altLang="ko-Kore-KR" b="0" i="0" dirty="0">
                <a:solidFill>
                  <a:srgbClr val="D1D5DB"/>
                </a:solidFill>
                <a:effectLst/>
                <a:latin typeface="Söhne"/>
              </a:rPr>
              <a:t>: With features like smart contracts, processes that once required manual oversight can now be automated, speeding up operations and reducing errors.</a:t>
            </a:r>
          </a:p>
          <a:p>
            <a:pPr algn="l">
              <a:buFont typeface="+mj-lt"/>
              <a:buAutoNum type="arabicPeriod"/>
            </a:pPr>
            <a:r>
              <a:rPr lang="en" altLang="ko-Kore-KR" b="1" i="0" dirty="0">
                <a:solidFill>
                  <a:srgbClr val="D1D5DB"/>
                </a:solidFill>
                <a:effectLst/>
                <a:latin typeface="Söhne"/>
              </a:rPr>
              <a:t>Interoperability</a:t>
            </a:r>
            <a:r>
              <a:rPr lang="en" altLang="ko-Kore-KR" b="0" i="0" dirty="0">
                <a:solidFill>
                  <a:srgbClr val="D1D5DB"/>
                </a:solidFill>
                <a:effectLst/>
                <a:latin typeface="Söhne"/>
              </a:rPr>
              <a:t>: Collaboration with platforms like oneM2M allows for seamless interaction with other systems and platforms.</a:t>
            </a:r>
            <a:br>
              <a:rPr lang="en" altLang="ko-Kore-KR" b="0" i="0" dirty="0">
                <a:solidFill>
                  <a:srgbClr val="D1D5DB"/>
                </a:solidFill>
                <a:effectLst/>
                <a:latin typeface="Söhne"/>
              </a:rPr>
            </a:br>
            <a:br>
              <a:rPr lang="en" altLang="ko-Kore-KR" b="0" i="0" dirty="0">
                <a:solidFill>
                  <a:srgbClr val="D1D5DB"/>
                </a:solidFill>
                <a:effectLst/>
                <a:latin typeface="Söhne"/>
              </a:rPr>
            </a:br>
            <a:r>
              <a:rPr lang="en" altLang="ko-Kore-KR" b="0" i="0" dirty="0">
                <a:solidFill>
                  <a:srgbClr val="D1D5DB"/>
                </a:solidFill>
                <a:effectLst/>
                <a:latin typeface="Söhne"/>
              </a:rPr>
              <a:t>Enhanced Security with PDL:</a:t>
            </a:r>
            <a:br>
              <a:rPr lang="en" altLang="ko-Kore-KR" b="0" i="0" dirty="0">
                <a:solidFill>
                  <a:srgbClr val="D1D5DB"/>
                </a:solidFill>
                <a:effectLst/>
                <a:latin typeface="Söhne"/>
              </a:rPr>
            </a:br>
            <a:r>
              <a:rPr lang="en" altLang="ko-Kore-KR" b="0" i="0" dirty="0">
                <a:solidFill>
                  <a:srgbClr val="D1D5DB"/>
                </a:solidFill>
                <a:effectLst/>
                <a:latin typeface="Söhne"/>
              </a:rPr>
              <a:t>Blockchain inherently offers an immutable ledger where transactions, once recorded, cannot be altered. This ensures data integrity.</a:t>
            </a:r>
            <a:br>
              <a:rPr lang="en" altLang="ko-Kore-KR" b="0" i="0" dirty="0">
                <a:solidFill>
                  <a:srgbClr val="D1D5DB"/>
                </a:solidFill>
                <a:effectLst/>
                <a:latin typeface="Söhne"/>
              </a:rPr>
            </a:br>
            <a:r>
              <a:rPr lang="en" altLang="ko-Kore-KR" b="0" i="0" dirty="0">
                <a:solidFill>
                  <a:srgbClr val="D1D5DB"/>
                </a:solidFill>
                <a:effectLst/>
                <a:latin typeface="Söhne"/>
              </a:rPr>
              <a:t>PDL amplifies this by ensuring only verified entities can add to the ledger. Given that oneM2M platforms might be handling sensitive data from various industries (from healthcare to transportation), a permissioned approach ensures data is not only immutable but also secure from unauthorized access or malicious intent.</a:t>
            </a:r>
            <a:br>
              <a:rPr lang="en" altLang="ko-Kore-KR" b="0" i="0" dirty="0">
                <a:solidFill>
                  <a:srgbClr val="D1D5DB"/>
                </a:solidFill>
                <a:effectLst/>
                <a:latin typeface="Söhne"/>
              </a:rPr>
            </a:br>
            <a:br>
              <a:rPr lang="en" altLang="ko-Kore-KR" b="0" i="0" dirty="0">
                <a:solidFill>
                  <a:srgbClr val="D1D5DB"/>
                </a:solidFill>
                <a:effectLst/>
                <a:latin typeface="Söhne"/>
              </a:rPr>
            </a:br>
            <a:r>
              <a:rPr lang="en" altLang="ko-Kore-KR" b="0" i="0" dirty="0">
                <a:solidFill>
                  <a:srgbClr val="D1D5DB"/>
                </a:solidFill>
                <a:effectLst/>
                <a:latin typeface="Söhne"/>
              </a:rPr>
              <a:t>Scalability Benefits:</a:t>
            </a:r>
            <a:br>
              <a:rPr lang="en" altLang="ko-Kore-KR" b="0" i="0" dirty="0">
                <a:solidFill>
                  <a:srgbClr val="D1D5DB"/>
                </a:solidFill>
                <a:effectLst/>
                <a:latin typeface="Söhne"/>
              </a:rPr>
            </a:br>
            <a:r>
              <a:rPr lang="en" altLang="ko-Kore-KR" b="0" i="0" dirty="0">
                <a:solidFill>
                  <a:srgbClr val="D1D5DB"/>
                </a:solidFill>
                <a:effectLst/>
                <a:latin typeface="Söhne"/>
              </a:rPr>
              <a:t>oneM2M's goal is to create a scalable platform that caters to a wide range of industries. A public blockchain can become slow with increased usage, but a PDL, by design, can manage a larger number of transactions more efficiently.</a:t>
            </a:r>
            <a:br>
              <a:rPr lang="en" altLang="ko-Kore-KR" b="0" i="0" dirty="0">
                <a:solidFill>
                  <a:srgbClr val="D1D5DB"/>
                </a:solidFill>
                <a:effectLst/>
                <a:latin typeface="Söhne"/>
              </a:rPr>
            </a:br>
            <a:br>
              <a:rPr lang="en" altLang="ko-Kore-KR" b="0" i="0" dirty="0">
                <a:solidFill>
                  <a:srgbClr val="D1D5DB"/>
                </a:solidFill>
                <a:effectLst/>
                <a:latin typeface="Söhne"/>
              </a:rPr>
            </a:br>
            <a:r>
              <a:rPr lang="en" altLang="ko-Kore-KR" b="0" i="0" dirty="0">
                <a:solidFill>
                  <a:srgbClr val="D1D5DB"/>
                </a:solidFill>
                <a:effectLst/>
                <a:latin typeface="Söhne"/>
              </a:rPr>
              <a:t>Role-based Access and Data Privacy</a:t>
            </a:r>
            <a:r>
              <a:rPr lang="en-US" altLang="ko-KR" b="0" i="0" dirty="0">
                <a:solidFill>
                  <a:srgbClr val="D1D5DB"/>
                </a:solidFill>
                <a:effectLst/>
                <a:latin typeface="Söhne"/>
              </a:rPr>
              <a:t>:</a:t>
            </a:r>
            <a:br>
              <a:rPr lang="en" altLang="ko-KR" b="0" i="0" dirty="0">
                <a:solidFill>
                  <a:srgbClr val="D1D5DB"/>
                </a:solidFill>
                <a:effectLst/>
                <a:latin typeface="Söhne"/>
              </a:rPr>
            </a:br>
            <a:r>
              <a:rPr lang="en" altLang="ko-Kore-KR" b="0" i="0" dirty="0">
                <a:solidFill>
                  <a:srgbClr val="D1D5DB"/>
                </a:solidFill>
                <a:effectLst/>
                <a:latin typeface="Söhne"/>
              </a:rPr>
              <a:t>PDL allows for role-based access controls. This is vital for platforms like oneM2M where different stakeholders (e.g., device manufacturers, application developers, end-users) have varied access needs. Not every participant needs to see every piece of data, and PDL can enforce these access restrictions.</a:t>
            </a:r>
            <a:br>
              <a:rPr lang="en" altLang="ko-Kore-KR" b="0" i="0" dirty="0">
                <a:solidFill>
                  <a:srgbClr val="D1D5DB"/>
                </a:solidFill>
                <a:effectLst/>
                <a:latin typeface="Söhne"/>
              </a:rPr>
            </a:br>
            <a:br>
              <a:rPr lang="en" altLang="ko-Kore-KR" b="0" i="0" dirty="0">
                <a:solidFill>
                  <a:srgbClr val="D1D5DB"/>
                </a:solidFill>
                <a:effectLst/>
                <a:latin typeface="Söhne"/>
              </a:rPr>
            </a:br>
            <a:r>
              <a:rPr lang="en" altLang="ko-Kore-KR" b="0" i="0" dirty="0">
                <a:solidFill>
                  <a:srgbClr val="D1D5DB"/>
                </a:solidFill>
                <a:effectLst/>
                <a:latin typeface="Söhne"/>
              </a:rPr>
              <a:t>Streamlined Operations with Smart Contracts:</a:t>
            </a:r>
            <a:br>
              <a:rPr lang="en" altLang="ko-Kore-KR" b="0" i="0" dirty="0">
                <a:solidFill>
                  <a:srgbClr val="D1D5DB"/>
                </a:solidFill>
                <a:effectLst/>
                <a:latin typeface="Söhne"/>
              </a:rPr>
            </a:br>
            <a:r>
              <a:rPr lang="en" altLang="ko-Kore-KR" b="0" i="0" dirty="0">
                <a:solidFill>
                  <a:srgbClr val="D1D5DB"/>
                </a:solidFill>
                <a:effectLst/>
                <a:latin typeface="Söhne"/>
              </a:rPr>
              <a:t>PDL’s ability to use smart contracts means automated processes for certain predefined conditions. For a vast platform like oneM2M, which might deal with numerous automated devices and processes, having smart contracts can streamline operations significantly.</a:t>
            </a:r>
            <a:br>
              <a:rPr lang="en" altLang="ko-Kore-KR" b="0" i="0" dirty="0">
                <a:solidFill>
                  <a:srgbClr val="D1D5DB"/>
                </a:solidFill>
                <a:effectLst/>
                <a:latin typeface="Söhne"/>
              </a:rPr>
            </a:br>
            <a:br>
              <a:rPr lang="en" altLang="ko-Kore-KR" b="0" i="0" dirty="0">
                <a:solidFill>
                  <a:srgbClr val="D1D5DB"/>
                </a:solidFill>
                <a:effectLst/>
                <a:latin typeface="Söhne"/>
              </a:rPr>
            </a:br>
            <a:r>
              <a:rPr lang="en" altLang="ko-Kore-KR" b="0" i="0" dirty="0">
                <a:solidFill>
                  <a:srgbClr val="D1D5DB"/>
                </a:solidFill>
                <a:effectLst/>
                <a:latin typeface="Söhne"/>
              </a:rPr>
              <a:t>Conclusion:</a:t>
            </a:r>
            <a:br>
              <a:rPr lang="en" altLang="ko-Kore-KR" b="0" i="0" dirty="0">
                <a:solidFill>
                  <a:srgbClr val="D1D5DB"/>
                </a:solidFill>
                <a:effectLst/>
                <a:latin typeface="Söhne"/>
              </a:rPr>
            </a:br>
            <a:r>
              <a:rPr lang="en" altLang="ko-Kore-KR" b="0" i="0" dirty="0">
                <a:solidFill>
                  <a:srgbClr val="D1D5DB"/>
                </a:solidFill>
                <a:effectLst/>
                <a:latin typeface="Söhne"/>
              </a:rPr>
              <a:t>The integration of blockchain with the oneM2M platform is a step forward in ensuring scalability, security, and efficiency. However, to maximize these benefits, leveraging the unique advantages of Permissioned Distributed Ledgers and fostering collaborations in the blockchain domain are not just beneficial, but essential. With PDL's unique features and through strategic collaborations, the oneM2M platform can truly harness the transformative potential of blockchain technology.</a:t>
            </a:r>
          </a:p>
          <a:p>
            <a:endParaRPr kumimoji="1" lang="ko-Kore-KR" altLang="en-US" dirty="0"/>
          </a:p>
        </p:txBody>
      </p:sp>
      <p:sp>
        <p:nvSpPr>
          <p:cNvPr id="4" name="슬라이드 번호 개체 틀 3"/>
          <p:cNvSpPr>
            <a:spLocks noGrp="1"/>
          </p:cNvSpPr>
          <p:nvPr>
            <p:ph type="sldNum" sz="quarter" idx="5"/>
          </p:nvPr>
        </p:nvSpPr>
        <p:spPr/>
        <p:txBody>
          <a:bodyPr/>
          <a:lstStyle/>
          <a:p>
            <a:fld id="{716E833F-BCF7-AA49-86C1-81AA707CFE42}" type="slidenum">
              <a:rPr kumimoji="1" lang="ko-Kore-KR" altLang="en-US" smtClean="0"/>
              <a:t>9</a:t>
            </a:fld>
            <a:endParaRPr kumimoji="1" lang="ko-Kore-KR" altLang="en-US"/>
          </a:p>
        </p:txBody>
      </p:sp>
    </p:spTree>
    <p:extLst>
      <p:ext uri="{BB962C8B-B14F-4D97-AF65-F5344CB8AC3E}">
        <p14:creationId xmlns:p14="http://schemas.microsoft.com/office/powerpoint/2010/main" val="28086232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pPr algn="l">
              <a:buFont typeface="+mj-lt"/>
              <a:buAutoNum type="arabicPeriod"/>
            </a:pPr>
            <a:r>
              <a:rPr lang="en" altLang="ko-Kore-KR" b="1" i="0" dirty="0">
                <a:solidFill>
                  <a:srgbClr val="D1D5DB"/>
                </a:solidFill>
                <a:effectLst/>
                <a:latin typeface="Söhne"/>
              </a:rPr>
              <a:t>Enhanced Security</a:t>
            </a:r>
            <a:r>
              <a:rPr lang="en" altLang="ko-Kore-KR" b="0" i="0" dirty="0">
                <a:solidFill>
                  <a:srgbClr val="D1D5DB"/>
                </a:solidFill>
                <a:effectLst/>
                <a:latin typeface="Söhne"/>
              </a:rPr>
              <a:t>: Permissioned nature ensures only verified entities can participate, drastically reducing malicious activities.</a:t>
            </a:r>
          </a:p>
          <a:p>
            <a:pPr algn="l">
              <a:buFont typeface="+mj-lt"/>
              <a:buAutoNum type="arabicPeriod"/>
            </a:pPr>
            <a:r>
              <a:rPr lang="en" altLang="ko-Kore-KR" b="1" i="0" dirty="0">
                <a:solidFill>
                  <a:srgbClr val="D1D5DB"/>
                </a:solidFill>
                <a:effectLst/>
                <a:latin typeface="Söhne"/>
              </a:rPr>
              <a:t>Scalability</a:t>
            </a:r>
            <a:r>
              <a:rPr lang="en" altLang="ko-Kore-KR" b="0" i="0" dirty="0">
                <a:solidFill>
                  <a:srgbClr val="D1D5DB"/>
                </a:solidFill>
                <a:effectLst/>
                <a:latin typeface="Söhne"/>
              </a:rPr>
              <a:t>: Designed for growth, PDLs can accommodate increasing transactions without compromising performance.</a:t>
            </a:r>
          </a:p>
          <a:p>
            <a:pPr algn="l">
              <a:buFont typeface="+mj-lt"/>
              <a:buAutoNum type="arabicPeriod"/>
            </a:pPr>
            <a:r>
              <a:rPr lang="en" altLang="ko-Kore-KR" b="1" i="0" dirty="0">
                <a:solidFill>
                  <a:srgbClr val="D1D5DB"/>
                </a:solidFill>
                <a:effectLst/>
                <a:latin typeface="Söhne"/>
              </a:rPr>
              <a:t>Efficiency &amp; Automation</a:t>
            </a:r>
            <a:r>
              <a:rPr lang="en" altLang="ko-Kore-KR" b="0" i="0" dirty="0">
                <a:solidFill>
                  <a:srgbClr val="D1D5DB"/>
                </a:solidFill>
                <a:effectLst/>
                <a:latin typeface="Söhne"/>
              </a:rPr>
              <a:t>: With features like smart contracts, processes that once required manual oversight can now be automated, speeding up operations and reducing errors.</a:t>
            </a:r>
          </a:p>
          <a:p>
            <a:pPr algn="l">
              <a:buFont typeface="+mj-lt"/>
              <a:buAutoNum type="arabicPeriod"/>
            </a:pPr>
            <a:r>
              <a:rPr lang="en" altLang="ko-Kore-KR" b="1" i="0" dirty="0">
                <a:solidFill>
                  <a:srgbClr val="D1D5DB"/>
                </a:solidFill>
                <a:effectLst/>
                <a:latin typeface="Söhne"/>
              </a:rPr>
              <a:t>Interoperability</a:t>
            </a:r>
            <a:r>
              <a:rPr lang="en" altLang="ko-Kore-KR" b="0" i="0" dirty="0">
                <a:solidFill>
                  <a:srgbClr val="D1D5DB"/>
                </a:solidFill>
                <a:effectLst/>
                <a:latin typeface="Söhne"/>
              </a:rPr>
              <a:t>: Collaboration with platforms like oneM2M allows for seamless interaction with other systems and platforms.</a:t>
            </a:r>
            <a:br>
              <a:rPr lang="en" altLang="ko-Kore-KR" b="0" i="0" dirty="0">
                <a:solidFill>
                  <a:srgbClr val="D1D5DB"/>
                </a:solidFill>
                <a:effectLst/>
                <a:latin typeface="Söhne"/>
              </a:rPr>
            </a:br>
            <a:br>
              <a:rPr lang="en" altLang="ko-Kore-KR" b="0" i="0" dirty="0">
                <a:solidFill>
                  <a:srgbClr val="D1D5DB"/>
                </a:solidFill>
                <a:effectLst/>
                <a:latin typeface="Söhne"/>
              </a:rPr>
            </a:br>
            <a:r>
              <a:rPr lang="en" altLang="ko-Kore-KR" b="0" i="0" dirty="0">
                <a:solidFill>
                  <a:srgbClr val="D1D5DB"/>
                </a:solidFill>
                <a:effectLst/>
                <a:latin typeface="Söhne"/>
              </a:rPr>
              <a:t>Enhanced Security with PDL:</a:t>
            </a:r>
            <a:br>
              <a:rPr lang="en" altLang="ko-Kore-KR" b="0" i="0" dirty="0">
                <a:solidFill>
                  <a:srgbClr val="D1D5DB"/>
                </a:solidFill>
                <a:effectLst/>
                <a:latin typeface="Söhne"/>
              </a:rPr>
            </a:br>
            <a:r>
              <a:rPr lang="en" altLang="ko-Kore-KR" b="0" i="0" dirty="0">
                <a:solidFill>
                  <a:srgbClr val="D1D5DB"/>
                </a:solidFill>
                <a:effectLst/>
                <a:latin typeface="Söhne"/>
              </a:rPr>
              <a:t>Blockchain inherently offers an immutable ledger where transactions, once recorded, cannot be altered. This ensures data integrity.</a:t>
            </a:r>
            <a:br>
              <a:rPr lang="en" altLang="ko-Kore-KR" b="0" i="0" dirty="0">
                <a:solidFill>
                  <a:srgbClr val="D1D5DB"/>
                </a:solidFill>
                <a:effectLst/>
                <a:latin typeface="Söhne"/>
              </a:rPr>
            </a:br>
            <a:r>
              <a:rPr lang="en" altLang="ko-Kore-KR" b="0" i="0" dirty="0">
                <a:solidFill>
                  <a:srgbClr val="D1D5DB"/>
                </a:solidFill>
                <a:effectLst/>
                <a:latin typeface="Söhne"/>
              </a:rPr>
              <a:t>PDL amplifies this by ensuring only verified entities can add to the ledger. Given that oneM2M platforms might be handling sensitive data from various industries (from healthcare to transportation), a permissioned approach ensures data is not only immutable but also secure from unauthorized access or malicious intent.</a:t>
            </a:r>
            <a:br>
              <a:rPr lang="en" altLang="ko-Kore-KR" b="0" i="0" dirty="0">
                <a:solidFill>
                  <a:srgbClr val="D1D5DB"/>
                </a:solidFill>
                <a:effectLst/>
                <a:latin typeface="Söhne"/>
              </a:rPr>
            </a:br>
            <a:br>
              <a:rPr lang="en" altLang="ko-Kore-KR" b="0" i="0" dirty="0">
                <a:solidFill>
                  <a:srgbClr val="D1D5DB"/>
                </a:solidFill>
                <a:effectLst/>
                <a:latin typeface="Söhne"/>
              </a:rPr>
            </a:br>
            <a:r>
              <a:rPr lang="en" altLang="ko-Kore-KR" b="0" i="0" dirty="0">
                <a:solidFill>
                  <a:srgbClr val="D1D5DB"/>
                </a:solidFill>
                <a:effectLst/>
                <a:latin typeface="Söhne"/>
              </a:rPr>
              <a:t>Scalability Benefits:</a:t>
            </a:r>
            <a:br>
              <a:rPr lang="en" altLang="ko-Kore-KR" b="0" i="0" dirty="0">
                <a:solidFill>
                  <a:srgbClr val="D1D5DB"/>
                </a:solidFill>
                <a:effectLst/>
                <a:latin typeface="Söhne"/>
              </a:rPr>
            </a:br>
            <a:r>
              <a:rPr lang="en" altLang="ko-Kore-KR" b="0" i="0" dirty="0">
                <a:solidFill>
                  <a:srgbClr val="D1D5DB"/>
                </a:solidFill>
                <a:effectLst/>
                <a:latin typeface="Söhne"/>
              </a:rPr>
              <a:t>oneM2M's goal is to create a scalable platform that caters to a wide range of industries. A public blockchain can become slow with increased usage, but a PDL, by design, can manage a larger number of transactions more efficiently.</a:t>
            </a:r>
            <a:br>
              <a:rPr lang="en" altLang="ko-Kore-KR" b="0" i="0" dirty="0">
                <a:solidFill>
                  <a:srgbClr val="D1D5DB"/>
                </a:solidFill>
                <a:effectLst/>
                <a:latin typeface="Söhne"/>
              </a:rPr>
            </a:br>
            <a:br>
              <a:rPr lang="en" altLang="ko-Kore-KR" b="0" i="0" dirty="0">
                <a:solidFill>
                  <a:srgbClr val="D1D5DB"/>
                </a:solidFill>
                <a:effectLst/>
                <a:latin typeface="Söhne"/>
              </a:rPr>
            </a:br>
            <a:r>
              <a:rPr lang="en" altLang="ko-Kore-KR" b="0" i="0" dirty="0">
                <a:solidFill>
                  <a:srgbClr val="D1D5DB"/>
                </a:solidFill>
                <a:effectLst/>
                <a:latin typeface="Söhne"/>
              </a:rPr>
              <a:t>Role-based Access and Data Privacy</a:t>
            </a:r>
            <a:r>
              <a:rPr lang="en-US" altLang="ko-KR" b="0" i="0" dirty="0">
                <a:solidFill>
                  <a:srgbClr val="D1D5DB"/>
                </a:solidFill>
                <a:effectLst/>
                <a:latin typeface="Söhne"/>
              </a:rPr>
              <a:t>:</a:t>
            </a:r>
            <a:br>
              <a:rPr lang="en" altLang="ko-KR" b="0" i="0" dirty="0">
                <a:solidFill>
                  <a:srgbClr val="D1D5DB"/>
                </a:solidFill>
                <a:effectLst/>
                <a:latin typeface="Söhne"/>
              </a:rPr>
            </a:br>
            <a:r>
              <a:rPr lang="en" altLang="ko-Kore-KR" b="0" i="0" dirty="0">
                <a:solidFill>
                  <a:srgbClr val="D1D5DB"/>
                </a:solidFill>
                <a:effectLst/>
                <a:latin typeface="Söhne"/>
              </a:rPr>
              <a:t>PDL allows for role-based access controls. This is vital for platforms like oneM2M where different stakeholders (e.g., device manufacturers, application developers, end-users) have varied access needs. Not every participant needs to see every piece of data, and PDL can enforce these access restrictions.</a:t>
            </a:r>
            <a:br>
              <a:rPr lang="en" altLang="ko-Kore-KR" b="0" i="0" dirty="0">
                <a:solidFill>
                  <a:srgbClr val="D1D5DB"/>
                </a:solidFill>
                <a:effectLst/>
                <a:latin typeface="Söhne"/>
              </a:rPr>
            </a:br>
            <a:br>
              <a:rPr lang="en" altLang="ko-Kore-KR" b="0" i="0" dirty="0">
                <a:solidFill>
                  <a:srgbClr val="D1D5DB"/>
                </a:solidFill>
                <a:effectLst/>
                <a:latin typeface="Söhne"/>
              </a:rPr>
            </a:br>
            <a:r>
              <a:rPr lang="en" altLang="ko-Kore-KR" b="0" i="0" dirty="0">
                <a:solidFill>
                  <a:srgbClr val="D1D5DB"/>
                </a:solidFill>
                <a:effectLst/>
                <a:latin typeface="Söhne"/>
              </a:rPr>
              <a:t>Streamlined Operations with Smart Contracts:</a:t>
            </a:r>
            <a:br>
              <a:rPr lang="en" altLang="ko-Kore-KR" b="0" i="0" dirty="0">
                <a:solidFill>
                  <a:srgbClr val="D1D5DB"/>
                </a:solidFill>
                <a:effectLst/>
                <a:latin typeface="Söhne"/>
              </a:rPr>
            </a:br>
            <a:r>
              <a:rPr lang="en" altLang="ko-Kore-KR" b="0" i="0" dirty="0">
                <a:solidFill>
                  <a:srgbClr val="D1D5DB"/>
                </a:solidFill>
                <a:effectLst/>
                <a:latin typeface="Söhne"/>
              </a:rPr>
              <a:t>PDL’s ability to use smart contracts means automated processes for certain predefined conditions. For a vast platform like oneM2M, which might deal with numerous automated devices and processes, having smart contracts can streamline operations significantly.</a:t>
            </a:r>
            <a:br>
              <a:rPr lang="en" altLang="ko-Kore-KR" b="0" i="0" dirty="0">
                <a:solidFill>
                  <a:srgbClr val="D1D5DB"/>
                </a:solidFill>
                <a:effectLst/>
                <a:latin typeface="Söhne"/>
              </a:rPr>
            </a:br>
            <a:br>
              <a:rPr lang="en" altLang="ko-Kore-KR" b="0" i="0" dirty="0">
                <a:solidFill>
                  <a:srgbClr val="D1D5DB"/>
                </a:solidFill>
                <a:effectLst/>
                <a:latin typeface="Söhne"/>
              </a:rPr>
            </a:br>
            <a:r>
              <a:rPr lang="en" altLang="ko-Kore-KR" b="0" i="0" dirty="0">
                <a:solidFill>
                  <a:srgbClr val="D1D5DB"/>
                </a:solidFill>
                <a:effectLst/>
                <a:latin typeface="Söhne"/>
              </a:rPr>
              <a:t>Conclusion:</a:t>
            </a:r>
            <a:br>
              <a:rPr lang="en" altLang="ko-Kore-KR" b="0" i="0" dirty="0">
                <a:solidFill>
                  <a:srgbClr val="D1D5DB"/>
                </a:solidFill>
                <a:effectLst/>
                <a:latin typeface="Söhne"/>
              </a:rPr>
            </a:br>
            <a:r>
              <a:rPr lang="en" altLang="ko-Kore-KR" b="0" i="0" dirty="0">
                <a:solidFill>
                  <a:srgbClr val="D1D5DB"/>
                </a:solidFill>
                <a:effectLst/>
                <a:latin typeface="Söhne"/>
              </a:rPr>
              <a:t>The integration of blockchain with the oneM2M platform is a step forward in ensuring scalability, security, and efficiency. However, to maximize these benefits, leveraging the unique advantages of Permissioned Distributed Ledgers and fostering collaborations in the blockchain domain are not just beneficial, but essential. With PDL's unique features and through strategic collaborations, the oneM2M platform can truly harness the transformative potential of blockchain technology.</a:t>
            </a:r>
          </a:p>
          <a:p>
            <a:endParaRPr kumimoji="1" lang="ko-Kore-KR" altLang="en-US" dirty="0"/>
          </a:p>
        </p:txBody>
      </p:sp>
      <p:sp>
        <p:nvSpPr>
          <p:cNvPr id="4" name="슬라이드 번호 개체 틀 3"/>
          <p:cNvSpPr>
            <a:spLocks noGrp="1"/>
          </p:cNvSpPr>
          <p:nvPr>
            <p:ph type="sldNum" sz="quarter" idx="5"/>
          </p:nvPr>
        </p:nvSpPr>
        <p:spPr/>
        <p:txBody>
          <a:bodyPr/>
          <a:lstStyle/>
          <a:p>
            <a:fld id="{716E833F-BCF7-AA49-86C1-81AA707CFE42}" type="slidenum">
              <a:rPr kumimoji="1" lang="ko-Kore-KR" altLang="en-US" smtClean="0"/>
              <a:t>10</a:t>
            </a:fld>
            <a:endParaRPr kumimoji="1" lang="ko-Kore-KR" altLang="en-US"/>
          </a:p>
        </p:txBody>
      </p:sp>
    </p:spTree>
    <p:extLst>
      <p:ext uri="{BB962C8B-B14F-4D97-AF65-F5344CB8AC3E}">
        <p14:creationId xmlns:p14="http://schemas.microsoft.com/office/powerpoint/2010/main" val="13515976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a:spLocks/>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7" name="Rectangle 6"/>
          <p:cNvSpPr>
            <a:spLocks/>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2" name="Title 1"/>
          <p:cNvSpPr>
            <a:spLocks noGrp="1"/>
          </p:cNvSpPr>
          <p:nvPr>
            <p:ph type="ctrTitle"/>
          </p:nvPr>
        </p:nvSpPr>
        <p:spPr>
          <a:xfrm>
            <a:off x="401444" y="1122363"/>
            <a:ext cx="11296184" cy="2387600"/>
          </a:xfrm>
        </p:spPr>
        <p:txBody>
          <a:bodyPr anchor="b"/>
          <a:lstStyle>
            <a:lvl1pPr algn="ctr">
              <a:defRPr sz="6000">
                <a:uFillTx/>
              </a:defRPr>
            </a:lvl1pPr>
          </a:lstStyle>
          <a:p>
            <a:r>
              <a:rPr lang="en-US">
                <a:uFillTx/>
              </a:rPr>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pic>
        <p:nvPicPr>
          <p:cNvPr id="8" name="Picture 7"/>
          <p:cNvPicPr>
            <a:picLocks noChangeAspect="1"/>
          </p:cNvPicPr>
          <p:nvPr userDrawn="1"/>
        </p:nvPicPr>
        <p:blipFill>
          <a:blip r:embed="rId2" cstate="screen"/>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uFillTx/>
                <a:latin typeface="Myriad Pro" panose="020B0503030403020204" pitchFamily="34" charset="0"/>
              </a:defRPr>
            </a:lvl1pPr>
            <a:lvl2pPr marL="457200" indent="0" algn="ctr">
              <a:buNone/>
              <a:defRPr sz="2000">
                <a:uFillTx/>
              </a:defRPr>
            </a:lvl2pPr>
            <a:lvl3pPr marL="914400" indent="0" algn="ctr">
              <a:buNone/>
              <a:defRPr sz="1800">
                <a:uFillTx/>
              </a:defRPr>
            </a:lvl3pPr>
            <a:lvl4pPr marL="1371600" indent="0" algn="ctr">
              <a:buNone/>
              <a:defRPr sz="1600">
                <a:uFillTx/>
              </a:defRPr>
            </a:lvl4pPr>
            <a:lvl5pPr marL="1828800" indent="0" algn="ctr">
              <a:buNone/>
              <a:defRPr sz="1600">
                <a:uFillTx/>
              </a:defRPr>
            </a:lvl5pPr>
            <a:lvl6pPr marL="2286000" indent="0" algn="ctr">
              <a:buNone/>
              <a:defRPr sz="1600">
                <a:uFillTx/>
              </a:defRPr>
            </a:lvl6pPr>
            <a:lvl7pPr marL="2743200" indent="0" algn="ctr">
              <a:buNone/>
              <a:defRPr sz="1600">
                <a:uFillTx/>
              </a:defRPr>
            </a:lvl7pPr>
            <a:lvl8pPr marL="3200400" indent="0" algn="ctr">
              <a:buNone/>
              <a:defRPr sz="1600">
                <a:uFillTx/>
              </a:defRPr>
            </a:lvl8pPr>
            <a:lvl9pPr marL="3657600" indent="0" algn="ctr">
              <a:buNone/>
              <a:defRPr sz="1600">
                <a:uFillTx/>
              </a:defRPr>
            </a:lvl9pPr>
          </a:lstStyle>
          <a:p>
            <a:r>
              <a:rPr lang="en-US" dirty="0">
                <a:uFillTx/>
              </a:rPr>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a:spLocks/>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7" name="Rectangle 6"/>
          <p:cNvSpPr>
            <a:spLocks/>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2" name="Title 1"/>
          <p:cNvSpPr>
            <a:spLocks noGrp="1"/>
          </p:cNvSpPr>
          <p:nvPr>
            <p:ph type="ctrTitle"/>
          </p:nvPr>
        </p:nvSpPr>
        <p:spPr>
          <a:xfrm>
            <a:off x="401444" y="1122363"/>
            <a:ext cx="11296184" cy="2387600"/>
          </a:xfrm>
        </p:spPr>
        <p:txBody>
          <a:bodyPr anchor="b"/>
          <a:lstStyle>
            <a:lvl1pPr algn="ctr">
              <a:defRPr sz="6000">
                <a:uFillTx/>
              </a:defRPr>
            </a:lvl1pPr>
          </a:lstStyle>
          <a:p>
            <a:r>
              <a:rPr lang="en-US">
                <a:uFillTx/>
              </a:rPr>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pic>
        <p:nvPicPr>
          <p:cNvPr id="8" name="Picture 7"/>
          <p:cNvPicPr>
            <a:picLocks noChangeAspect="1"/>
          </p:cNvPicPr>
          <p:nvPr userDrawn="1"/>
        </p:nvPicPr>
        <p:blipFill>
          <a:blip r:embed="rId2" cstate="screen"/>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uFillTx/>
                <a:latin typeface="Myriad Pro" panose="020B0503030403020204" pitchFamily="34" charset="0"/>
              </a:defRPr>
            </a:lvl1pPr>
            <a:lvl2pPr marL="457200" indent="0" algn="ctr">
              <a:buNone/>
              <a:defRPr sz="2000">
                <a:uFillTx/>
              </a:defRPr>
            </a:lvl2pPr>
            <a:lvl3pPr marL="914400" indent="0" algn="ctr">
              <a:buNone/>
              <a:defRPr sz="1800">
                <a:uFillTx/>
              </a:defRPr>
            </a:lvl3pPr>
            <a:lvl4pPr marL="1371600" indent="0" algn="ctr">
              <a:buNone/>
              <a:defRPr sz="1600">
                <a:uFillTx/>
              </a:defRPr>
            </a:lvl4pPr>
            <a:lvl5pPr marL="1828800" indent="0" algn="ctr">
              <a:buNone/>
              <a:defRPr sz="1600">
                <a:uFillTx/>
              </a:defRPr>
            </a:lvl5pPr>
            <a:lvl6pPr marL="2286000" indent="0" algn="ctr">
              <a:buNone/>
              <a:defRPr sz="1600">
                <a:uFillTx/>
              </a:defRPr>
            </a:lvl6pPr>
            <a:lvl7pPr marL="2743200" indent="0" algn="ctr">
              <a:buNone/>
              <a:defRPr sz="1600">
                <a:uFillTx/>
              </a:defRPr>
            </a:lvl7pPr>
            <a:lvl8pPr marL="3200400" indent="0" algn="ctr">
              <a:buNone/>
              <a:defRPr sz="1600">
                <a:uFillTx/>
              </a:defRPr>
            </a:lvl8pPr>
            <a:lvl9pPr marL="3657600" indent="0" algn="ctr">
              <a:buNone/>
              <a:defRPr sz="1600">
                <a:uFillTx/>
              </a:defRPr>
            </a:lvl9pPr>
          </a:lstStyle>
          <a:p>
            <a:r>
              <a:rPr lang="en-US" dirty="0">
                <a:uFillTx/>
              </a:rPr>
              <a:t>Click to edit Master subtitle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a:spLocks/>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uFillTx/>
              </a:defRPr>
            </a:lvl1pPr>
          </a:lstStyle>
          <a:p>
            <a:r>
              <a:rPr lang="en-US" dirty="0">
                <a:uFillTx/>
              </a:rPr>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pic>
        <p:nvPicPr>
          <p:cNvPr id="8" name="Picture 7"/>
          <p:cNvPicPr>
            <a:picLocks noChangeAspect="1"/>
          </p:cNvPicPr>
          <p:nvPr userDrawn="1"/>
        </p:nvPicPr>
        <p:blipFill>
          <a:blip r:embed="rId2" cstate="screen"/>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uFillTx/>
                <a:latin typeface="Myriad Pro" panose="020B0503030403020204" pitchFamily="34" charset="0"/>
              </a:defRPr>
            </a:lvl1pPr>
            <a:lvl2pPr marL="457200" indent="0" algn="ctr">
              <a:buNone/>
              <a:defRPr sz="2000">
                <a:uFillTx/>
              </a:defRPr>
            </a:lvl2pPr>
            <a:lvl3pPr marL="914400" indent="0" algn="ctr">
              <a:buNone/>
              <a:defRPr sz="1800">
                <a:uFillTx/>
              </a:defRPr>
            </a:lvl3pPr>
            <a:lvl4pPr marL="1371600" indent="0" algn="ctr">
              <a:buNone/>
              <a:defRPr sz="1600">
                <a:uFillTx/>
              </a:defRPr>
            </a:lvl4pPr>
            <a:lvl5pPr marL="1828800" indent="0" algn="ctr">
              <a:buNone/>
              <a:defRPr sz="1600">
                <a:uFillTx/>
              </a:defRPr>
            </a:lvl5pPr>
            <a:lvl6pPr marL="2286000" indent="0" algn="ctr">
              <a:buNone/>
              <a:defRPr sz="1600">
                <a:uFillTx/>
              </a:defRPr>
            </a:lvl6pPr>
            <a:lvl7pPr marL="2743200" indent="0" algn="ctr">
              <a:buNone/>
              <a:defRPr sz="1600">
                <a:uFillTx/>
              </a:defRPr>
            </a:lvl7pPr>
            <a:lvl8pPr marL="3200400" indent="0" algn="ctr">
              <a:buNone/>
              <a:defRPr sz="1600">
                <a:uFillTx/>
              </a:defRPr>
            </a:lvl8pPr>
            <a:lvl9pPr marL="3657600" indent="0" algn="ctr">
              <a:buNone/>
              <a:defRPr sz="1600">
                <a:uFillTx/>
              </a:defRPr>
            </a:lvl9pPr>
          </a:lstStyle>
          <a:p>
            <a:r>
              <a:rPr lang="en-US" dirty="0">
                <a:uFillTx/>
              </a:rPr>
              <a:t>Click to edit Master subtitle style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uFillTx/>
              </a:rPr>
              <a:t>Click to edit Master title style</a:t>
            </a:r>
          </a:p>
        </p:txBody>
      </p:sp>
      <p:sp>
        <p:nvSpPr>
          <p:cNvPr id="3" name="Content Placeholder 2"/>
          <p:cNvSpPr>
            <a:spLocks noGrp="1"/>
          </p:cNvSpPr>
          <p:nvPr>
            <p:ph idx="1"/>
          </p:nvPr>
        </p:nvSpPr>
        <p:spPr/>
        <p:txBody>
          <a:bodyPr/>
          <a:lstStyle/>
          <a:p>
            <a:pPr lvl="0"/>
            <a:r>
              <a:rPr lang="en-US">
                <a:uFillTx/>
              </a:rPr>
              <a:t>Click to 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uFillTx/>
              </a:rPr>
              <a:t>8/13/23</a:t>
            </a:fld>
            <a:endParaRPr lang="en-US">
              <a:uFillTx/>
            </a:endParaRP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uFillTx/>
            </a:endParaRPr>
          </a:p>
        </p:txBody>
      </p:sp>
      <p:sp>
        <p:nvSpPr>
          <p:cNvPr id="6" name="Slide Number Placeholder 5"/>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uFillTx/>
              </a:defRPr>
            </a:lvl1pPr>
          </a:lstStyle>
          <a:p>
            <a:r>
              <a:rPr lang="en-US">
                <a:uFillTx/>
              </a:rPr>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uFillTx/>
              </a:defRPr>
            </a:lvl1pPr>
            <a:lvl2pPr marL="457200" indent="0">
              <a:buNone/>
              <a:defRPr sz="2000">
                <a:solidFill>
                  <a:schemeClr val="tx1">
                    <a:tint val="75000"/>
                  </a:schemeClr>
                </a:solidFill>
                <a:uFillTx/>
              </a:defRPr>
            </a:lvl2pPr>
            <a:lvl3pPr marL="914400" indent="0">
              <a:buNone/>
              <a:defRPr sz="1800">
                <a:solidFill>
                  <a:schemeClr val="tx1">
                    <a:tint val="75000"/>
                  </a:schemeClr>
                </a:solidFill>
                <a:uFillTx/>
              </a:defRPr>
            </a:lvl3pPr>
            <a:lvl4pPr marL="1371600" indent="0">
              <a:buNone/>
              <a:defRPr sz="1600">
                <a:solidFill>
                  <a:schemeClr val="tx1">
                    <a:tint val="75000"/>
                  </a:schemeClr>
                </a:solidFill>
                <a:uFillTx/>
              </a:defRPr>
            </a:lvl4pPr>
            <a:lvl5pPr marL="1828800" indent="0">
              <a:buNone/>
              <a:defRPr sz="1600">
                <a:solidFill>
                  <a:schemeClr val="tx1">
                    <a:tint val="75000"/>
                  </a:schemeClr>
                </a:solidFill>
                <a:uFillTx/>
              </a:defRPr>
            </a:lvl5pPr>
            <a:lvl6pPr marL="2286000" indent="0">
              <a:buNone/>
              <a:defRPr sz="1600">
                <a:solidFill>
                  <a:schemeClr val="tx1">
                    <a:tint val="75000"/>
                  </a:schemeClr>
                </a:solidFill>
                <a:uFillTx/>
              </a:defRPr>
            </a:lvl6pPr>
            <a:lvl7pPr marL="2743200" indent="0">
              <a:buNone/>
              <a:defRPr sz="1600">
                <a:solidFill>
                  <a:schemeClr val="tx1">
                    <a:tint val="75000"/>
                  </a:schemeClr>
                </a:solidFill>
                <a:uFillTx/>
              </a:defRPr>
            </a:lvl7pPr>
            <a:lvl8pPr marL="3200400" indent="0">
              <a:buNone/>
              <a:defRPr sz="1600">
                <a:solidFill>
                  <a:schemeClr val="tx1">
                    <a:tint val="75000"/>
                  </a:schemeClr>
                </a:solidFill>
                <a:uFillTx/>
              </a:defRPr>
            </a:lvl8pPr>
            <a:lvl9pPr marL="3657600" indent="0">
              <a:buNone/>
              <a:defRPr sz="1600">
                <a:solidFill>
                  <a:schemeClr val="tx1">
                    <a:tint val="75000"/>
                  </a:schemeClr>
                </a:solidFill>
                <a:uFillTx/>
              </a:defRPr>
            </a:lvl9pPr>
          </a:lstStyle>
          <a:p>
            <a:pPr lvl="0"/>
            <a:r>
              <a:rPr lang="en-US">
                <a:uFillTx/>
              </a:rPr>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uFillTx/>
              </a:rPr>
              <a:t>8/13/23</a:t>
            </a:fld>
            <a:endParaRPr lang="en-US">
              <a:uFillTx/>
            </a:endParaRPr>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uFillTx/>
            </a:endParaRPr>
          </a:p>
        </p:txBody>
      </p:sp>
      <p:sp>
        <p:nvSpPr>
          <p:cNvPr id="6" name="Slide Number Placeholder 5"/>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uFillTx/>
              </a:rPr>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uFillTx/>
              </a:rPr>
              <a:t>Click to 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uFillTx/>
              </a:rPr>
              <a:t>Click to 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uFillTx/>
              </a:rPr>
              <a:t>8/13/23</a:t>
            </a:fld>
            <a:endParaRPr lang="en-US">
              <a:uFillTx/>
            </a:endParaRPr>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uFillTx/>
            </a:endParaRPr>
          </a:p>
        </p:txBody>
      </p:sp>
      <p:sp>
        <p:nvSpPr>
          <p:cNvPr id="7" name="Slide Number Placeholder 6"/>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uFillTx/>
              </a:rPr>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uFillTx/>
              </a:defRPr>
            </a:lvl1pPr>
            <a:lvl2pPr marL="457200" indent="0">
              <a:buNone/>
              <a:defRPr sz="2000" b="1">
                <a:uFillTx/>
              </a:defRPr>
            </a:lvl2pPr>
            <a:lvl3pPr marL="914400" indent="0">
              <a:buNone/>
              <a:defRPr sz="1800" b="1">
                <a:uFillTx/>
              </a:defRPr>
            </a:lvl3pPr>
            <a:lvl4pPr marL="1371600" indent="0">
              <a:buNone/>
              <a:defRPr sz="1600" b="1">
                <a:uFillTx/>
              </a:defRPr>
            </a:lvl4pPr>
            <a:lvl5pPr marL="1828800" indent="0">
              <a:buNone/>
              <a:defRPr sz="1600" b="1">
                <a:uFillTx/>
              </a:defRPr>
            </a:lvl5pPr>
            <a:lvl6pPr marL="2286000" indent="0">
              <a:buNone/>
              <a:defRPr sz="1600" b="1">
                <a:uFillTx/>
              </a:defRPr>
            </a:lvl6pPr>
            <a:lvl7pPr marL="2743200" indent="0">
              <a:buNone/>
              <a:defRPr sz="1600" b="1">
                <a:uFillTx/>
              </a:defRPr>
            </a:lvl7pPr>
            <a:lvl8pPr marL="3200400" indent="0">
              <a:buNone/>
              <a:defRPr sz="1600" b="1">
                <a:uFillTx/>
              </a:defRPr>
            </a:lvl8pPr>
            <a:lvl9pPr marL="3657600" indent="0">
              <a:buNone/>
              <a:defRPr sz="1600" b="1">
                <a:uFillTx/>
              </a:defRPr>
            </a:lvl9pPr>
          </a:lstStyle>
          <a:p>
            <a:pPr lvl="0"/>
            <a:r>
              <a:rPr lang="en-US">
                <a:uFillTx/>
              </a:rPr>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uFillTx/>
              </a:rPr>
              <a:t>Click to 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uFillTx/>
              </a:defRPr>
            </a:lvl1pPr>
            <a:lvl2pPr marL="457200" indent="0">
              <a:buNone/>
              <a:defRPr sz="2000" b="1">
                <a:uFillTx/>
              </a:defRPr>
            </a:lvl2pPr>
            <a:lvl3pPr marL="914400" indent="0">
              <a:buNone/>
              <a:defRPr sz="1800" b="1">
                <a:uFillTx/>
              </a:defRPr>
            </a:lvl3pPr>
            <a:lvl4pPr marL="1371600" indent="0">
              <a:buNone/>
              <a:defRPr sz="1600" b="1">
                <a:uFillTx/>
              </a:defRPr>
            </a:lvl4pPr>
            <a:lvl5pPr marL="1828800" indent="0">
              <a:buNone/>
              <a:defRPr sz="1600" b="1">
                <a:uFillTx/>
              </a:defRPr>
            </a:lvl5pPr>
            <a:lvl6pPr marL="2286000" indent="0">
              <a:buNone/>
              <a:defRPr sz="1600" b="1">
                <a:uFillTx/>
              </a:defRPr>
            </a:lvl6pPr>
            <a:lvl7pPr marL="2743200" indent="0">
              <a:buNone/>
              <a:defRPr sz="1600" b="1">
                <a:uFillTx/>
              </a:defRPr>
            </a:lvl7pPr>
            <a:lvl8pPr marL="3200400" indent="0">
              <a:buNone/>
              <a:defRPr sz="1600" b="1">
                <a:uFillTx/>
              </a:defRPr>
            </a:lvl8pPr>
            <a:lvl9pPr marL="3657600" indent="0">
              <a:buNone/>
              <a:defRPr sz="1600" b="1">
                <a:uFillTx/>
              </a:defRPr>
            </a:lvl9pPr>
          </a:lstStyle>
          <a:p>
            <a:pPr lvl="0"/>
            <a:r>
              <a:rPr lang="en-US">
                <a:uFillTx/>
              </a:rPr>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uFillTx/>
              </a:rPr>
              <a:t>Click to edit Master text styles</a:t>
            </a:r>
          </a:p>
          <a:p>
            <a:pPr lvl="1"/>
            <a:r>
              <a:rPr lang="en-US">
                <a:uFillTx/>
              </a:rPr>
              <a:t>Second level</a:t>
            </a:r>
          </a:p>
          <a:p>
            <a:pPr lvl="2"/>
            <a:r>
              <a:rPr lang="en-US">
                <a:uFillTx/>
              </a:rPr>
              <a:t>Third level</a:t>
            </a:r>
          </a:p>
          <a:p>
            <a:pPr lvl="3"/>
            <a:r>
              <a:rPr lang="en-US">
                <a:uFillTx/>
              </a:rPr>
              <a:t>Fourth level</a:t>
            </a:r>
          </a:p>
          <a:p>
            <a:pPr lvl="4"/>
            <a:r>
              <a:rPr lang="en-US">
                <a:uFillTx/>
              </a:rPr>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uFillTx/>
              </a:rPr>
              <a:t>8/13/23</a:t>
            </a:fld>
            <a:endParaRPr lang="en-US">
              <a:uFillTx/>
            </a:endParaRPr>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uFillTx/>
            </a:endParaRPr>
          </a:p>
        </p:txBody>
      </p:sp>
      <p:sp>
        <p:nvSpPr>
          <p:cNvPr id="9" name="Slide Number Placeholder 8"/>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uFillTx/>
              </a:rPr>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uFillTx/>
              </a:rPr>
              <a:t>8/13/23</a:t>
            </a:fld>
            <a:endParaRPr lang="en-US">
              <a:uFillTx/>
            </a:endParaRPr>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uFillTx/>
            </a:endParaRPr>
          </a:p>
        </p:txBody>
      </p:sp>
      <p:sp>
        <p:nvSpPr>
          <p:cNvPr id="5" name="Slide Number Placeholder 4"/>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uFillTx/>
              </a:rPr>
              <a:t>‹#›</a:t>
            </a:fld>
            <a:endParaRPr lang="en-US">
              <a:uFillTx/>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uFillTx/>
              </a:rPr>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uFillTx/>
              </a:rPr>
              <a:t>Click to edit Master text styles</a:t>
            </a:r>
          </a:p>
          <a:p>
            <a:pPr lvl="1"/>
            <a:r>
              <a:rPr lang="en-US" dirty="0">
                <a:uFillTx/>
              </a:rPr>
              <a:t>Second level</a:t>
            </a:r>
          </a:p>
          <a:p>
            <a:pPr lvl="2"/>
            <a:r>
              <a:rPr lang="en-US" dirty="0">
                <a:uFillTx/>
              </a:rPr>
              <a:t>Third level</a:t>
            </a:r>
          </a:p>
          <a:p>
            <a:pPr lvl="3"/>
            <a:r>
              <a:rPr lang="en-US" dirty="0">
                <a:uFillTx/>
              </a:rPr>
              <a:t>Fourth level</a:t>
            </a:r>
          </a:p>
          <a:p>
            <a:pPr lvl="4"/>
            <a:r>
              <a:rPr lang="en-US" dirty="0">
                <a:uFillTx/>
              </a:rPr>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uFillTx/>
              </a:defRPr>
            </a:lvl1pPr>
          </a:lstStyle>
          <a:p>
            <a:fld id="{163F5A94-8458-4F17-AD3C-1A083E20221D}" type="slidenum">
              <a:rPr lang="en-US" smtClean="0">
                <a:uFillTx/>
              </a:rPr>
              <a:t>‹#›</a:t>
            </a:fld>
            <a:endParaRPr lang="en-US">
              <a:uFillTx/>
            </a:endParaRPr>
          </a:p>
        </p:txBody>
      </p:sp>
      <p:sp>
        <p:nvSpPr>
          <p:cNvPr id="7" name="Rectangle 6"/>
          <p:cNvSpPr>
            <a:spLocks/>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pic>
        <p:nvPicPr>
          <p:cNvPr id="8" name="Picture 7"/>
          <p:cNvPicPr>
            <a:picLocks noChangeAspect="1"/>
          </p:cNvPicPr>
          <p:nvPr userDrawn="1"/>
        </p:nvPicPr>
        <p:blipFill>
          <a:blip r:embed="rId11" cstate="screen"/>
          <a:stretch>
            <a:fillRect/>
          </a:stretch>
        </p:blipFill>
        <p:spPr>
          <a:xfrm>
            <a:off x="10748241" y="105845"/>
            <a:ext cx="1325890" cy="904091"/>
          </a:xfrm>
          <a:prstGeom prst="rect">
            <a:avLst/>
          </a:prstGeom>
        </p:spPr>
      </p:pic>
      <p:sp>
        <p:nvSpPr>
          <p:cNvPr id="9" name="Rectangle 8"/>
          <p:cNvSpPr>
            <a:spLocks/>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uFillTx/>
            </a:endParaRPr>
          </a:p>
        </p:txBody>
      </p:sp>
      <p:sp>
        <p:nvSpPr>
          <p:cNvPr id="10" name="TextBox 9"/>
          <p:cNvSpPr txBox="1">
            <a:spLocks/>
          </p:cNvSpPr>
          <p:nvPr userDrawn="1"/>
        </p:nvSpPr>
        <p:spPr>
          <a:xfrm>
            <a:off x="5592496" y="6592129"/>
            <a:ext cx="1007007" cy="369332"/>
          </a:xfrm>
          <a:prstGeom prst="rect">
            <a:avLst/>
          </a:prstGeom>
          <a:noFill/>
        </p:spPr>
        <p:txBody>
          <a:bodyPr wrap="none" rtlCol="0">
            <a:spAutoFit/>
          </a:bodyPr>
          <a:lstStyle/>
          <a:p>
            <a:r>
              <a:rPr lang="en-US" sz="900" dirty="0">
                <a:solidFill>
                  <a:schemeClr val="bg1">
                    <a:lumMod val="75000"/>
                  </a:schemeClr>
                </a:solidFill>
                <a:uFillTx/>
                <a:latin typeface="Myriad Pro Light" panose="020B0603030403020204" pitchFamily="34" charset="0"/>
              </a:rPr>
              <a:t>© 2017 oneM2M</a:t>
            </a:r>
          </a:p>
          <a:p>
            <a:endParaRPr lang="en-US" sz="900" dirty="0">
              <a:solidFill>
                <a:schemeClr val="bg1">
                  <a:lumMod val="50000"/>
                </a:schemeClr>
              </a:solidFill>
              <a:uFillTx/>
              <a:latin typeface="Myriad Pro Light" panose="020B0603030403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914400" rtl="0" eaLnBrk="1" latinLnBrk="0" hangingPunct="1">
        <a:lnSpc>
          <a:spcPct val="90000"/>
        </a:lnSpc>
        <a:spcBef>
          <a:spcPct val="0"/>
        </a:spcBef>
        <a:buNone/>
        <a:defRPr sz="4400" b="1" kern="1200">
          <a:solidFill>
            <a:srgbClr val="C63133"/>
          </a:solidFill>
          <a:uFillTx/>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uFillTx/>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uFillTx/>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uFillTx/>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uFillTx/>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9pPr>
    </p:bodyStyle>
    <p:other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6.png"/><Relationship Id="rId7"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3.png"/><Relationship Id="rId11" Type="http://schemas.openxmlformats.org/officeDocument/2006/relationships/image" Target="../media/image5.png"/><Relationship Id="rId5" Type="http://schemas.openxmlformats.org/officeDocument/2006/relationships/image" Target="../media/image9.png"/><Relationship Id="rId10" Type="http://schemas.openxmlformats.org/officeDocument/2006/relationships/image" Target="../media/image11.png"/><Relationship Id="rId4" Type="http://schemas.openxmlformats.org/officeDocument/2006/relationships/image" Target="../media/image7.png"/><Relationship Id="rId9"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3.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472122" y="1369736"/>
            <a:ext cx="11296184" cy="2387600"/>
          </a:xfrm>
        </p:spPr>
        <p:txBody>
          <a:bodyPr>
            <a:normAutofit/>
          </a:bodyPr>
          <a:lstStyle/>
          <a:p>
            <a:r>
              <a:rPr lang="en-US" altLang="zh-CN" dirty="0">
                <a:solidFill>
                  <a:srgbClr val="C00000"/>
                </a:solidFill>
                <a:ea typeface="SimSun" charset="-122"/>
              </a:rPr>
              <a:t>Consideration of using Blockchain  in oneM2M</a:t>
            </a:r>
            <a:endParaRPr lang="ko-KR" altLang="en-US" dirty="0">
              <a:solidFill>
                <a:srgbClr val="C00000"/>
              </a:solidFill>
              <a:uFillTx/>
            </a:endParaRPr>
          </a:p>
        </p:txBody>
      </p:sp>
      <p:sp>
        <p:nvSpPr>
          <p:cNvPr id="5" name="TextBox 4"/>
          <p:cNvSpPr txBox="1">
            <a:spLocks noChangeArrowheads="1"/>
          </p:cNvSpPr>
          <p:nvPr/>
        </p:nvSpPr>
        <p:spPr bwMode="auto">
          <a:xfrm>
            <a:off x="1013791" y="5037552"/>
            <a:ext cx="1031681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charset="0"/>
                <a:ea typeface="MS PGothic" charset="-128"/>
              </a:defRPr>
            </a:lvl1pPr>
            <a:lvl2pPr marL="742950" indent="-285750">
              <a:defRPr>
                <a:solidFill>
                  <a:schemeClr val="tx1"/>
                </a:solidFill>
                <a:latin typeface="Calibri" charset="0"/>
                <a:ea typeface="MS PGothic" charset="-128"/>
              </a:defRPr>
            </a:lvl2pPr>
            <a:lvl3pPr marL="1143000" indent="-228600">
              <a:defRPr>
                <a:solidFill>
                  <a:schemeClr val="tx1"/>
                </a:solidFill>
                <a:latin typeface="Calibri" charset="0"/>
                <a:ea typeface="MS PGothic" charset="-128"/>
              </a:defRPr>
            </a:lvl3pPr>
            <a:lvl4pPr marL="1600200" indent="-228600">
              <a:defRPr>
                <a:solidFill>
                  <a:schemeClr val="tx1"/>
                </a:solidFill>
                <a:latin typeface="Calibri" charset="0"/>
                <a:ea typeface="MS PGothic" charset="-128"/>
              </a:defRPr>
            </a:lvl4pPr>
            <a:lvl5pPr marL="2057400" indent="-228600">
              <a:defRPr>
                <a:solidFill>
                  <a:schemeClr val="tx1"/>
                </a:solidFill>
                <a:latin typeface="Calibri" charset="0"/>
                <a:ea typeface="MS PGothic" charset="-128"/>
              </a:defRPr>
            </a:lvl5pPr>
            <a:lvl6pPr marL="2514600" indent="-228600" eaLnBrk="0" fontAlgn="base" hangingPunct="0">
              <a:spcBef>
                <a:spcPct val="0"/>
              </a:spcBef>
              <a:spcAft>
                <a:spcPct val="0"/>
              </a:spcAft>
              <a:defRPr>
                <a:solidFill>
                  <a:schemeClr val="tx1"/>
                </a:solidFill>
                <a:latin typeface="Calibri" charset="0"/>
                <a:ea typeface="MS PGothic" charset="-128"/>
              </a:defRPr>
            </a:lvl6pPr>
            <a:lvl7pPr marL="2971800" indent="-228600" eaLnBrk="0" fontAlgn="base" hangingPunct="0">
              <a:spcBef>
                <a:spcPct val="0"/>
              </a:spcBef>
              <a:spcAft>
                <a:spcPct val="0"/>
              </a:spcAft>
              <a:defRPr>
                <a:solidFill>
                  <a:schemeClr val="tx1"/>
                </a:solidFill>
                <a:latin typeface="Calibri" charset="0"/>
                <a:ea typeface="MS PGothic" charset="-128"/>
              </a:defRPr>
            </a:lvl7pPr>
            <a:lvl8pPr marL="3429000" indent="-228600" eaLnBrk="0" fontAlgn="base" hangingPunct="0">
              <a:spcBef>
                <a:spcPct val="0"/>
              </a:spcBef>
              <a:spcAft>
                <a:spcPct val="0"/>
              </a:spcAft>
              <a:defRPr>
                <a:solidFill>
                  <a:schemeClr val="tx1"/>
                </a:solidFill>
                <a:latin typeface="Calibri" charset="0"/>
                <a:ea typeface="MS PGothic" charset="-128"/>
              </a:defRPr>
            </a:lvl8pPr>
            <a:lvl9pPr marL="3886200" indent="-228600" eaLnBrk="0" fontAlgn="base" hangingPunct="0">
              <a:spcBef>
                <a:spcPct val="0"/>
              </a:spcBef>
              <a:spcAft>
                <a:spcPct val="0"/>
              </a:spcAft>
              <a:defRPr>
                <a:solidFill>
                  <a:schemeClr val="tx1"/>
                </a:solidFill>
                <a:latin typeface="Calibri" charset="0"/>
                <a:ea typeface="MS PGothic" charset="-128"/>
              </a:defRPr>
            </a:lvl9pPr>
          </a:lstStyle>
          <a:p>
            <a:pPr eaLnBrk="1" hangingPunct="1"/>
            <a:r>
              <a:rPr lang="en-US" altLang="zh-CN" sz="2400" dirty="0">
                <a:solidFill>
                  <a:schemeClr val="bg1"/>
                </a:solidFill>
                <a:ea typeface="SimSun" charset="-122"/>
              </a:rPr>
              <a:t>Group Name: TP#61</a:t>
            </a:r>
          </a:p>
          <a:p>
            <a:r>
              <a:rPr lang="en-US" altLang="zh-CN" sz="2400" dirty="0">
                <a:solidFill>
                  <a:schemeClr val="bg1"/>
                </a:solidFill>
                <a:ea typeface="SimSun" charset="-122"/>
              </a:rPr>
              <a:t>Source: </a:t>
            </a:r>
            <a:r>
              <a:rPr lang="en-US" altLang="zh-CN" sz="2400" dirty="0" err="1">
                <a:solidFill>
                  <a:schemeClr val="bg1"/>
                </a:solidFill>
                <a:ea typeface="SimSun" charset="-122"/>
              </a:rPr>
              <a:t>JiHo</a:t>
            </a:r>
            <a:r>
              <a:rPr lang="en-US" altLang="zh-CN" sz="2400" dirty="0">
                <a:solidFill>
                  <a:schemeClr val="bg1"/>
                </a:solidFill>
                <a:ea typeface="SimSun" charset="-122"/>
              </a:rPr>
              <a:t> Lee, </a:t>
            </a:r>
            <a:r>
              <a:rPr lang="en-US" altLang="zh-CN" sz="2400" dirty="0" err="1">
                <a:solidFill>
                  <a:schemeClr val="bg1"/>
                </a:solidFill>
                <a:ea typeface="SimSun" charset="-122"/>
              </a:rPr>
              <a:t>JiEun</a:t>
            </a:r>
            <a:r>
              <a:rPr lang="en-US" altLang="zh-CN" sz="2400" dirty="0">
                <a:solidFill>
                  <a:schemeClr val="bg1"/>
                </a:solidFill>
                <a:ea typeface="SimSun" charset="-122"/>
              </a:rPr>
              <a:t> Lee, </a:t>
            </a:r>
            <a:r>
              <a:rPr lang="en-US" altLang="zh-CN" sz="2400" dirty="0" err="1">
                <a:solidFill>
                  <a:schemeClr val="bg1"/>
                </a:solidFill>
                <a:ea typeface="SimSun" charset="-122"/>
              </a:rPr>
              <a:t>JaeSeung</a:t>
            </a:r>
            <a:r>
              <a:rPr lang="en-US" altLang="zh-CN" sz="2400" dirty="0">
                <a:solidFill>
                  <a:schemeClr val="bg1"/>
                </a:solidFill>
                <a:ea typeface="SimSun" charset="-122"/>
              </a:rPr>
              <a:t> Song (Sejong Univ. )</a:t>
            </a:r>
          </a:p>
          <a:p>
            <a:pPr eaLnBrk="1" hangingPunct="1"/>
            <a:r>
              <a:rPr lang="en-US" altLang="zh-CN" sz="2400" dirty="0">
                <a:solidFill>
                  <a:schemeClr val="bg1"/>
                </a:solidFill>
                <a:ea typeface="SimSun" charset="-122"/>
              </a:rPr>
              <a:t>Meeting Date: </a:t>
            </a:r>
            <a:r>
              <a:rPr lang="en-US" altLang="zh-CN" sz="2400" dirty="0">
                <a:solidFill>
                  <a:schemeClr val="bg1"/>
                </a:solidFill>
              </a:rPr>
              <a:t>2023-08-14</a:t>
            </a:r>
          </a:p>
        </p:txBody>
      </p:sp>
      <p:sp>
        <p:nvSpPr>
          <p:cNvPr id="6" name="Rectangle 5"/>
          <p:cNvSpPr/>
          <p:nvPr/>
        </p:nvSpPr>
        <p:spPr>
          <a:xfrm>
            <a:off x="0" y="0"/>
            <a:ext cx="1637756" cy="400110"/>
          </a:xfrm>
          <a:prstGeom prst="rect">
            <a:avLst/>
          </a:prstGeom>
        </p:spPr>
        <p:txBody>
          <a:bodyPr wrap="none">
            <a:spAutoFit/>
          </a:bodyPr>
          <a:lstStyle/>
          <a:p>
            <a:r>
              <a:rPr lang="en-US" sz="2000" b="1" dirty="0"/>
              <a:t>TP-2023-0079</a:t>
            </a:r>
            <a:endParaRPr lang="en-US" sz="2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C9336-D10C-37C3-41B7-FDDB86318451}"/>
              </a:ext>
            </a:extLst>
          </p:cNvPr>
          <p:cNvSpPr>
            <a:spLocks noGrp="1"/>
          </p:cNvSpPr>
          <p:nvPr>
            <p:ph type="title"/>
          </p:nvPr>
        </p:nvSpPr>
        <p:spPr>
          <a:xfrm>
            <a:off x="334696" y="0"/>
            <a:ext cx="9982121" cy="1173570"/>
          </a:xfrm>
        </p:spPr>
        <p:txBody>
          <a:bodyPr>
            <a:normAutofit/>
          </a:bodyPr>
          <a:lstStyle/>
          <a:p>
            <a:r>
              <a:rPr lang="en-KR" dirty="0"/>
              <a:t>Next steps</a:t>
            </a:r>
          </a:p>
        </p:txBody>
      </p:sp>
      <p:sp>
        <p:nvSpPr>
          <p:cNvPr id="3" name="Content Placeholder 2">
            <a:extLst>
              <a:ext uri="{FF2B5EF4-FFF2-40B4-BE49-F238E27FC236}">
                <a16:creationId xmlns:a16="http://schemas.microsoft.com/office/drawing/2014/main" id="{10BD394D-0EC8-DD23-7A5F-5E148DC5E8C4}"/>
              </a:ext>
            </a:extLst>
          </p:cNvPr>
          <p:cNvSpPr>
            <a:spLocks noGrp="1"/>
          </p:cNvSpPr>
          <p:nvPr>
            <p:ph idx="1"/>
          </p:nvPr>
        </p:nvSpPr>
        <p:spPr/>
        <p:txBody>
          <a:bodyPr>
            <a:normAutofit/>
          </a:bodyPr>
          <a:lstStyle/>
          <a:p>
            <a:r>
              <a:rPr lang="en-US" altLang="ko-Kore-KR" sz="2400" dirty="0">
                <a:latin typeface="Arial" panose="020B0604020202020204" pitchFamily="34" charset="0"/>
                <a:cs typeface="Arial" panose="020B0604020202020204" pitchFamily="34" charset="0"/>
              </a:rPr>
              <a:t>Introduce a new use case enabling Blockchain to oneM2M</a:t>
            </a:r>
          </a:p>
          <a:p>
            <a:r>
              <a:rPr lang="en-US" altLang="ko-Kore-KR" sz="2400" dirty="0">
                <a:latin typeface="Arial" panose="020B0604020202020204" pitchFamily="34" charset="0"/>
                <a:cs typeface="Arial" panose="020B0604020202020204" pitchFamily="34" charset="0"/>
              </a:rPr>
              <a:t>Collaboration with ISG PDL </a:t>
            </a:r>
          </a:p>
          <a:p>
            <a:pPr lvl="1"/>
            <a:r>
              <a:rPr lang="en-US" altLang="ko-Kore-KR" sz="1800" dirty="0">
                <a:latin typeface="Arial" panose="020B0604020202020204" pitchFamily="34" charset="0"/>
                <a:cs typeface="Arial" panose="020B0604020202020204" pitchFamily="34" charset="0"/>
              </a:rPr>
              <a:t>Exchange information </a:t>
            </a:r>
          </a:p>
          <a:p>
            <a:pPr lvl="1"/>
            <a:r>
              <a:rPr lang="en-US" altLang="ko-Kore-KR" sz="1800" dirty="0">
                <a:latin typeface="Arial" panose="020B0604020202020204" pitchFamily="34" charset="0"/>
                <a:cs typeface="Arial" panose="020B0604020202020204" pitchFamily="34" charset="0"/>
              </a:rPr>
              <a:t>Write up a whitepaper together</a:t>
            </a:r>
          </a:p>
          <a:p>
            <a:pPr lvl="1"/>
            <a:r>
              <a:rPr lang="en-US" altLang="ko-Kore-KR" sz="1800" dirty="0">
                <a:latin typeface="Arial" panose="020B0604020202020204" pitchFamily="34" charset="0"/>
                <a:cs typeface="Arial" panose="020B0604020202020204" pitchFamily="34" charset="0"/>
              </a:rPr>
              <a:t>Investigate the relationship between Access control policy in oneM2M &amp; Permissions in PDL</a:t>
            </a:r>
          </a:p>
          <a:p>
            <a:pPr lvl="1"/>
            <a:endParaRPr lang="en-US" altLang="ko-Kore-KR" sz="1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pPr marL="0" indent="0">
              <a:buNone/>
            </a:pPr>
            <a:endParaRPr lang="en-K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9047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p:cNvSpPr>
            <a:spLocks noGrp="1"/>
          </p:cNvSpPr>
          <p:nvPr>
            <p:ph type="ctrTitle"/>
          </p:nvPr>
        </p:nvSpPr>
        <p:spPr/>
        <p:txBody>
          <a:bodyPr/>
          <a:lstStyle/>
          <a:p>
            <a:r>
              <a:rPr lang="en-US" altLang="ko-KR" dirty="0">
                <a:uFillTx/>
              </a:rPr>
              <a:t>Thank you!</a:t>
            </a:r>
            <a:endParaRPr lang="ko-KR" altLang="en-US">
              <a:uFillTx/>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p:cNvSpPr>
            <a:spLocks noGrp="1"/>
          </p:cNvSpPr>
          <p:nvPr>
            <p:ph type="title"/>
          </p:nvPr>
        </p:nvSpPr>
        <p:spPr>
          <a:xfrm>
            <a:off x="334696" y="0"/>
            <a:ext cx="10276154" cy="1173570"/>
          </a:xfrm>
        </p:spPr>
        <p:txBody>
          <a:bodyPr>
            <a:normAutofit/>
          </a:bodyPr>
          <a:lstStyle/>
          <a:p>
            <a:r>
              <a:rPr lang="en-US" altLang="ko-KR" sz="3600" dirty="0">
                <a:uFillTx/>
                <a:latin typeface="Arial" panose="020B0604020202020204" pitchFamily="34" charset="0"/>
                <a:ea typeface="ＭＳ Ｐゴシック" panose="020B0600070205080204" pitchFamily="34" charset="-128"/>
                <a:cs typeface="Arial" charset="0"/>
              </a:rPr>
              <a:t>Background</a:t>
            </a:r>
            <a:endParaRPr lang="ko-KR" altLang="en-US" sz="3600" dirty="0">
              <a:uFillTx/>
              <a:latin typeface="Arial" charset="0"/>
              <a:ea typeface="Arial" charset="0"/>
              <a:cs typeface="Arial" charset="0"/>
            </a:endParaRPr>
          </a:p>
        </p:txBody>
      </p:sp>
      <p:pic>
        <p:nvPicPr>
          <p:cNvPr id="1026" name="Picture 2">
            <a:extLst>
              <a:ext uri="{FF2B5EF4-FFF2-40B4-BE49-F238E27FC236}">
                <a16:creationId xmlns:a16="http://schemas.microsoft.com/office/drawing/2014/main" id="{A8923AEB-F021-1D19-E00F-428F252B58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2935" y="1507523"/>
            <a:ext cx="7086130" cy="47204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0504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p:cNvSpPr>
            <a:spLocks noGrp="1"/>
          </p:cNvSpPr>
          <p:nvPr>
            <p:ph type="title"/>
          </p:nvPr>
        </p:nvSpPr>
        <p:spPr>
          <a:xfrm>
            <a:off x="334696" y="0"/>
            <a:ext cx="10276154" cy="1173570"/>
          </a:xfrm>
        </p:spPr>
        <p:txBody>
          <a:bodyPr>
            <a:normAutofit/>
          </a:bodyPr>
          <a:lstStyle/>
          <a:p>
            <a:r>
              <a:rPr lang="en-US" altLang="ko-KR" sz="3600" dirty="0">
                <a:uFillTx/>
                <a:latin typeface="Arial" panose="020B0604020202020204" pitchFamily="34" charset="0"/>
                <a:ea typeface="ＭＳ Ｐゴシック" panose="020B0600070205080204" pitchFamily="34" charset="-128"/>
                <a:cs typeface="Arial" charset="0"/>
              </a:rPr>
              <a:t>Background</a:t>
            </a:r>
            <a:endParaRPr lang="ko-KR" altLang="en-US" sz="3600" dirty="0">
              <a:uFillTx/>
              <a:latin typeface="Arial" charset="0"/>
              <a:ea typeface="Arial" charset="0"/>
              <a:cs typeface="Arial" charset="0"/>
            </a:endParaRPr>
          </a:p>
        </p:txBody>
      </p:sp>
      <p:sp>
        <p:nvSpPr>
          <p:cNvPr id="8" name="Rectangle 3">
            <a:extLst>
              <a:ext uri="{FF2B5EF4-FFF2-40B4-BE49-F238E27FC236}">
                <a16:creationId xmlns:a16="http://schemas.microsoft.com/office/drawing/2014/main" id="{E6216DF3-3BEB-774C-ABA0-C4E588731953}"/>
              </a:ext>
            </a:extLst>
          </p:cNvPr>
          <p:cNvSpPr>
            <a:spLocks noGrp="1" noChangeArrowheads="1"/>
          </p:cNvSpPr>
          <p:nvPr>
            <p:ph idx="1"/>
          </p:nvPr>
        </p:nvSpPr>
        <p:spPr/>
        <p:txBody>
          <a:bodyPr>
            <a:normAutofit/>
          </a:bodyPr>
          <a:lstStyle/>
          <a:p>
            <a:pPr>
              <a:defRPr/>
            </a:pPr>
            <a:r>
              <a:rPr lang="en" altLang="ko-KR" sz="2400" kern="0" dirty="0">
                <a:latin typeface="Arial" panose="020B0604020202020204" pitchFamily="34" charset="0"/>
                <a:ea typeface="ＭＳ Ｐゴシック" panose="020B0600070205080204" pitchFamily="34" charset="-128"/>
              </a:rPr>
              <a:t>No data management through linkage with IoT standard platforms where actual data is collected and managed</a:t>
            </a:r>
            <a:endParaRPr lang="en-US" altLang="ko-KR" sz="2400" kern="0" dirty="0">
              <a:latin typeface="Arial" panose="020B0604020202020204" pitchFamily="34" charset="0"/>
              <a:ea typeface="ＭＳ Ｐゴシック" panose="020B0600070205080204" pitchFamily="34" charset="-128"/>
            </a:endParaRPr>
          </a:p>
          <a:p>
            <a:pPr marL="0" indent="0">
              <a:buNone/>
              <a:defRPr/>
            </a:pPr>
            <a:endParaRPr lang="en" altLang="ko-KR" sz="2400" kern="0" dirty="0">
              <a:latin typeface="Arial" panose="020B0604020202020204" pitchFamily="34" charset="0"/>
              <a:ea typeface="ＭＳ Ｐゴシック" panose="020B0600070205080204" pitchFamily="34" charset="-128"/>
            </a:endParaRPr>
          </a:p>
          <a:p>
            <a:pPr>
              <a:defRPr/>
            </a:pPr>
            <a:r>
              <a:rPr lang="en" altLang="ko-KR" sz="2400" kern="0" dirty="0">
                <a:latin typeface="Arial" panose="020B0604020202020204" pitchFamily="34" charset="0"/>
                <a:ea typeface="ＭＳ Ｐゴシック" panose="020B0600070205080204" pitchFamily="34" charset="-128"/>
              </a:rPr>
              <a:t>The threat of tampering with IoT platform data</a:t>
            </a:r>
          </a:p>
          <a:p>
            <a:pPr>
              <a:defRPr/>
            </a:pPr>
            <a:endParaRPr lang="en-US" altLang="zh-CN" sz="2400" kern="0" dirty="0">
              <a:latin typeface="Arial" panose="020B0604020202020204" pitchFamily="34" charset="0"/>
              <a:ea typeface="ＭＳ Ｐゴシック" panose="020B0600070205080204" pitchFamily="34" charset="-128"/>
            </a:endParaRPr>
          </a:p>
          <a:p>
            <a:pPr>
              <a:defRPr/>
            </a:pPr>
            <a:r>
              <a:rPr lang="en" altLang="ko-KR" sz="2400" kern="0" dirty="0">
                <a:latin typeface="Arial" panose="020B0604020202020204" pitchFamily="34" charset="0"/>
                <a:ea typeface="ＭＳ Ｐゴシック" panose="020B0600070205080204" pitchFamily="34" charset="-128"/>
              </a:rPr>
              <a:t>Adoption of blockchain technology to counter the threat of falsification of data in international standard IoT platforms</a:t>
            </a:r>
            <a:endParaRPr lang="ko-KR" altLang="en-US" sz="2400" kern="0" dirty="0">
              <a:latin typeface="Arial" panose="020B0604020202020204" pitchFamily="34" charset="0"/>
              <a:ea typeface="ＭＳ Ｐゴシック" panose="020B0600070205080204" pitchFamily="34" charset="-128"/>
            </a:endParaRPr>
          </a:p>
          <a:p>
            <a:pPr lvl="1">
              <a:defRPr/>
            </a:pPr>
            <a:r>
              <a:rPr lang="en" altLang="ko-KR" sz="1800" kern="0" dirty="0">
                <a:latin typeface="Arial" panose="020B0604020202020204" pitchFamily="34" charset="0"/>
                <a:ea typeface="ＭＳ Ｐゴシック" panose="020B0600070205080204" pitchFamily="34" charset="-128"/>
              </a:rPr>
              <a:t>Introduction of blockchain technology, which is more transparent and secure than existing centralized databases</a:t>
            </a:r>
            <a:endParaRPr lang="en-US" altLang="zh-CN" sz="1800" kern="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036518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p:cNvSpPr>
            <a:spLocks noGrp="1"/>
          </p:cNvSpPr>
          <p:nvPr>
            <p:ph type="title"/>
          </p:nvPr>
        </p:nvSpPr>
        <p:spPr>
          <a:xfrm>
            <a:off x="334696" y="0"/>
            <a:ext cx="10276154" cy="1173570"/>
          </a:xfrm>
        </p:spPr>
        <p:txBody>
          <a:bodyPr>
            <a:normAutofit/>
          </a:bodyPr>
          <a:lstStyle/>
          <a:p>
            <a:r>
              <a:rPr lang="en-US" altLang="zh-CN" sz="3600" dirty="0">
                <a:latin typeface="Arial" panose="020B0604020202020204" pitchFamily="34" charset="0"/>
                <a:ea typeface="ＭＳ Ｐゴシック" panose="020B0600070205080204" pitchFamily="34" charset="-128"/>
              </a:rPr>
              <a:t>Benefits of Using blockchain in oneM2M</a:t>
            </a:r>
            <a:endParaRPr lang="ko-KR" altLang="en-US" sz="3600" dirty="0">
              <a:uFillTx/>
              <a:latin typeface="Arial" charset="0"/>
              <a:ea typeface="Arial" charset="0"/>
              <a:cs typeface="Arial" charset="0"/>
            </a:endParaRPr>
          </a:p>
        </p:txBody>
      </p:sp>
      <p:sp>
        <p:nvSpPr>
          <p:cNvPr id="8" name="Rectangle 3">
            <a:extLst>
              <a:ext uri="{FF2B5EF4-FFF2-40B4-BE49-F238E27FC236}">
                <a16:creationId xmlns:a16="http://schemas.microsoft.com/office/drawing/2014/main" id="{E6216DF3-3BEB-774C-ABA0-C4E588731953}"/>
              </a:ext>
            </a:extLst>
          </p:cNvPr>
          <p:cNvSpPr>
            <a:spLocks noGrp="1" noChangeArrowheads="1"/>
          </p:cNvSpPr>
          <p:nvPr>
            <p:ph idx="1"/>
          </p:nvPr>
        </p:nvSpPr>
        <p:spPr/>
        <p:txBody>
          <a:bodyPr>
            <a:normAutofit/>
          </a:bodyPr>
          <a:lstStyle/>
          <a:p>
            <a:pPr>
              <a:defRPr/>
            </a:pPr>
            <a:r>
              <a:rPr lang="en" altLang="ko-KR" sz="2400" kern="0" dirty="0">
                <a:latin typeface="Arial" panose="020B0604020202020204" pitchFamily="34" charset="0"/>
                <a:ea typeface="ＭＳ Ｐゴシック" panose="020B0600070205080204" pitchFamily="34" charset="-128"/>
              </a:rPr>
              <a:t>Reduces the risk of data tampering</a:t>
            </a:r>
          </a:p>
          <a:p>
            <a:pPr marL="685800" marR="0" lvl="1" indent="-228600" algn="l" defTabSz="914400" rtl="0" eaLnBrk="1" fontAlgn="auto" latinLnBrk="0" hangingPunct="1">
              <a:lnSpc>
                <a:spcPct val="90000"/>
              </a:lnSpc>
              <a:spcBef>
                <a:spcPts val="500"/>
              </a:spcBef>
              <a:spcAft>
                <a:spcPts val="0"/>
              </a:spcAft>
              <a:buClr>
                <a:srgbClr val="C00000"/>
              </a:buClr>
              <a:buSzTx/>
              <a:buFont typeface="Arial" panose="020B0604020202020204" pitchFamily="34" charset="0"/>
              <a:buChar char="•"/>
              <a:tabLst/>
              <a:defRPr/>
            </a:pPr>
            <a:r>
              <a:rPr kumimoji="0" lang="en-US" altLang="zh-CN" sz="1800" b="0" i="0" u="none" strike="noStrike" kern="0" cap="none" spc="0" normalizeH="0" baseline="0" noProof="0" dirty="0">
                <a:ln>
                  <a:noFill/>
                </a:ln>
                <a:solidFill>
                  <a:srgbClr val="545054"/>
                </a:solidFill>
                <a:effectLst/>
                <a:uLnTx/>
                <a:uFillTx/>
                <a:latin typeface="Arial" panose="020B0604020202020204" pitchFamily="34" charset="0"/>
                <a:ea typeface="ＭＳ Ｐゴシック" panose="020B0600070205080204" pitchFamily="34" charset="-128"/>
                <a:cs typeface="+mn-cs"/>
              </a:rPr>
              <a:t>Blockchain transparency and security</a:t>
            </a:r>
          </a:p>
          <a:p>
            <a:pPr marL="685800" marR="0" lvl="1" indent="-228600" algn="l" defTabSz="914400" rtl="0" eaLnBrk="1" fontAlgn="auto" latinLnBrk="0" hangingPunct="1">
              <a:lnSpc>
                <a:spcPct val="90000"/>
              </a:lnSpc>
              <a:spcBef>
                <a:spcPts val="500"/>
              </a:spcBef>
              <a:spcAft>
                <a:spcPts val="0"/>
              </a:spcAft>
              <a:buClr>
                <a:srgbClr val="C00000"/>
              </a:buClr>
              <a:buSzTx/>
              <a:buFont typeface="Arial" panose="020B0604020202020204" pitchFamily="34" charset="0"/>
              <a:buChar char="•"/>
              <a:tabLst/>
              <a:defRPr/>
            </a:pPr>
            <a:r>
              <a:rPr kumimoji="0" lang="en" altLang="ko-KR" sz="1800" b="0" i="0" u="none" strike="noStrike" kern="0" cap="none" spc="0" normalizeH="0" baseline="0" noProof="0" dirty="0">
                <a:ln>
                  <a:noFill/>
                </a:ln>
                <a:solidFill>
                  <a:srgbClr val="545054"/>
                </a:solidFill>
                <a:effectLst/>
                <a:uLnTx/>
                <a:uFillTx/>
                <a:latin typeface="Arial" panose="020B0604020202020204" pitchFamily="34" charset="0"/>
                <a:ea typeface="ＭＳ Ｐゴシック" panose="020B0600070205080204" pitchFamily="34" charset="-128"/>
                <a:cs typeface="+mn-cs"/>
              </a:rPr>
              <a:t>Applying the benefits of blockchain technology to IoT technology</a:t>
            </a:r>
          </a:p>
          <a:p>
            <a:pPr marL="685800" marR="0" lvl="1" indent="-228600" algn="l" defTabSz="914400" rtl="0" eaLnBrk="1" fontAlgn="auto" latinLnBrk="0" hangingPunct="1">
              <a:lnSpc>
                <a:spcPct val="90000"/>
              </a:lnSpc>
              <a:spcBef>
                <a:spcPts val="500"/>
              </a:spcBef>
              <a:spcAft>
                <a:spcPts val="0"/>
              </a:spcAft>
              <a:buClr>
                <a:srgbClr val="C00000"/>
              </a:buClr>
              <a:buSzTx/>
              <a:buFont typeface="Arial" panose="020B0604020202020204" pitchFamily="34" charset="0"/>
              <a:buChar char="•"/>
              <a:tabLst/>
              <a:defRPr/>
            </a:pPr>
            <a:endParaRPr lang="en" altLang="ko-KR" sz="2400" kern="0" dirty="0">
              <a:latin typeface="Arial" panose="020B0604020202020204" pitchFamily="34" charset="0"/>
              <a:ea typeface="ＭＳ Ｐゴシック" panose="020B0600070205080204" pitchFamily="34" charset="-128"/>
            </a:endParaRPr>
          </a:p>
          <a:p>
            <a:pPr>
              <a:defRPr/>
            </a:pPr>
            <a:r>
              <a:rPr lang="en" altLang="ko-KR" sz="2400" kern="0" dirty="0">
                <a:latin typeface="Arial" panose="020B0604020202020204" pitchFamily="34" charset="0"/>
                <a:ea typeface="ＭＳ Ｐゴシック" panose="020B0600070205080204" pitchFamily="34" charset="-128"/>
              </a:rPr>
              <a:t>Categorizing data that can be managed through the blockchain network among the various data collected by the IoT platform</a:t>
            </a:r>
            <a:endParaRPr lang="ko-KR" altLang="en-US" sz="2400" kern="0" dirty="0">
              <a:latin typeface="Arial" panose="020B0604020202020204" pitchFamily="34" charset="0"/>
              <a:ea typeface="ＭＳ Ｐゴシック" panose="020B0600070205080204" pitchFamily="34" charset="-128"/>
            </a:endParaRPr>
          </a:p>
          <a:p>
            <a:pPr lvl="1">
              <a:defRPr/>
            </a:pPr>
            <a:r>
              <a:rPr lang="en" altLang="ko-KR" sz="1800" kern="0" dirty="0">
                <a:latin typeface="Arial" panose="020B0604020202020204" pitchFamily="34" charset="0"/>
                <a:ea typeface="ＭＳ Ｐゴシック" panose="020B0600070205080204" pitchFamily="34" charset="-128"/>
              </a:rPr>
              <a:t>Interworking technology that allows data to be stored, managed, and used as blocks on a blockchain network</a:t>
            </a:r>
            <a:endParaRPr lang="ko-KR" altLang="en-US" sz="1800" kern="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546807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p:cNvSpPr>
            <a:spLocks noGrp="1"/>
          </p:cNvSpPr>
          <p:nvPr>
            <p:ph type="title"/>
          </p:nvPr>
        </p:nvSpPr>
        <p:spPr>
          <a:xfrm>
            <a:off x="334696" y="0"/>
            <a:ext cx="10276154" cy="1173570"/>
          </a:xfrm>
        </p:spPr>
        <p:txBody>
          <a:bodyPr>
            <a:normAutofit/>
          </a:bodyPr>
          <a:lstStyle/>
          <a:p>
            <a:r>
              <a:rPr lang="en-US" altLang="zh-CN" sz="3600" dirty="0">
                <a:latin typeface="Arial" panose="020B0604020202020204" pitchFamily="34" charset="0"/>
                <a:ea typeface="ＭＳ Ｐゴシック" panose="020B0600070205080204" pitchFamily="34" charset="-128"/>
              </a:rPr>
              <a:t>Conceptual Idea</a:t>
            </a:r>
            <a:endParaRPr lang="ko-KR" altLang="en-US" sz="3600" dirty="0">
              <a:uFillTx/>
              <a:latin typeface="Arial" charset="0"/>
              <a:ea typeface="Arial" charset="0"/>
              <a:cs typeface="Arial" charset="0"/>
            </a:endParaRPr>
          </a:p>
        </p:txBody>
      </p:sp>
      <p:sp>
        <p:nvSpPr>
          <p:cNvPr id="8" name="Rectangle 3">
            <a:extLst>
              <a:ext uri="{FF2B5EF4-FFF2-40B4-BE49-F238E27FC236}">
                <a16:creationId xmlns:a16="http://schemas.microsoft.com/office/drawing/2014/main" id="{E6216DF3-3BEB-774C-ABA0-C4E588731953}"/>
              </a:ext>
            </a:extLst>
          </p:cNvPr>
          <p:cNvSpPr>
            <a:spLocks noGrp="1" noChangeArrowheads="1"/>
          </p:cNvSpPr>
          <p:nvPr>
            <p:ph idx="1"/>
          </p:nvPr>
        </p:nvSpPr>
        <p:spPr/>
        <p:txBody>
          <a:bodyPr>
            <a:normAutofit/>
          </a:bodyPr>
          <a:lstStyle/>
          <a:p>
            <a:pPr>
              <a:defRPr/>
            </a:pPr>
            <a:r>
              <a:rPr lang="en" altLang="ko-KR" sz="2400" kern="0" dirty="0">
                <a:latin typeface="Arial" panose="020B0604020202020204" pitchFamily="34" charset="0"/>
                <a:ea typeface="ＭＳ Ｐゴシック" panose="020B0600070205080204" pitchFamily="34" charset="-128"/>
              </a:rPr>
              <a:t>Stored by oneM2M AE on a specific blockchain network.</a:t>
            </a:r>
          </a:p>
          <a:p>
            <a:pPr marL="685800" marR="0" lvl="1" indent="-228600" algn="l" defTabSz="914400" rtl="0" eaLnBrk="1" fontAlgn="auto" latinLnBrk="0" hangingPunct="1">
              <a:lnSpc>
                <a:spcPct val="90000"/>
              </a:lnSpc>
              <a:spcBef>
                <a:spcPts val="500"/>
              </a:spcBef>
              <a:spcAft>
                <a:spcPts val="0"/>
              </a:spcAft>
              <a:buClr>
                <a:srgbClr val="C00000"/>
              </a:buClr>
              <a:buSzTx/>
              <a:buFont typeface="Arial" panose="020B0604020202020204" pitchFamily="34" charset="0"/>
              <a:buChar char="•"/>
              <a:tabLst/>
              <a:defRPr/>
            </a:pPr>
            <a:r>
              <a:rPr kumimoji="0" lang="en" altLang="ko-KR" sz="1800" b="0" i="0" u="none" strike="noStrike" kern="0" cap="none" spc="0" normalizeH="0" baseline="0" noProof="0" dirty="0">
                <a:ln>
                  <a:noFill/>
                </a:ln>
                <a:solidFill>
                  <a:srgbClr val="545054"/>
                </a:solidFill>
                <a:effectLst/>
                <a:uLnTx/>
                <a:uFillTx/>
                <a:latin typeface="Arial" panose="020B0604020202020204" pitchFamily="34" charset="0"/>
                <a:ea typeface="ＭＳ Ｐゴシック" panose="020B0600070205080204" pitchFamily="34" charset="-128"/>
                <a:cs typeface="+mn-cs"/>
              </a:rPr>
              <a:t>Require an information to indicate blockchain management</a:t>
            </a:r>
          </a:p>
          <a:p>
            <a:pPr marL="685800" marR="0" lvl="1" indent="-228600" algn="l" defTabSz="914400" rtl="0" eaLnBrk="1" fontAlgn="auto" latinLnBrk="0" hangingPunct="1">
              <a:lnSpc>
                <a:spcPct val="90000"/>
              </a:lnSpc>
              <a:spcBef>
                <a:spcPts val="500"/>
              </a:spcBef>
              <a:spcAft>
                <a:spcPts val="0"/>
              </a:spcAft>
              <a:buClr>
                <a:srgbClr val="C00000"/>
              </a:buClr>
              <a:buSzTx/>
              <a:buFont typeface="Arial" panose="020B0604020202020204" pitchFamily="34" charset="0"/>
              <a:buChar char="•"/>
              <a:tabLst/>
              <a:defRPr/>
            </a:pPr>
            <a:r>
              <a:rPr lang="en" altLang="ko-KR" sz="1800" kern="0" dirty="0">
                <a:solidFill>
                  <a:srgbClr val="545054"/>
                </a:solidFill>
                <a:latin typeface="Arial" panose="020B0604020202020204" pitchFamily="34" charset="0"/>
                <a:ea typeface="ＭＳ Ｐゴシック" panose="020B0600070205080204" pitchFamily="34" charset="-128"/>
              </a:rPr>
              <a:t>Require a function to support interworking to blockchain network</a:t>
            </a:r>
          </a:p>
          <a:p>
            <a:pPr marL="685800" marR="0" lvl="1" indent="-228600" algn="l" defTabSz="914400" rtl="0" eaLnBrk="1" fontAlgn="auto" latinLnBrk="0" hangingPunct="1">
              <a:lnSpc>
                <a:spcPct val="90000"/>
              </a:lnSpc>
              <a:spcBef>
                <a:spcPts val="500"/>
              </a:spcBef>
              <a:spcAft>
                <a:spcPts val="0"/>
              </a:spcAft>
              <a:buClr>
                <a:srgbClr val="C00000"/>
              </a:buClr>
              <a:buSzTx/>
              <a:buFont typeface="Arial" panose="020B0604020202020204" pitchFamily="34" charset="0"/>
              <a:buChar char="•"/>
              <a:tabLst/>
              <a:defRPr/>
            </a:pPr>
            <a:r>
              <a:rPr kumimoji="0" lang="en" altLang="ko-KR" sz="1800" b="0" i="0" u="none" strike="noStrike" kern="0" cap="none" spc="0" normalizeH="0" baseline="0" noProof="0" dirty="0">
                <a:ln>
                  <a:noFill/>
                </a:ln>
                <a:solidFill>
                  <a:srgbClr val="545054"/>
                </a:solidFill>
                <a:effectLst/>
                <a:uLnTx/>
                <a:uFillTx/>
                <a:latin typeface="Arial" panose="020B0604020202020204" pitchFamily="34" charset="0"/>
                <a:ea typeface="ＭＳ Ｐゴシック" panose="020B0600070205080204" pitchFamily="34" charset="-128"/>
                <a:cs typeface="+mn-cs"/>
              </a:rPr>
              <a:t>Usage of smart ledge for oneM2</a:t>
            </a:r>
            <a:r>
              <a:rPr lang="en" altLang="ko-KR" sz="1800" kern="0" dirty="0">
                <a:solidFill>
                  <a:srgbClr val="545054"/>
                </a:solidFill>
                <a:latin typeface="Arial" panose="020B0604020202020204" pitchFamily="34" charset="0"/>
                <a:ea typeface="ＭＳ Ｐゴシック" panose="020B0600070205080204" pitchFamily="34" charset="-128"/>
              </a:rPr>
              <a:t>M</a:t>
            </a:r>
            <a:endParaRPr kumimoji="0" lang="en" altLang="ko-KR" sz="1800" b="0" i="0" u="none" strike="noStrike" kern="0" cap="none" spc="0" normalizeH="0" baseline="0" noProof="0" dirty="0">
              <a:ln>
                <a:noFill/>
              </a:ln>
              <a:solidFill>
                <a:srgbClr val="545054"/>
              </a:solidFill>
              <a:effectLst/>
              <a:uLnTx/>
              <a:uFillTx/>
              <a:latin typeface="Arial" panose="020B0604020202020204" pitchFamily="34" charset="0"/>
              <a:ea typeface="ＭＳ Ｐゴシック" panose="020B0600070205080204" pitchFamily="34" charset="-128"/>
              <a:cs typeface="+mn-cs"/>
            </a:endParaRPr>
          </a:p>
          <a:p>
            <a:pPr marL="685800" marR="0" lvl="1" indent="-228600" algn="l" defTabSz="914400" rtl="0" eaLnBrk="1" fontAlgn="auto" latinLnBrk="0" hangingPunct="1">
              <a:lnSpc>
                <a:spcPct val="90000"/>
              </a:lnSpc>
              <a:spcBef>
                <a:spcPts val="500"/>
              </a:spcBef>
              <a:spcAft>
                <a:spcPts val="0"/>
              </a:spcAft>
              <a:buClr>
                <a:srgbClr val="C00000"/>
              </a:buClr>
              <a:buSzTx/>
              <a:buFont typeface="Arial" panose="020B0604020202020204" pitchFamily="34" charset="0"/>
              <a:buChar char="•"/>
              <a:tabLst/>
              <a:defRPr/>
            </a:pPr>
            <a:endParaRPr lang="en" altLang="ko-KR" sz="2400" kern="0" dirty="0">
              <a:latin typeface="Arial" panose="020B0604020202020204" pitchFamily="34" charset="0"/>
              <a:ea typeface="ＭＳ Ｐゴシック" panose="020B0600070205080204" pitchFamily="34" charset="-128"/>
            </a:endParaRPr>
          </a:p>
        </p:txBody>
      </p:sp>
      <p:grpSp>
        <p:nvGrpSpPr>
          <p:cNvPr id="58" name="그룹 57">
            <a:extLst>
              <a:ext uri="{FF2B5EF4-FFF2-40B4-BE49-F238E27FC236}">
                <a16:creationId xmlns:a16="http://schemas.microsoft.com/office/drawing/2014/main" id="{19F5961D-BFA3-44D6-A1F7-B5EFB5BCA4D6}"/>
              </a:ext>
            </a:extLst>
          </p:cNvPr>
          <p:cNvGrpSpPr/>
          <p:nvPr/>
        </p:nvGrpSpPr>
        <p:grpSpPr>
          <a:xfrm>
            <a:off x="1153520" y="2888152"/>
            <a:ext cx="9884959" cy="3189913"/>
            <a:chOff x="1380348" y="2966020"/>
            <a:chExt cx="9884959" cy="3189913"/>
          </a:xfrm>
        </p:grpSpPr>
        <p:grpSp>
          <p:nvGrpSpPr>
            <p:cNvPr id="24" name="그룹 23">
              <a:extLst>
                <a:ext uri="{FF2B5EF4-FFF2-40B4-BE49-F238E27FC236}">
                  <a16:creationId xmlns:a16="http://schemas.microsoft.com/office/drawing/2014/main" id="{71FB8B88-FFA9-5190-3CCC-C6A58CFCB031}"/>
                </a:ext>
              </a:extLst>
            </p:cNvPr>
            <p:cNvGrpSpPr/>
            <p:nvPr/>
          </p:nvGrpSpPr>
          <p:grpSpPr>
            <a:xfrm>
              <a:off x="4747078" y="3041211"/>
              <a:ext cx="2697843" cy="3114722"/>
              <a:chOff x="4747078" y="3041211"/>
              <a:chExt cx="2697843" cy="3114722"/>
            </a:xfrm>
          </p:grpSpPr>
          <p:grpSp>
            <p:nvGrpSpPr>
              <p:cNvPr id="23" name="그룹 22">
                <a:extLst>
                  <a:ext uri="{FF2B5EF4-FFF2-40B4-BE49-F238E27FC236}">
                    <a16:creationId xmlns:a16="http://schemas.microsoft.com/office/drawing/2014/main" id="{4D88FBF9-9B2C-6383-83AE-06CD0E482FCB}"/>
                  </a:ext>
                </a:extLst>
              </p:cNvPr>
              <p:cNvGrpSpPr/>
              <p:nvPr/>
            </p:nvGrpSpPr>
            <p:grpSpPr>
              <a:xfrm>
                <a:off x="4747078" y="3041211"/>
                <a:ext cx="2697843" cy="2795625"/>
                <a:chOff x="4470400" y="2796568"/>
                <a:chExt cx="3251200" cy="3369038"/>
              </a:xfrm>
            </p:grpSpPr>
            <p:grpSp>
              <p:nvGrpSpPr>
                <p:cNvPr id="10" name="그룹 9">
                  <a:extLst>
                    <a:ext uri="{FF2B5EF4-FFF2-40B4-BE49-F238E27FC236}">
                      <a16:creationId xmlns:a16="http://schemas.microsoft.com/office/drawing/2014/main" id="{C93EFC70-32EF-DD18-A90C-64EFD26F431D}"/>
                    </a:ext>
                  </a:extLst>
                </p:cNvPr>
                <p:cNvGrpSpPr/>
                <p:nvPr/>
              </p:nvGrpSpPr>
              <p:grpSpPr>
                <a:xfrm>
                  <a:off x="4470400" y="2914406"/>
                  <a:ext cx="3251200" cy="3251200"/>
                  <a:chOff x="831273" y="2982025"/>
                  <a:chExt cx="3251200" cy="3251200"/>
                </a:xfrm>
              </p:grpSpPr>
              <p:pic>
                <p:nvPicPr>
                  <p:cNvPr id="3" name="그림 2">
                    <a:extLst>
                      <a:ext uri="{FF2B5EF4-FFF2-40B4-BE49-F238E27FC236}">
                        <a16:creationId xmlns:a16="http://schemas.microsoft.com/office/drawing/2014/main" id="{80C5C45B-5A1F-ABF3-06DA-22AF88E5D70B}"/>
                      </a:ext>
                    </a:extLst>
                  </p:cNvPr>
                  <p:cNvPicPr>
                    <a:picLocks noChangeAspect="1"/>
                  </p:cNvPicPr>
                  <p:nvPr/>
                </p:nvPicPr>
                <p:blipFill>
                  <a:blip r:embed="rId3"/>
                  <a:stretch>
                    <a:fillRect/>
                  </a:stretch>
                </p:blipFill>
                <p:spPr>
                  <a:xfrm>
                    <a:off x="831273" y="2982025"/>
                    <a:ext cx="3251200" cy="3251200"/>
                  </a:xfrm>
                  <a:prstGeom prst="rect">
                    <a:avLst/>
                  </a:prstGeom>
                </p:spPr>
              </p:pic>
              <p:pic>
                <p:nvPicPr>
                  <p:cNvPr id="1026" name="Picture 2">
                    <a:extLst>
                      <a:ext uri="{FF2B5EF4-FFF2-40B4-BE49-F238E27FC236}">
                        <a16:creationId xmlns:a16="http://schemas.microsoft.com/office/drawing/2014/main" id="{ABE5630F-5F2B-E0A1-939E-D0C96D57B62B}"/>
                      </a:ext>
                    </a:extLst>
                  </p:cNvPr>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833646" y="3937497"/>
                    <a:ext cx="1826099" cy="1340256"/>
                  </a:xfrm>
                  <a:prstGeom prst="rect">
                    <a:avLst/>
                  </a:prstGeom>
                  <a:noFill/>
                  <a:scene3d>
                    <a:camera prst="orthographicFront">
                      <a:rot lat="1800000" lon="18599911" rev="21599979"/>
                    </a:camera>
                    <a:lightRig rig="threePt" dir="t"/>
                  </a:scene3d>
                  <a:extLst>
                    <a:ext uri="{909E8E84-426E-40DD-AFC4-6F175D3DCCD1}">
                      <a14:hiddenFill xmlns:a14="http://schemas.microsoft.com/office/drawing/2010/main">
                        <a:solidFill>
                          <a:srgbClr val="FFFFFF"/>
                        </a:solidFill>
                      </a14:hiddenFill>
                    </a:ext>
                  </a:extLst>
                </p:spPr>
              </p:pic>
            </p:grpSp>
            <p:pic>
              <p:nvPicPr>
                <p:cNvPr id="21" name="그림 20">
                  <a:extLst>
                    <a:ext uri="{FF2B5EF4-FFF2-40B4-BE49-F238E27FC236}">
                      <a16:creationId xmlns:a16="http://schemas.microsoft.com/office/drawing/2014/main" id="{38B1648F-7204-BBB0-D77E-9FB4E1E0602A}"/>
                    </a:ext>
                  </a:extLst>
                </p:cNvPr>
                <p:cNvPicPr>
                  <a:picLocks noChangeAspect="1"/>
                </p:cNvPicPr>
                <p:nvPr/>
              </p:nvPicPr>
              <p:blipFill>
                <a:blip r:embed="rId5"/>
                <a:stretch>
                  <a:fillRect/>
                </a:stretch>
              </p:blipFill>
              <p:spPr>
                <a:xfrm>
                  <a:off x="5472773" y="2796568"/>
                  <a:ext cx="1101766" cy="1101766"/>
                </a:xfrm>
                <a:prstGeom prst="rect">
                  <a:avLst/>
                </a:prstGeom>
              </p:spPr>
            </p:pic>
          </p:grpSp>
          <p:sp>
            <p:nvSpPr>
              <p:cNvPr id="22" name="TextBox 21">
                <a:extLst>
                  <a:ext uri="{FF2B5EF4-FFF2-40B4-BE49-F238E27FC236}">
                    <a16:creationId xmlns:a16="http://schemas.microsoft.com/office/drawing/2014/main" id="{23D9A8B6-8AE8-F7CE-BCBE-DFC45F6F9D5C}"/>
                  </a:ext>
                </a:extLst>
              </p:cNvPr>
              <p:cNvSpPr txBox="1"/>
              <p:nvPr/>
            </p:nvSpPr>
            <p:spPr>
              <a:xfrm>
                <a:off x="5162089" y="5509602"/>
                <a:ext cx="1867820" cy="646331"/>
              </a:xfrm>
              <a:prstGeom prst="rect">
                <a:avLst/>
              </a:prstGeom>
            </p:spPr>
            <p:txBody>
              <a:bodyPr wrap="none" rtlCol="0">
                <a:spAutoFit/>
              </a:bodyPr>
              <a:lstStyle/>
              <a:p>
                <a:pPr algn="ctr"/>
                <a:r>
                  <a:rPr kumimoji="1" lang="en-US" altLang="ko-Kore-KR" dirty="0"/>
                  <a:t>IoT Platform</a:t>
                </a:r>
                <a:br>
                  <a:rPr kumimoji="1" lang="en-US" altLang="ko-Kore-KR" dirty="0"/>
                </a:br>
                <a:r>
                  <a:rPr kumimoji="1" lang="en-US" altLang="ko-Kore-KR" dirty="0"/>
                  <a:t>(oneM2M IN-CSE)</a:t>
                </a:r>
                <a:endParaRPr kumimoji="1" lang="ko-Kore-KR" altLang="en-US" dirty="0"/>
              </a:p>
            </p:txBody>
          </p:sp>
        </p:grpSp>
        <p:cxnSp>
          <p:nvCxnSpPr>
            <p:cNvPr id="32" name="직선 연결선[R] 31">
              <a:extLst>
                <a:ext uri="{FF2B5EF4-FFF2-40B4-BE49-F238E27FC236}">
                  <a16:creationId xmlns:a16="http://schemas.microsoft.com/office/drawing/2014/main" id="{E9CCF531-7615-90E0-7305-3B63A7C0F30B}"/>
                </a:ext>
              </a:extLst>
            </p:cNvPr>
            <p:cNvCxnSpPr>
              <a:cxnSpLocks/>
            </p:cNvCxnSpPr>
            <p:nvPr/>
          </p:nvCxnSpPr>
          <p:spPr>
            <a:xfrm>
              <a:off x="7264609" y="4487915"/>
              <a:ext cx="1345992" cy="0"/>
            </a:xfrm>
            <a:prstGeom prst="line">
              <a:avLst/>
            </a:prstGeom>
            <a:ln w="34925"/>
          </p:spPr>
          <p:style>
            <a:lnRef idx="1">
              <a:schemeClr val="dk1"/>
            </a:lnRef>
            <a:fillRef idx="0">
              <a:schemeClr val="dk1"/>
            </a:fillRef>
            <a:effectRef idx="0">
              <a:schemeClr val="dk1"/>
            </a:effectRef>
            <a:fontRef idx="minor">
              <a:schemeClr val="tx1"/>
            </a:fontRef>
          </p:style>
        </p:cxnSp>
        <p:grpSp>
          <p:nvGrpSpPr>
            <p:cNvPr id="40" name="그룹 39">
              <a:extLst>
                <a:ext uri="{FF2B5EF4-FFF2-40B4-BE49-F238E27FC236}">
                  <a16:creationId xmlns:a16="http://schemas.microsoft.com/office/drawing/2014/main" id="{10BC9305-47F3-8598-0093-396DDE3AD865}"/>
                </a:ext>
              </a:extLst>
            </p:cNvPr>
            <p:cNvGrpSpPr/>
            <p:nvPr/>
          </p:nvGrpSpPr>
          <p:grpSpPr>
            <a:xfrm>
              <a:off x="3984611" y="4032627"/>
              <a:ext cx="638316" cy="561421"/>
              <a:chOff x="3984611" y="4032627"/>
              <a:chExt cx="638316" cy="561421"/>
            </a:xfrm>
          </p:grpSpPr>
          <p:cxnSp>
            <p:nvCxnSpPr>
              <p:cNvPr id="33" name="직선 연결선[R] 32">
                <a:extLst>
                  <a:ext uri="{FF2B5EF4-FFF2-40B4-BE49-F238E27FC236}">
                    <a16:creationId xmlns:a16="http://schemas.microsoft.com/office/drawing/2014/main" id="{1978EF74-CF95-E30B-4C7D-8D594012EBA3}"/>
                  </a:ext>
                </a:extLst>
              </p:cNvPr>
              <p:cNvCxnSpPr>
                <a:cxnSpLocks/>
              </p:cNvCxnSpPr>
              <p:nvPr/>
            </p:nvCxnSpPr>
            <p:spPr>
              <a:xfrm flipV="1">
                <a:off x="4294415" y="4389941"/>
                <a:ext cx="0" cy="204107"/>
              </a:xfrm>
              <a:prstGeom prst="line">
                <a:avLst/>
              </a:prstGeom>
              <a:ln w="34925"/>
            </p:spPr>
            <p:style>
              <a:lnRef idx="1">
                <a:schemeClr val="dk1"/>
              </a:lnRef>
              <a:fillRef idx="0">
                <a:schemeClr val="dk1"/>
              </a:fillRef>
              <a:effectRef idx="0">
                <a:schemeClr val="dk1"/>
              </a:effectRef>
              <a:fontRef idx="minor">
                <a:schemeClr val="tx1"/>
              </a:fontRef>
            </p:style>
          </p:cxnSp>
          <p:sp>
            <p:nvSpPr>
              <p:cNvPr id="38" name="TextBox 37">
                <a:extLst>
                  <a:ext uri="{FF2B5EF4-FFF2-40B4-BE49-F238E27FC236}">
                    <a16:creationId xmlns:a16="http://schemas.microsoft.com/office/drawing/2014/main" id="{B6316E52-A0C3-3FDF-B5A0-E6279E56BC1F}"/>
                  </a:ext>
                </a:extLst>
              </p:cNvPr>
              <p:cNvSpPr txBox="1"/>
              <p:nvPr/>
            </p:nvSpPr>
            <p:spPr>
              <a:xfrm>
                <a:off x="3984611" y="4032627"/>
                <a:ext cx="638316" cy="369332"/>
              </a:xfrm>
              <a:prstGeom prst="rect">
                <a:avLst/>
              </a:prstGeom>
            </p:spPr>
            <p:txBody>
              <a:bodyPr wrap="none" rtlCol="0">
                <a:spAutoFit/>
              </a:bodyPr>
              <a:lstStyle/>
              <a:p>
                <a:r>
                  <a:rPr kumimoji="1" lang="en-US" altLang="ko-Kore-KR" dirty="0"/>
                  <a:t>MCA</a:t>
                </a:r>
                <a:endParaRPr kumimoji="1" lang="ko-Kore-KR" altLang="en-US" dirty="0"/>
              </a:p>
            </p:txBody>
          </p:sp>
        </p:grpSp>
        <p:grpSp>
          <p:nvGrpSpPr>
            <p:cNvPr id="45" name="그룹 44">
              <a:extLst>
                <a:ext uri="{FF2B5EF4-FFF2-40B4-BE49-F238E27FC236}">
                  <a16:creationId xmlns:a16="http://schemas.microsoft.com/office/drawing/2014/main" id="{A8930679-3979-3C8D-CD1C-781D05C33563}"/>
                </a:ext>
              </a:extLst>
            </p:cNvPr>
            <p:cNvGrpSpPr/>
            <p:nvPr/>
          </p:nvGrpSpPr>
          <p:grpSpPr>
            <a:xfrm>
              <a:off x="8567465" y="3138993"/>
              <a:ext cx="2697842" cy="2901835"/>
              <a:chOff x="926691" y="3138993"/>
              <a:chExt cx="2697842" cy="2901835"/>
            </a:xfrm>
          </p:grpSpPr>
          <p:pic>
            <p:nvPicPr>
              <p:cNvPr id="25" name="그림 24">
                <a:extLst>
                  <a:ext uri="{FF2B5EF4-FFF2-40B4-BE49-F238E27FC236}">
                    <a16:creationId xmlns:a16="http://schemas.microsoft.com/office/drawing/2014/main" id="{1EDB4318-E3FE-D432-CF1C-A1E1792B3C81}"/>
                  </a:ext>
                </a:extLst>
              </p:cNvPr>
              <p:cNvPicPr>
                <a:picLocks noChangeAspect="1"/>
              </p:cNvPicPr>
              <p:nvPr/>
            </p:nvPicPr>
            <p:blipFill>
              <a:blip r:embed="rId6"/>
              <a:stretch>
                <a:fillRect/>
              </a:stretch>
            </p:blipFill>
            <p:spPr>
              <a:xfrm>
                <a:off x="926691" y="3138993"/>
                <a:ext cx="2697842" cy="2697842"/>
              </a:xfrm>
              <a:prstGeom prst="rect">
                <a:avLst/>
              </a:prstGeom>
            </p:spPr>
          </p:pic>
          <p:sp>
            <p:nvSpPr>
              <p:cNvPr id="42" name="TextBox 41">
                <a:extLst>
                  <a:ext uri="{FF2B5EF4-FFF2-40B4-BE49-F238E27FC236}">
                    <a16:creationId xmlns:a16="http://schemas.microsoft.com/office/drawing/2014/main" id="{616728A3-F404-64B0-37F8-5D292947C052}"/>
                  </a:ext>
                </a:extLst>
              </p:cNvPr>
              <p:cNvSpPr txBox="1"/>
              <p:nvPr/>
            </p:nvSpPr>
            <p:spPr>
              <a:xfrm>
                <a:off x="1325550" y="5671496"/>
                <a:ext cx="2021002" cy="369332"/>
              </a:xfrm>
              <a:prstGeom prst="rect">
                <a:avLst/>
              </a:prstGeom>
            </p:spPr>
            <p:txBody>
              <a:bodyPr wrap="none" rtlCol="0">
                <a:spAutoFit/>
              </a:bodyPr>
              <a:lstStyle/>
              <a:p>
                <a:r>
                  <a:rPr kumimoji="1" lang="en-US" altLang="ko-Kore-KR" dirty="0"/>
                  <a:t>Blockchain network</a:t>
                </a:r>
                <a:endParaRPr kumimoji="1" lang="ko-Kore-KR" altLang="en-US" dirty="0"/>
              </a:p>
            </p:txBody>
          </p:sp>
        </p:grpSp>
        <p:cxnSp>
          <p:nvCxnSpPr>
            <p:cNvPr id="47" name="직선 연결선[R] 46">
              <a:extLst>
                <a:ext uri="{FF2B5EF4-FFF2-40B4-BE49-F238E27FC236}">
                  <a16:creationId xmlns:a16="http://schemas.microsoft.com/office/drawing/2014/main" id="{6078511B-1D15-A4C4-7F83-26CF406697B4}"/>
                </a:ext>
              </a:extLst>
            </p:cNvPr>
            <p:cNvCxnSpPr>
              <a:cxnSpLocks/>
            </p:cNvCxnSpPr>
            <p:nvPr/>
          </p:nvCxnSpPr>
          <p:spPr>
            <a:xfrm>
              <a:off x="3617894" y="4507243"/>
              <a:ext cx="1345992" cy="0"/>
            </a:xfrm>
            <a:prstGeom prst="line">
              <a:avLst/>
            </a:prstGeom>
            <a:ln w="34925"/>
          </p:spPr>
          <p:style>
            <a:lnRef idx="1">
              <a:schemeClr val="dk1"/>
            </a:lnRef>
            <a:fillRef idx="0">
              <a:schemeClr val="dk1"/>
            </a:fillRef>
            <a:effectRef idx="0">
              <a:schemeClr val="dk1"/>
            </a:effectRef>
            <a:fontRef idx="minor">
              <a:schemeClr val="tx1"/>
            </a:fontRef>
          </p:style>
        </p:cxnSp>
        <p:grpSp>
          <p:nvGrpSpPr>
            <p:cNvPr id="54" name="그룹 53">
              <a:extLst>
                <a:ext uri="{FF2B5EF4-FFF2-40B4-BE49-F238E27FC236}">
                  <a16:creationId xmlns:a16="http://schemas.microsoft.com/office/drawing/2014/main" id="{D8C74E5A-F4C1-1FD7-A4F4-9080E3AC6359}"/>
                </a:ext>
              </a:extLst>
            </p:cNvPr>
            <p:cNvGrpSpPr/>
            <p:nvPr/>
          </p:nvGrpSpPr>
          <p:grpSpPr>
            <a:xfrm>
              <a:off x="1380348" y="2966020"/>
              <a:ext cx="2697843" cy="3051413"/>
              <a:chOff x="1380348" y="2966020"/>
              <a:chExt cx="2697843" cy="3051413"/>
            </a:xfrm>
          </p:grpSpPr>
          <p:pic>
            <p:nvPicPr>
              <p:cNvPr id="52" name="그림 51">
                <a:extLst>
                  <a:ext uri="{FF2B5EF4-FFF2-40B4-BE49-F238E27FC236}">
                    <a16:creationId xmlns:a16="http://schemas.microsoft.com/office/drawing/2014/main" id="{ECA71146-E9EA-43A5-19AD-F66E1514F9E3}"/>
                  </a:ext>
                </a:extLst>
              </p:cNvPr>
              <p:cNvPicPr>
                <a:picLocks noChangeAspect="1"/>
              </p:cNvPicPr>
              <p:nvPr/>
            </p:nvPicPr>
            <p:blipFill>
              <a:blip r:embed="rId7"/>
              <a:stretch>
                <a:fillRect/>
              </a:stretch>
            </p:blipFill>
            <p:spPr>
              <a:xfrm>
                <a:off x="1380348" y="2966020"/>
                <a:ext cx="2697843" cy="2697843"/>
              </a:xfrm>
              <a:prstGeom prst="rect">
                <a:avLst/>
              </a:prstGeom>
            </p:spPr>
          </p:pic>
          <p:sp>
            <p:nvSpPr>
              <p:cNvPr id="53" name="TextBox 52">
                <a:extLst>
                  <a:ext uri="{FF2B5EF4-FFF2-40B4-BE49-F238E27FC236}">
                    <a16:creationId xmlns:a16="http://schemas.microsoft.com/office/drawing/2014/main" id="{EFB2BBD6-3B1E-CF42-567C-37CAA8A00AE4}"/>
                  </a:ext>
                </a:extLst>
              </p:cNvPr>
              <p:cNvSpPr txBox="1"/>
              <p:nvPr/>
            </p:nvSpPr>
            <p:spPr>
              <a:xfrm>
                <a:off x="2052641" y="5648101"/>
                <a:ext cx="1353256" cy="369332"/>
              </a:xfrm>
              <a:prstGeom prst="rect">
                <a:avLst/>
              </a:prstGeom>
            </p:spPr>
            <p:txBody>
              <a:bodyPr wrap="none" rtlCol="0">
                <a:spAutoFit/>
              </a:bodyPr>
              <a:lstStyle/>
              <a:p>
                <a:r>
                  <a:rPr kumimoji="1" lang="en-US" altLang="ko-Kore-KR" dirty="0"/>
                  <a:t>oneM2M AE</a:t>
                </a:r>
                <a:endParaRPr kumimoji="1" lang="ko-Kore-KR" altLang="en-US" dirty="0"/>
              </a:p>
            </p:txBody>
          </p:sp>
        </p:grpSp>
        <p:grpSp>
          <p:nvGrpSpPr>
            <p:cNvPr id="55" name="그룹 54">
              <a:extLst>
                <a:ext uri="{FF2B5EF4-FFF2-40B4-BE49-F238E27FC236}">
                  <a16:creationId xmlns:a16="http://schemas.microsoft.com/office/drawing/2014/main" id="{3E689408-7888-0800-2003-1DBDDC778A28}"/>
                </a:ext>
              </a:extLst>
            </p:cNvPr>
            <p:cNvGrpSpPr/>
            <p:nvPr/>
          </p:nvGrpSpPr>
          <p:grpSpPr>
            <a:xfrm>
              <a:off x="7368073" y="3757702"/>
              <a:ext cx="1185966" cy="837949"/>
              <a:chOff x="3701432" y="3756099"/>
              <a:chExt cx="1185966" cy="837949"/>
            </a:xfrm>
          </p:grpSpPr>
          <p:cxnSp>
            <p:nvCxnSpPr>
              <p:cNvPr id="56" name="직선 연결선[R] 55">
                <a:extLst>
                  <a:ext uri="{FF2B5EF4-FFF2-40B4-BE49-F238E27FC236}">
                    <a16:creationId xmlns:a16="http://schemas.microsoft.com/office/drawing/2014/main" id="{6DF56AAF-CD85-5C5F-60F7-BA743812EC3E}"/>
                  </a:ext>
                </a:extLst>
              </p:cNvPr>
              <p:cNvCxnSpPr>
                <a:cxnSpLocks/>
              </p:cNvCxnSpPr>
              <p:nvPr/>
            </p:nvCxnSpPr>
            <p:spPr>
              <a:xfrm flipV="1">
                <a:off x="4294415" y="4389941"/>
                <a:ext cx="0" cy="204107"/>
              </a:xfrm>
              <a:prstGeom prst="line">
                <a:avLst/>
              </a:prstGeom>
              <a:ln w="34925"/>
            </p:spPr>
            <p:style>
              <a:lnRef idx="1">
                <a:schemeClr val="dk1"/>
              </a:lnRef>
              <a:fillRef idx="0">
                <a:schemeClr val="dk1"/>
              </a:fillRef>
              <a:effectRef idx="0">
                <a:schemeClr val="dk1"/>
              </a:effectRef>
              <a:fontRef idx="minor">
                <a:schemeClr val="tx1"/>
              </a:fontRef>
            </p:style>
          </p:cxnSp>
          <p:sp>
            <p:nvSpPr>
              <p:cNvPr id="57" name="TextBox 56">
                <a:extLst>
                  <a:ext uri="{FF2B5EF4-FFF2-40B4-BE49-F238E27FC236}">
                    <a16:creationId xmlns:a16="http://schemas.microsoft.com/office/drawing/2014/main" id="{660F107D-1353-B2F6-02C6-B5A535F14B6E}"/>
                  </a:ext>
                </a:extLst>
              </p:cNvPr>
              <p:cNvSpPr txBox="1"/>
              <p:nvPr/>
            </p:nvSpPr>
            <p:spPr>
              <a:xfrm>
                <a:off x="3701432" y="3756099"/>
                <a:ext cx="1185966" cy="646331"/>
              </a:xfrm>
              <a:prstGeom prst="rect">
                <a:avLst/>
              </a:prstGeom>
            </p:spPr>
            <p:txBody>
              <a:bodyPr wrap="none" rtlCol="0">
                <a:spAutoFit/>
              </a:bodyPr>
              <a:lstStyle/>
              <a:p>
                <a:pPr algn="ctr"/>
                <a:r>
                  <a:rPr kumimoji="1" lang="en-US" altLang="ko-Kore-KR" dirty="0"/>
                  <a:t>Blockchain</a:t>
                </a:r>
              </a:p>
              <a:p>
                <a:pPr algn="ctr"/>
                <a:r>
                  <a:rPr kumimoji="1" lang="en-US" altLang="ko-Kore-KR" dirty="0"/>
                  <a:t>APIs</a:t>
                </a:r>
                <a:endParaRPr kumimoji="1" lang="ko-Kore-KR" altLang="en-US" dirty="0"/>
              </a:p>
            </p:txBody>
          </p:sp>
        </p:grpSp>
      </p:grpSp>
      <p:pic>
        <p:nvPicPr>
          <p:cNvPr id="2" name="그림 60">
            <a:extLst>
              <a:ext uri="{FF2B5EF4-FFF2-40B4-BE49-F238E27FC236}">
                <a16:creationId xmlns:a16="http://schemas.microsoft.com/office/drawing/2014/main" id="{FCD2B32A-0367-2CB0-9A92-149C10433B49}"/>
              </a:ext>
            </a:extLst>
          </p:cNvPr>
          <p:cNvPicPr>
            <a:picLocks noChangeAspect="1"/>
          </p:cNvPicPr>
          <p:nvPr/>
        </p:nvPicPr>
        <p:blipFill>
          <a:blip r:embed="rId8"/>
          <a:stretch>
            <a:fillRect/>
          </a:stretch>
        </p:blipFill>
        <p:spPr>
          <a:xfrm>
            <a:off x="6441907" y="4030580"/>
            <a:ext cx="1284289" cy="1284289"/>
          </a:xfrm>
          <a:prstGeom prst="rect">
            <a:avLst/>
          </a:prstGeom>
        </p:spPr>
      </p:pic>
      <p:sp>
        <p:nvSpPr>
          <p:cNvPr id="5" name="TextBox 4">
            <a:extLst>
              <a:ext uri="{FF2B5EF4-FFF2-40B4-BE49-F238E27FC236}">
                <a16:creationId xmlns:a16="http://schemas.microsoft.com/office/drawing/2014/main" id="{E137C340-0169-B32C-7391-3C81470A2B65}"/>
              </a:ext>
            </a:extLst>
          </p:cNvPr>
          <p:cNvSpPr txBox="1"/>
          <p:nvPr/>
        </p:nvSpPr>
        <p:spPr>
          <a:xfrm>
            <a:off x="6499298" y="5224296"/>
            <a:ext cx="1527406" cy="369332"/>
          </a:xfrm>
          <a:prstGeom prst="rect">
            <a:avLst/>
          </a:prstGeom>
          <a:solidFill>
            <a:schemeClr val="bg1"/>
          </a:solidFill>
        </p:spPr>
        <p:txBody>
          <a:bodyPr wrap="none" rtlCol="0">
            <a:spAutoFit/>
          </a:bodyPr>
          <a:lstStyle/>
          <a:p>
            <a:r>
              <a:rPr kumimoji="1" lang="en-US" altLang="ko-Kore-KR" dirty="0"/>
              <a:t>Blockchain IPE</a:t>
            </a:r>
            <a:endParaRPr kumimoji="1" lang="ko-Kore-KR" altLang="en-US" dirty="0"/>
          </a:p>
        </p:txBody>
      </p:sp>
    </p:spTree>
    <p:extLst>
      <p:ext uri="{BB962C8B-B14F-4D97-AF65-F5344CB8AC3E}">
        <p14:creationId xmlns:p14="http://schemas.microsoft.com/office/powerpoint/2010/main" val="3809298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p:cNvSpPr>
            <a:spLocks noGrp="1"/>
          </p:cNvSpPr>
          <p:nvPr>
            <p:ph type="title"/>
          </p:nvPr>
        </p:nvSpPr>
        <p:spPr>
          <a:xfrm>
            <a:off x="334696" y="0"/>
            <a:ext cx="10276154" cy="1173570"/>
          </a:xfrm>
        </p:spPr>
        <p:txBody>
          <a:bodyPr>
            <a:normAutofit/>
          </a:bodyPr>
          <a:lstStyle/>
          <a:p>
            <a:r>
              <a:rPr lang="en-US" altLang="ko-KR" sz="3600" dirty="0">
                <a:latin typeface="Arial" charset="0"/>
                <a:ea typeface="Arial" charset="0"/>
                <a:cs typeface="Arial" charset="0"/>
              </a:rPr>
              <a:t>Conceptual Idea</a:t>
            </a:r>
            <a:endParaRPr lang="ko-KR" altLang="en-US" sz="3600" dirty="0">
              <a:uFillTx/>
              <a:latin typeface="Arial" charset="0"/>
              <a:ea typeface="Arial" charset="0"/>
              <a:cs typeface="Arial" charset="0"/>
            </a:endParaRPr>
          </a:p>
        </p:txBody>
      </p:sp>
      <p:sp>
        <p:nvSpPr>
          <p:cNvPr id="8" name="Rectangle 3">
            <a:extLst>
              <a:ext uri="{FF2B5EF4-FFF2-40B4-BE49-F238E27FC236}">
                <a16:creationId xmlns:a16="http://schemas.microsoft.com/office/drawing/2014/main" id="{E6216DF3-3BEB-774C-ABA0-C4E588731953}"/>
              </a:ext>
            </a:extLst>
          </p:cNvPr>
          <p:cNvSpPr>
            <a:spLocks noGrp="1" noChangeArrowheads="1"/>
          </p:cNvSpPr>
          <p:nvPr>
            <p:ph idx="1"/>
          </p:nvPr>
        </p:nvSpPr>
        <p:spPr/>
        <p:txBody>
          <a:bodyPr>
            <a:normAutofit/>
          </a:bodyPr>
          <a:lstStyle/>
          <a:p>
            <a:pPr>
              <a:defRPr/>
            </a:pPr>
            <a:r>
              <a:rPr kumimoji="0" lang="en" altLang="ko-KR" sz="2400" b="0" i="0" u="none" strike="noStrike" kern="0" cap="none" spc="0" normalizeH="0" baseline="0" noProof="0" dirty="0">
                <a:ln>
                  <a:noFill/>
                </a:ln>
                <a:solidFill>
                  <a:srgbClr val="545054"/>
                </a:solidFill>
                <a:effectLst/>
                <a:uLnTx/>
                <a:uFillTx/>
                <a:latin typeface="Arial" panose="020B0604020202020204" pitchFamily="34" charset="0"/>
                <a:ea typeface="ＭＳ Ｐゴシック" panose="020B0600070205080204" pitchFamily="34" charset="-128"/>
                <a:cs typeface="+mn-cs"/>
              </a:rPr>
              <a:t>Identify data to be stored to blockchain</a:t>
            </a:r>
          </a:p>
          <a:p>
            <a:pPr>
              <a:defRPr/>
            </a:pPr>
            <a:endParaRPr lang="en" altLang="ko-KR" sz="2400" kern="0" dirty="0">
              <a:solidFill>
                <a:srgbClr val="545054"/>
              </a:solidFill>
              <a:latin typeface="Arial" panose="020B0604020202020204" pitchFamily="34" charset="0"/>
              <a:ea typeface="ＭＳ Ｐゴシック" panose="020B0600070205080204" pitchFamily="34" charset="-128"/>
            </a:endParaRPr>
          </a:p>
          <a:p>
            <a:pPr>
              <a:defRPr/>
            </a:pPr>
            <a:r>
              <a:rPr lang="en" altLang="ko-KR" sz="2400" kern="0" dirty="0">
                <a:solidFill>
                  <a:srgbClr val="545054"/>
                </a:solidFill>
                <a:latin typeface="Arial" panose="020B0604020202020204" pitchFamily="34" charset="0"/>
                <a:ea typeface="ＭＳ Ｐゴシック" panose="020B0600070205080204" pitchFamily="34" charset="-128"/>
              </a:rPr>
              <a:t>An interworking proxy feature managing oneM2M data via </a:t>
            </a:r>
            <a:r>
              <a:rPr lang="en" altLang="ko-KR" sz="2400" kern="0" dirty="0" err="1">
                <a:solidFill>
                  <a:srgbClr val="545054"/>
                </a:solidFill>
                <a:latin typeface="Arial" panose="020B0604020202020204" pitchFamily="34" charset="0"/>
                <a:ea typeface="ＭＳ Ｐゴシック" panose="020B0600070205080204" pitchFamily="34" charset="-128"/>
              </a:rPr>
              <a:t>blockc</a:t>
            </a:r>
            <a:r>
              <a:rPr lang="en-US" altLang="ko-KR" sz="2400" kern="0" dirty="0">
                <a:solidFill>
                  <a:srgbClr val="545054"/>
                </a:solidFill>
                <a:latin typeface="Arial" panose="020B0604020202020204" pitchFamily="34" charset="0"/>
                <a:ea typeface="ＭＳ Ｐゴシック" panose="020B0600070205080204" pitchFamily="34" charset="-128"/>
              </a:rPr>
              <a:t>ha</a:t>
            </a:r>
            <a:r>
              <a:rPr lang="en" altLang="ko-KR" sz="2400" kern="0" dirty="0">
                <a:solidFill>
                  <a:srgbClr val="545054"/>
                </a:solidFill>
                <a:latin typeface="Arial" panose="020B0604020202020204" pitchFamily="34" charset="0"/>
                <a:ea typeface="ＭＳ Ｐゴシック" panose="020B0600070205080204" pitchFamily="34" charset="-128"/>
              </a:rPr>
              <a:t>in </a:t>
            </a:r>
          </a:p>
          <a:p>
            <a:pPr lvl="1">
              <a:defRPr/>
            </a:pPr>
            <a:r>
              <a:rPr kumimoji="0" lang="en-US" altLang="ko-KR" sz="1800" b="0" i="0" u="none" strike="noStrike" kern="0" cap="none" spc="0" normalizeH="0" baseline="0" noProof="0" dirty="0">
                <a:ln>
                  <a:noFill/>
                </a:ln>
                <a:solidFill>
                  <a:srgbClr val="545054"/>
                </a:solidFill>
                <a:effectLst/>
                <a:uLnTx/>
                <a:uFillTx/>
                <a:latin typeface="Arial" panose="020B0604020202020204" pitchFamily="34" charset="0"/>
                <a:ea typeface="ＭＳ Ｐゴシック" panose="020B0600070205080204" pitchFamily="34" charset="-128"/>
                <a:cs typeface="+mn-cs"/>
              </a:rPr>
              <a:t>Targeted blockchain networks</a:t>
            </a:r>
          </a:p>
          <a:p>
            <a:pPr lvl="1">
              <a:defRPr/>
            </a:pPr>
            <a:r>
              <a:rPr lang="en-US" altLang="ko-KR" sz="1800" kern="0" dirty="0">
                <a:solidFill>
                  <a:srgbClr val="545054"/>
                </a:solidFill>
                <a:latin typeface="Arial" panose="020B0604020202020204" pitchFamily="34" charset="0"/>
                <a:ea typeface="ＭＳ Ｐゴシック" panose="020B0600070205080204" pitchFamily="34" charset="-128"/>
              </a:rPr>
              <a:t>Block Address</a:t>
            </a:r>
            <a:endParaRPr lang="en" altLang="ko-KR" kern="0" dirty="0">
              <a:solidFill>
                <a:srgbClr val="545054"/>
              </a:solidFill>
              <a:latin typeface="Arial" panose="020B0604020202020204" pitchFamily="34" charset="0"/>
              <a:ea typeface="ＭＳ Ｐゴシック" panose="020B0600070205080204" pitchFamily="34" charset="-128"/>
            </a:endParaRPr>
          </a:p>
          <a:p>
            <a:pPr lvl="1">
              <a:defRPr/>
            </a:pPr>
            <a:r>
              <a:rPr lang="en-US" altLang="ko-KR" sz="1800" kern="0" dirty="0">
                <a:solidFill>
                  <a:srgbClr val="545054"/>
                </a:solidFill>
                <a:latin typeface="Arial" panose="020B0604020202020204" pitchFamily="34" charset="0"/>
                <a:ea typeface="ＭＳ Ｐゴシック" panose="020B0600070205080204" pitchFamily="34" charset="-128"/>
              </a:rPr>
              <a:t>Smart Contract Address</a:t>
            </a:r>
          </a:p>
          <a:p>
            <a:pPr lvl="1">
              <a:defRPr/>
            </a:pPr>
            <a:r>
              <a:rPr lang="en-US" altLang="ko-KR" sz="1800" kern="0" dirty="0">
                <a:solidFill>
                  <a:srgbClr val="545054"/>
                </a:solidFill>
                <a:latin typeface="Arial" panose="020B0604020202020204" pitchFamily="34" charset="0"/>
                <a:ea typeface="ＭＳ Ｐゴシック" panose="020B0600070205080204" pitchFamily="34" charset="-128"/>
              </a:rPr>
              <a:t>Transaction Hash (ID)</a:t>
            </a:r>
          </a:p>
        </p:txBody>
      </p:sp>
    </p:spTree>
    <p:extLst>
      <p:ext uri="{BB962C8B-B14F-4D97-AF65-F5344CB8AC3E}">
        <p14:creationId xmlns:p14="http://schemas.microsoft.com/office/powerpoint/2010/main" val="4642884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p:cNvSpPr>
            <a:spLocks noGrp="1"/>
          </p:cNvSpPr>
          <p:nvPr>
            <p:ph type="title"/>
          </p:nvPr>
        </p:nvSpPr>
        <p:spPr>
          <a:xfrm>
            <a:off x="334696" y="0"/>
            <a:ext cx="10276154" cy="1173570"/>
          </a:xfrm>
        </p:spPr>
        <p:txBody>
          <a:bodyPr>
            <a:normAutofit/>
          </a:bodyPr>
          <a:lstStyle/>
          <a:p>
            <a:r>
              <a:rPr lang="en-US" altLang="ko-KR" sz="3600" dirty="0">
                <a:uFillTx/>
                <a:latin typeface="Arial" panose="020B0604020202020204" pitchFamily="34" charset="0"/>
                <a:ea typeface="ＭＳ Ｐゴシック" panose="020B0600070205080204" pitchFamily="34" charset="-128"/>
                <a:cs typeface="Arial" charset="0"/>
              </a:rPr>
              <a:t>System Architecture</a:t>
            </a:r>
            <a:r>
              <a:rPr lang="ko-KR" altLang="en-US" sz="3600" dirty="0">
                <a:uFillTx/>
                <a:latin typeface="Arial" panose="020B0604020202020204" pitchFamily="34" charset="0"/>
                <a:ea typeface="ＭＳ Ｐゴシック" panose="020B0600070205080204" pitchFamily="34" charset="-128"/>
                <a:cs typeface="Arial" charset="0"/>
              </a:rPr>
              <a:t> </a:t>
            </a:r>
            <a:r>
              <a:rPr lang="en-US" altLang="ko-KR" sz="3600" dirty="0">
                <a:uFillTx/>
                <a:latin typeface="Arial" panose="020B0604020202020204" pitchFamily="34" charset="0"/>
                <a:ea typeface="ＭＳ Ｐゴシック" panose="020B0600070205080204" pitchFamily="34" charset="-128"/>
                <a:cs typeface="Arial" charset="0"/>
              </a:rPr>
              <a:t>Example</a:t>
            </a:r>
            <a:endParaRPr lang="ko-KR" altLang="en-US" sz="3600" dirty="0">
              <a:uFillTx/>
              <a:latin typeface="Arial" charset="0"/>
              <a:ea typeface="Arial" charset="0"/>
              <a:cs typeface="Arial" charset="0"/>
            </a:endParaRPr>
          </a:p>
        </p:txBody>
      </p:sp>
      <p:grpSp>
        <p:nvGrpSpPr>
          <p:cNvPr id="116" name="그룹 115">
            <a:extLst>
              <a:ext uri="{FF2B5EF4-FFF2-40B4-BE49-F238E27FC236}">
                <a16:creationId xmlns:a16="http://schemas.microsoft.com/office/drawing/2014/main" id="{8B7737D3-FE91-EB9E-0FB5-1F7A0EDD7601}"/>
              </a:ext>
            </a:extLst>
          </p:cNvPr>
          <p:cNvGrpSpPr/>
          <p:nvPr/>
        </p:nvGrpSpPr>
        <p:grpSpPr>
          <a:xfrm>
            <a:off x="519506" y="1173570"/>
            <a:ext cx="11152988" cy="5058409"/>
            <a:chOff x="-47759" y="1173570"/>
            <a:chExt cx="11152988" cy="5058409"/>
          </a:xfrm>
        </p:grpSpPr>
        <p:sp>
          <p:nvSpPr>
            <p:cNvPr id="106" name="모서리가 둥근 직사각형 105">
              <a:extLst>
                <a:ext uri="{FF2B5EF4-FFF2-40B4-BE49-F238E27FC236}">
                  <a16:creationId xmlns:a16="http://schemas.microsoft.com/office/drawing/2014/main" id="{A281AAD8-4EB2-BC53-D413-19861116EBE0}"/>
                </a:ext>
              </a:extLst>
            </p:cNvPr>
            <p:cNvSpPr/>
            <p:nvPr/>
          </p:nvSpPr>
          <p:spPr>
            <a:xfrm>
              <a:off x="4580569" y="2893932"/>
              <a:ext cx="1922156" cy="2850285"/>
            </a:xfrm>
            <a:prstGeom prst="roundRect">
              <a:avLst/>
            </a:prstGeom>
            <a:noFill/>
            <a:ln w="34925">
              <a:solidFill>
                <a:schemeClr val="bg1">
                  <a:lumMod val="85000"/>
                </a:schemeClr>
              </a:solidFill>
              <a:prstDash val="sysDot"/>
            </a:ln>
          </p:spPr>
          <p:style>
            <a:lnRef idx="1">
              <a:schemeClr val="accent1"/>
            </a:lnRef>
            <a:fillRef idx="1">
              <a:schemeClr val="accent1"/>
            </a:fillRef>
            <a:effectRef idx="1">
              <a:schemeClr val="accent1"/>
            </a:effectRef>
            <a:fontRef idx="minor">
              <a:schemeClr val="lt1"/>
            </a:fontRef>
          </p:style>
          <p:txBody>
            <a:bodyPr rtlCol="0" anchor="ctr"/>
            <a:lstStyle/>
            <a:p>
              <a:pPr algn="ctr"/>
              <a:endParaRPr kumimoji="1" lang="ko-Kore-KR" altLang="en-US"/>
            </a:p>
          </p:txBody>
        </p:sp>
        <p:grpSp>
          <p:nvGrpSpPr>
            <p:cNvPr id="7" name="그룹 6">
              <a:extLst>
                <a:ext uri="{FF2B5EF4-FFF2-40B4-BE49-F238E27FC236}">
                  <a16:creationId xmlns:a16="http://schemas.microsoft.com/office/drawing/2014/main" id="{544F6051-9B9C-A09F-4E99-35CB2539EBB0}"/>
                </a:ext>
              </a:extLst>
            </p:cNvPr>
            <p:cNvGrpSpPr/>
            <p:nvPr/>
          </p:nvGrpSpPr>
          <p:grpSpPr>
            <a:xfrm>
              <a:off x="8739581" y="2167564"/>
              <a:ext cx="2365648" cy="1905646"/>
              <a:chOff x="1092788" y="4021918"/>
              <a:chExt cx="2365648" cy="1905646"/>
            </a:xfrm>
          </p:grpSpPr>
          <p:pic>
            <p:nvPicPr>
              <p:cNvPr id="16" name="그림 15">
                <a:extLst>
                  <a:ext uri="{FF2B5EF4-FFF2-40B4-BE49-F238E27FC236}">
                    <a16:creationId xmlns:a16="http://schemas.microsoft.com/office/drawing/2014/main" id="{7E4FD2D9-EF7E-BEC3-49A4-2F63E3C83102}"/>
                  </a:ext>
                </a:extLst>
              </p:cNvPr>
              <p:cNvPicPr>
                <a:picLocks noChangeAspect="1"/>
              </p:cNvPicPr>
              <p:nvPr/>
            </p:nvPicPr>
            <p:blipFill>
              <a:blip r:embed="rId3"/>
              <a:stretch>
                <a:fillRect/>
              </a:stretch>
            </p:blipFill>
            <p:spPr>
              <a:xfrm>
                <a:off x="1401192" y="4021918"/>
                <a:ext cx="1748840" cy="1748840"/>
              </a:xfrm>
              <a:prstGeom prst="rect">
                <a:avLst/>
              </a:prstGeom>
            </p:spPr>
          </p:pic>
          <p:sp>
            <p:nvSpPr>
              <p:cNvPr id="17" name="TextBox 16">
                <a:extLst>
                  <a:ext uri="{FF2B5EF4-FFF2-40B4-BE49-F238E27FC236}">
                    <a16:creationId xmlns:a16="http://schemas.microsoft.com/office/drawing/2014/main" id="{BC1E0B11-0867-549F-907F-41247423B529}"/>
                  </a:ext>
                </a:extLst>
              </p:cNvPr>
              <p:cNvSpPr txBox="1"/>
              <p:nvPr/>
            </p:nvSpPr>
            <p:spPr>
              <a:xfrm>
                <a:off x="1092788" y="5558232"/>
                <a:ext cx="2365648" cy="369332"/>
              </a:xfrm>
              <a:prstGeom prst="rect">
                <a:avLst/>
              </a:prstGeom>
            </p:spPr>
            <p:txBody>
              <a:bodyPr wrap="none" rtlCol="0">
                <a:spAutoFit/>
              </a:bodyPr>
              <a:lstStyle/>
              <a:p>
                <a:r>
                  <a:rPr kumimoji="1" lang="en-US" altLang="ko-Kore-KR" dirty="0"/>
                  <a:t>IoT Blockchain network</a:t>
                </a:r>
                <a:endParaRPr kumimoji="1" lang="ko-Kore-KR" altLang="en-US" dirty="0"/>
              </a:p>
            </p:txBody>
          </p:sp>
        </p:grpSp>
        <p:grpSp>
          <p:nvGrpSpPr>
            <p:cNvPr id="114" name="그룹 113">
              <a:extLst>
                <a:ext uri="{FF2B5EF4-FFF2-40B4-BE49-F238E27FC236}">
                  <a16:creationId xmlns:a16="http://schemas.microsoft.com/office/drawing/2014/main" id="{6598A020-DAD3-9E08-DBBD-F7EBE2FE0725}"/>
                </a:ext>
              </a:extLst>
            </p:cNvPr>
            <p:cNvGrpSpPr/>
            <p:nvPr/>
          </p:nvGrpSpPr>
          <p:grpSpPr>
            <a:xfrm>
              <a:off x="3138069" y="2499088"/>
              <a:ext cx="1037080" cy="561421"/>
              <a:chOff x="3138069" y="2305903"/>
              <a:chExt cx="1037080" cy="561421"/>
            </a:xfrm>
          </p:grpSpPr>
          <p:grpSp>
            <p:nvGrpSpPr>
              <p:cNvPr id="6" name="그룹 5">
                <a:extLst>
                  <a:ext uri="{FF2B5EF4-FFF2-40B4-BE49-F238E27FC236}">
                    <a16:creationId xmlns:a16="http://schemas.microsoft.com/office/drawing/2014/main" id="{7F14F0AC-2591-E9B3-6017-4A6948631EDA}"/>
                  </a:ext>
                </a:extLst>
              </p:cNvPr>
              <p:cNvGrpSpPr/>
              <p:nvPr/>
            </p:nvGrpSpPr>
            <p:grpSpPr>
              <a:xfrm>
                <a:off x="3358016" y="2305903"/>
                <a:ext cx="638316" cy="561421"/>
                <a:chOff x="3984611" y="4032627"/>
                <a:chExt cx="638316" cy="561421"/>
              </a:xfrm>
            </p:grpSpPr>
            <p:cxnSp>
              <p:nvCxnSpPr>
                <p:cNvPr id="18" name="직선 연결선[R] 17">
                  <a:extLst>
                    <a:ext uri="{FF2B5EF4-FFF2-40B4-BE49-F238E27FC236}">
                      <a16:creationId xmlns:a16="http://schemas.microsoft.com/office/drawing/2014/main" id="{5AA840AB-D3D8-D819-25A2-AD4EBFE55523}"/>
                    </a:ext>
                  </a:extLst>
                </p:cNvPr>
                <p:cNvCxnSpPr>
                  <a:cxnSpLocks/>
                </p:cNvCxnSpPr>
                <p:nvPr/>
              </p:nvCxnSpPr>
              <p:spPr>
                <a:xfrm flipV="1">
                  <a:off x="4294415" y="4389941"/>
                  <a:ext cx="0" cy="204107"/>
                </a:xfrm>
                <a:prstGeom prst="line">
                  <a:avLst/>
                </a:prstGeom>
                <a:ln w="34925"/>
              </p:spPr>
              <p:style>
                <a:lnRef idx="1">
                  <a:schemeClr val="dk1"/>
                </a:lnRef>
                <a:fillRef idx="0">
                  <a:schemeClr val="dk1"/>
                </a:fillRef>
                <a:effectRef idx="0">
                  <a:schemeClr val="dk1"/>
                </a:effectRef>
                <a:fontRef idx="minor">
                  <a:schemeClr val="tx1"/>
                </a:fontRef>
              </p:style>
            </p:cxnSp>
            <p:sp>
              <p:nvSpPr>
                <p:cNvPr id="19" name="TextBox 18">
                  <a:extLst>
                    <a:ext uri="{FF2B5EF4-FFF2-40B4-BE49-F238E27FC236}">
                      <a16:creationId xmlns:a16="http://schemas.microsoft.com/office/drawing/2014/main" id="{AD0A641D-30AC-5A58-05DB-33A8DFBBE082}"/>
                    </a:ext>
                  </a:extLst>
                </p:cNvPr>
                <p:cNvSpPr txBox="1"/>
                <p:nvPr/>
              </p:nvSpPr>
              <p:spPr>
                <a:xfrm>
                  <a:off x="3984611" y="4032627"/>
                  <a:ext cx="638316" cy="369332"/>
                </a:xfrm>
                <a:prstGeom prst="rect">
                  <a:avLst/>
                </a:prstGeom>
              </p:spPr>
              <p:txBody>
                <a:bodyPr wrap="none" rtlCol="0">
                  <a:spAutoFit/>
                </a:bodyPr>
                <a:lstStyle/>
                <a:p>
                  <a:pPr algn="ctr"/>
                  <a:r>
                    <a:rPr kumimoji="1" lang="en-US" altLang="ko-Kore-KR" dirty="0"/>
                    <a:t>MCA</a:t>
                  </a:r>
                  <a:endParaRPr kumimoji="1" lang="ko-Kore-KR" altLang="en-US" dirty="0"/>
                </a:p>
              </p:txBody>
            </p:sp>
          </p:grpSp>
          <p:cxnSp>
            <p:nvCxnSpPr>
              <p:cNvPr id="9" name="직선 연결선[R] 8">
                <a:extLst>
                  <a:ext uri="{FF2B5EF4-FFF2-40B4-BE49-F238E27FC236}">
                    <a16:creationId xmlns:a16="http://schemas.microsoft.com/office/drawing/2014/main" id="{07EFF22E-3F8D-A34B-C5F2-4CB484CD28D1}"/>
                  </a:ext>
                </a:extLst>
              </p:cNvPr>
              <p:cNvCxnSpPr>
                <a:cxnSpLocks/>
              </p:cNvCxnSpPr>
              <p:nvPr/>
            </p:nvCxnSpPr>
            <p:spPr>
              <a:xfrm>
                <a:off x="3138069" y="2770982"/>
                <a:ext cx="1037080" cy="0"/>
              </a:xfrm>
              <a:prstGeom prst="line">
                <a:avLst/>
              </a:prstGeom>
              <a:ln w="34925"/>
            </p:spPr>
            <p:style>
              <a:lnRef idx="1">
                <a:schemeClr val="dk1"/>
              </a:lnRef>
              <a:fillRef idx="0">
                <a:schemeClr val="dk1"/>
              </a:fillRef>
              <a:effectRef idx="0">
                <a:schemeClr val="dk1"/>
              </a:effectRef>
              <a:fontRef idx="minor">
                <a:schemeClr val="tx1"/>
              </a:fontRef>
            </p:style>
          </p:cxnSp>
        </p:grpSp>
        <p:grpSp>
          <p:nvGrpSpPr>
            <p:cNvPr id="71" name="그룹 70">
              <a:extLst>
                <a:ext uri="{FF2B5EF4-FFF2-40B4-BE49-F238E27FC236}">
                  <a16:creationId xmlns:a16="http://schemas.microsoft.com/office/drawing/2014/main" id="{8A4F84A2-F552-0080-1C2B-3DA28F3C2617}"/>
                </a:ext>
              </a:extLst>
            </p:cNvPr>
            <p:cNvGrpSpPr/>
            <p:nvPr/>
          </p:nvGrpSpPr>
          <p:grpSpPr>
            <a:xfrm>
              <a:off x="7890462" y="2286337"/>
              <a:ext cx="1185966" cy="837949"/>
              <a:chOff x="7864704" y="2103502"/>
              <a:chExt cx="1185966" cy="837949"/>
            </a:xfrm>
          </p:grpSpPr>
          <p:cxnSp>
            <p:nvCxnSpPr>
              <p:cNvPr id="5" name="직선 연결선[R] 4">
                <a:extLst>
                  <a:ext uri="{FF2B5EF4-FFF2-40B4-BE49-F238E27FC236}">
                    <a16:creationId xmlns:a16="http://schemas.microsoft.com/office/drawing/2014/main" id="{3F531AAB-EEAF-E33C-6D61-18D635737597}"/>
                  </a:ext>
                </a:extLst>
              </p:cNvPr>
              <p:cNvCxnSpPr>
                <a:cxnSpLocks/>
              </p:cNvCxnSpPr>
              <p:nvPr/>
            </p:nvCxnSpPr>
            <p:spPr>
              <a:xfrm>
                <a:off x="7874427" y="2832559"/>
                <a:ext cx="1176243" cy="0"/>
              </a:xfrm>
              <a:prstGeom prst="line">
                <a:avLst/>
              </a:prstGeom>
              <a:ln w="34925"/>
            </p:spPr>
            <p:style>
              <a:lnRef idx="1">
                <a:schemeClr val="dk1"/>
              </a:lnRef>
              <a:fillRef idx="0">
                <a:schemeClr val="dk1"/>
              </a:fillRef>
              <a:effectRef idx="0">
                <a:schemeClr val="dk1"/>
              </a:effectRef>
              <a:fontRef idx="minor">
                <a:schemeClr val="tx1"/>
              </a:fontRef>
            </p:style>
          </p:cxnSp>
          <p:grpSp>
            <p:nvGrpSpPr>
              <p:cNvPr id="11" name="그룹 10">
                <a:extLst>
                  <a:ext uri="{FF2B5EF4-FFF2-40B4-BE49-F238E27FC236}">
                    <a16:creationId xmlns:a16="http://schemas.microsoft.com/office/drawing/2014/main" id="{9ADCA51D-15B3-4F9C-613F-3840B316774A}"/>
                  </a:ext>
                </a:extLst>
              </p:cNvPr>
              <p:cNvGrpSpPr/>
              <p:nvPr/>
            </p:nvGrpSpPr>
            <p:grpSpPr>
              <a:xfrm>
                <a:off x="7864704" y="2103502"/>
                <a:ext cx="1185966" cy="837949"/>
                <a:chOff x="3701432" y="3756099"/>
                <a:chExt cx="1185966" cy="837949"/>
              </a:xfrm>
            </p:grpSpPr>
            <p:cxnSp>
              <p:nvCxnSpPr>
                <p:cNvPr id="12" name="직선 연결선[R] 11">
                  <a:extLst>
                    <a:ext uri="{FF2B5EF4-FFF2-40B4-BE49-F238E27FC236}">
                      <a16:creationId xmlns:a16="http://schemas.microsoft.com/office/drawing/2014/main" id="{44C54722-4B68-88E6-6D38-E6EF1D33682F}"/>
                    </a:ext>
                  </a:extLst>
                </p:cNvPr>
                <p:cNvCxnSpPr>
                  <a:cxnSpLocks/>
                </p:cNvCxnSpPr>
                <p:nvPr/>
              </p:nvCxnSpPr>
              <p:spPr>
                <a:xfrm flipV="1">
                  <a:off x="4294415" y="4389941"/>
                  <a:ext cx="0" cy="204107"/>
                </a:xfrm>
                <a:prstGeom prst="line">
                  <a:avLst/>
                </a:prstGeom>
                <a:ln w="34925"/>
              </p:spPr>
              <p:style>
                <a:lnRef idx="1">
                  <a:schemeClr val="dk1"/>
                </a:lnRef>
                <a:fillRef idx="0">
                  <a:schemeClr val="dk1"/>
                </a:fillRef>
                <a:effectRef idx="0">
                  <a:schemeClr val="dk1"/>
                </a:effectRef>
                <a:fontRef idx="minor">
                  <a:schemeClr val="tx1"/>
                </a:fontRef>
              </p:style>
            </p:cxnSp>
            <p:sp>
              <p:nvSpPr>
                <p:cNvPr id="13" name="TextBox 12">
                  <a:extLst>
                    <a:ext uri="{FF2B5EF4-FFF2-40B4-BE49-F238E27FC236}">
                      <a16:creationId xmlns:a16="http://schemas.microsoft.com/office/drawing/2014/main" id="{4797C4A1-3DC8-BD9D-57E1-00A7DB4AB3E1}"/>
                    </a:ext>
                  </a:extLst>
                </p:cNvPr>
                <p:cNvSpPr txBox="1"/>
                <p:nvPr/>
              </p:nvSpPr>
              <p:spPr>
                <a:xfrm>
                  <a:off x="3701432" y="3756099"/>
                  <a:ext cx="1185966" cy="646331"/>
                </a:xfrm>
                <a:prstGeom prst="rect">
                  <a:avLst/>
                </a:prstGeom>
              </p:spPr>
              <p:txBody>
                <a:bodyPr wrap="none" rtlCol="0">
                  <a:spAutoFit/>
                </a:bodyPr>
                <a:lstStyle/>
                <a:p>
                  <a:pPr algn="ctr"/>
                  <a:r>
                    <a:rPr kumimoji="1" lang="en-US" altLang="ko-Kore-KR" dirty="0"/>
                    <a:t>Blockchain</a:t>
                  </a:r>
                </a:p>
                <a:p>
                  <a:pPr algn="ctr"/>
                  <a:r>
                    <a:rPr kumimoji="1" lang="en-US" altLang="ko-Kore-KR" dirty="0"/>
                    <a:t>APIs</a:t>
                  </a:r>
                  <a:endParaRPr kumimoji="1" lang="ko-Kore-KR" altLang="en-US" dirty="0"/>
                </a:p>
              </p:txBody>
            </p:sp>
          </p:grpSp>
        </p:grpSp>
        <p:sp>
          <p:nvSpPr>
            <p:cNvPr id="26" name="모서리가 둥근 직사각형 25">
              <a:extLst>
                <a:ext uri="{FF2B5EF4-FFF2-40B4-BE49-F238E27FC236}">
                  <a16:creationId xmlns:a16="http://schemas.microsoft.com/office/drawing/2014/main" id="{896F65B0-ED8C-0B63-990E-BA4D0FA90137}"/>
                </a:ext>
              </a:extLst>
            </p:cNvPr>
            <p:cNvSpPr/>
            <p:nvPr/>
          </p:nvSpPr>
          <p:spPr>
            <a:xfrm>
              <a:off x="579548" y="1990690"/>
              <a:ext cx="2558521" cy="4241289"/>
            </a:xfrm>
            <a:prstGeom prst="roundRect">
              <a:avLst/>
            </a:prstGeom>
            <a:noFill/>
            <a:ln w="34925">
              <a:solidFill>
                <a:schemeClr val="tx1"/>
              </a:solidFill>
            </a:ln>
          </p:spPr>
          <p:style>
            <a:lnRef idx="1">
              <a:schemeClr val="accent1"/>
            </a:lnRef>
            <a:fillRef idx="1">
              <a:schemeClr val="accent1"/>
            </a:fillRef>
            <a:effectRef idx="1">
              <a:schemeClr val="accent1"/>
            </a:effectRef>
            <a:fontRef idx="minor">
              <a:schemeClr val="lt1"/>
            </a:fontRef>
          </p:style>
          <p:txBody>
            <a:bodyPr rtlCol="0" anchor="ctr"/>
            <a:lstStyle/>
            <a:p>
              <a:pPr algn="ctr"/>
              <a:endParaRPr kumimoji="1" lang="ko-Kore-KR" altLang="en-US"/>
            </a:p>
          </p:txBody>
        </p:sp>
        <p:grpSp>
          <p:nvGrpSpPr>
            <p:cNvPr id="10" name="그룹 9">
              <a:extLst>
                <a:ext uri="{FF2B5EF4-FFF2-40B4-BE49-F238E27FC236}">
                  <a16:creationId xmlns:a16="http://schemas.microsoft.com/office/drawing/2014/main" id="{8A9ADF3B-62C1-947B-A27D-992706529BE5}"/>
                </a:ext>
              </a:extLst>
            </p:cNvPr>
            <p:cNvGrpSpPr/>
            <p:nvPr/>
          </p:nvGrpSpPr>
          <p:grpSpPr>
            <a:xfrm>
              <a:off x="-47759" y="1173570"/>
              <a:ext cx="3157783" cy="1597412"/>
              <a:chOff x="1609482" y="3237400"/>
              <a:chExt cx="3157783" cy="1597412"/>
            </a:xfrm>
          </p:grpSpPr>
          <p:pic>
            <p:nvPicPr>
              <p:cNvPr id="14" name="그림 13">
                <a:extLst>
                  <a:ext uri="{FF2B5EF4-FFF2-40B4-BE49-F238E27FC236}">
                    <a16:creationId xmlns:a16="http://schemas.microsoft.com/office/drawing/2014/main" id="{6EEC5F44-50F4-D715-FC9F-36184BC11D17}"/>
                  </a:ext>
                </a:extLst>
              </p:cNvPr>
              <p:cNvPicPr>
                <a:picLocks noChangeAspect="1"/>
              </p:cNvPicPr>
              <p:nvPr/>
            </p:nvPicPr>
            <p:blipFill>
              <a:blip r:embed="rId4"/>
              <a:stretch>
                <a:fillRect/>
              </a:stretch>
            </p:blipFill>
            <p:spPr>
              <a:xfrm>
                <a:off x="1609482" y="3237400"/>
                <a:ext cx="1597412" cy="1597412"/>
              </a:xfrm>
              <a:prstGeom prst="rect">
                <a:avLst/>
              </a:prstGeom>
            </p:spPr>
          </p:pic>
          <p:sp>
            <p:nvSpPr>
              <p:cNvPr id="15" name="TextBox 14">
                <a:extLst>
                  <a:ext uri="{FF2B5EF4-FFF2-40B4-BE49-F238E27FC236}">
                    <a16:creationId xmlns:a16="http://schemas.microsoft.com/office/drawing/2014/main" id="{6F8FDC5C-6C70-0B97-9180-5853AB7A2ABD}"/>
                  </a:ext>
                </a:extLst>
              </p:cNvPr>
              <p:cNvSpPr txBox="1"/>
              <p:nvPr/>
            </p:nvSpPr>
            <p:spPr>
              <a:xfrm>
                <a:off x="3284167" y="3884984"/>
                <a:ext cx="1483098" cy="400110"/>
              </a:xfrm>
              <a:prstGeom prst="rect">
                <a:avLst/>
              </a:prstGeom>
              <a:solidFill>
                <a:schemeClr val="bg1"/>
              </a:solidFill>
            </p:spPr>
            <p:txBody>
              <a:bodyPr wrap="none" rtlCol="0">
                <a:spAutoFit/>
              </a:bodyPr>
              <a:lstStyle/>
              <a:p>
                <a:pPr algn="ctr"/>
                <a:r>
                  <a:rPr kumimoji="1" lang="en-US" altLang="ko-Kore-KR" sz="2000" dirty="0"/>
                  <a:t>oneM2M AE</a:t>
                </a:r>
                <a:endParaRPr kumimoji="1" lang="ko-Kore-KR" altLang="en-US" sz="2000" dirty="0"/>
              </a:p>
            </p:txBody>
          </p:sp>
        </p:grpSp>
        <p:grpSp>
          <p:nvGrpSpPr>
            <p:cNvPr id="57" name="그룹 56">
              <a:extLst>
                <a:ext uri="{FF2B5EF4-FFF2-40B4-BE49-F238E27FC236}">
                  <a16:creationId xmlns:a16="http://schemas.microsoft.com/office/drawing/2014/main" id="{2687A6D7-4C40-BF67-9C61-B2FD200EC971}"/>
                </a:ext>
              </a:extLst>
            </p:cNvPr>
            <p:cNvGrpSpPr/>
            <p:nvPr/>
          </p:nvGrpSpPr>
          <p:grpSpPr>
            <a:xfrm>
              <a:off x="1086770" y="4280870"/>
              <a:ext cx="1532599" cy="1895281"/>
              <a:chOff x="1274775" y="4356089"/>
              <a:chExt cx="1532599" cy="1895281"/>
            </a:xfrm>
          </p:grpSpPr>
          <p:pic>
            <p:nvPicPr>
              <p:cNvPr id="50" name="그림 49">
                <a:extLst>
                  <a:ext uri="{FF2B5EF4-FFF2-40B4-BE49-F238E27FC236}">
                    <a16:creationId xmlns:a16="http://schemas.microsoft.com/office/drawing/2014/main" id="{0425C64B-1440-5632-6427-A0D4DFF82469}"/>
                  </a:ext>
                </a:extLst>
              </p:cNvPr>
              <p:cNvPicPr>
                <a:picLocks noChangeAspect="1"/>
              </p:cNvPicPr>
              <p:nvPr/>
            </p:nvPicPr>
            <p:blipFill>
              <a:blip r:embed="rId5">
                <a:duotone>
                  <a:schemeClr val="accent1">
                    <a:shade val="45000"/>
                    <a:satMod val="135000"/>
                  </a:schemeClr>
                  <a:prstClr val="white"/>
                </a:duotone>
              </a:blip>
              <a:stretch>
                <a:fillRect/>
              </a:stretch>
            </p:blipFill>
            <p:spPr>
              <a:xfrm>
                <a:off x="1368075" y="4356089"/>
                <a:ext cx="1345992" cy="1345992"/>
              </a:xfrm>
              <a:prstGeom prst="rect">
                <a:avLst/>
              </a:prstGeom>
            </p:spPr>
          </p:pic>
          <p:sp>
            <p:nvSpPr>
              <p:cNvPr id="51" name="TextBox 50">
                <a:extLst>
                  <a:ext uri="{FF2B5EF4-FFF2-40B4-BE49-F238E27FC236}">
                    <a16:creationId xmlns:a16="http://schemas.microsoft.com/office/drawing/2014/main" id="{8EAF4CAF-E5F6-4211-EAD0-395FECD44C55}"/>
                  </a:ext>
                </a:extLst>
              </p:cNvPr>
              <p:cNvSpPr txBox="1"/>
              <p:nvPr/>
            </p:nvSpPr>
            <p:spPr>
              <a:xfrm>
                <a:off x="1274775" y="5605039"/>
                <a:ext cx="1532599" cy="646331"/>
              </a:xfrm>
              <a:prstGeom prst="rect">
                <a:avLst/>
              </a:prstGeom>
            </p:spPr>
            <p:txBody>
              <a:bodyPr wrap="none" rtlCol="0">
                <a:spAutoFit/>
              </a:bodyPr>
              <a:lstStyle/>
              <a:p>
                <a:pPr algn="ctr"/>
                <a:r>
                  <a:rPr kumimoji="1" lang="en-US" altLang="ko-Kore-KR" dirty="0"/>
                  <a:t>Data without</a:t>
                </a:r>
              </a:p>
              <a:p>
                <a:pPr algn="ctr"/>
                <a:r>
                  <a:rPr kumimoji="1" lang="en-US" altLang="ko-Kore-KR" dirty="0"/>
                  <a:t>Blockchain tag</a:t>
                </a:r>
                <a:endParaRPr kumimoji="1" lang="ko-Kore-KR" altLang="en-US" dirty="0"/>
              </a:p>
            </p:txBody>
          </p:sp>
        </p:grpSp>
        <p:grpSp>
          <p:nvGrpSpPr>
            <p:cNvPr id="54" name="그룹 53">
              <a:extLst>
                <a:ext uri="{FF2B5EF4-FFF2-40B4-BE49-F238E27FC236}">
                  <a16:creationId xmlns:a16="http://schemas.microsoft.com/office/drawing/2014/main" id="{B643A9EB-D250-C6DF-FCF4-3219CC446BFB}"/>
                </a:ext>
              </a:extLst>
            </p:cNvPr>
            <p:cNvGrpSpPr/>
            <p:nvPr/>
          </p:nvGrpSpPr>
          <p:grpSpPr>
            <a:xfrm>
              <a:off x="1086771" y="2209270"/>
              <a:ext cx="1532599" cy="1902064"/>
              <a:chOff x="1274771" y="2378254"/>
              <a:chExt cx="1532599" cy="1902064"/>
            </a:xfrm>
          </p:grpSpPr>
          <p:pic>
            <p:nvPicPr>
              <p:cNvPr id="49" name="그림 48">
                <a:extLst>
                  <a:ext uri="{FF2B5EF4-FFF2-40B4-BE49-F238E27FC236}">
                    <a16:creationId xmlns:a16="http://schemas.microsoft.com/office/drawing/2014/main" id="{D1CD54FF-DBCD-3C54-1666-0F66B5C353A6}"/>
                  </a:ext>
                </a:extLst>
              </p:cNvPr>
              <p:cNvPicPr>
                <a:picLocks noChangeAspect="1"/>
              </p:cNvPicPr>
              <p:nvPr/>
            </p:nvPicPr>
            <p:blipFill>
              <a:blip r:embed="rId5"/>
              <a:stretch>
                <a:fillRect/>
              </a:stretch>
            </p:blipFill>
            <p:spPr>
              <a:xfrm>
                <a:off x="1368075" y="2378254"/>
                <a:ext cx="1345992" cy="1345992"/>
              </a:xfrm>
              <a:prstGeom prst="rect">
                <a:avLst/>
              </a:prstGeom>
            </p:spPr>
          </p:pic>
          <p:sp>
            <p:nvSpPr>
              <p:cNvPr id="53" name="TextBox 52">
                <a:extLst>
                  <a:ext uri="{FF2B5EF4-FFF2-40B4-BE49-F238E27FC236}">
                    <a16:creationId xmlns:a16="http://schemas.microsoft.com/office/drawing/2014/main" id="{D2674F62-1919-4F42-FE6F-83F019255054}"/>
                  </a:ext>
                </a:extLst>
              </p:cNvPr>
              <p:cNvSpPr txBox="1"/>
              <p:nvPr/>
            </p:nvSpPr>
            <p:spPr>
              <a:xfrm>
                <a:off x="1274771" y="3633987"/>
                <a:ext cx="1532599" cy="646331"/>
              </a:xfrm>
              <a:prstGeom prst="rect">
                <a:avLst/>
              </a:prstGeom>
            </p:spPr>
            <p:txBody>
              <a:bodyPr wrap="none" rtlCol="0">
                <a:spAutoFit/>
              </a:bodyPr>
              <a:lstStyle/>
              <a:p>
                <a:pPr algn="ctr"/>
                <a:r>
                  <a:rPr kumimoji="1" lang="en-US" altLang="ko-Kore-KR" dirty="0"/>
                  <a:t>Data with</a:t>
                </a:r>
              </a:p>
              <a:p>
                <a:pPr algn="ctr"/>
                <a:r>
                  <a:rPr kumimoji="1" lang="en-US" altLang="ko-Kore-KR" dirty="0"/>
                  <a:t>Blockchain tag</a:t>
                </a:r>
                <a:endParaRPr kumimoji="1" lang="ko-Kore-KR" altLang="en-US" dirty="0"/>
              </a:p>
            </p:txBody>
          </p:sp>
        </p:grpSp>
        <p:sp>
          <p:nvSpPr>
            <p:cNvPr id="55" name="모서리가 둥근 직사각형 54">
              <a:extLst>
                <a:ext uri="{FF2B5EF4-FFF2-40B4-BE49-F238E27FC236}">
                  <a16:creationId xmlns:a16="http://schemas.microsoft.com/office/drawing/2014/main" id="{CCFA379A-353E-E62D-A34C-1BE2A5ED5A9B}"/>
                </a:ext>
              </a:extLst>
            </p:cNvPr>
            <p:cNvSpPr/>
            <p:nvPr/>
          </p:nvSpPr>
          <p:spPr>
            <a:xfrm>
              <a:off x="4194979" y="1990690"/>
              <a:ext cx="3253938" cy="4241289"/>
            </a:xfrm>
            <a:prstGeom prst="roundRect">
              <a:avLst/>
            </a:prstGeom>
            <a:noFill/>
            <a:ln w="34925">
              <a:solidFill>
                <a:schemeClr val="tx1"/>
              </a:solidFill>
              <a:prstDash val="sysDot"/>
            </a:ln>
          </p:spPr>
          <p:style>
            <a:lnRef idx="1">
              <a:schemeClr val="accent1"/>
            </a:lnRef>
            <a:fillRef idx="1">
              <a:schemeClr val="accent1"/>
            </a:fillRef>
            <a:effectRef idx="1">
              <a:schemeClr val="accent1"/>
            </a:effectRef>
            <a:fontRef idx="minor">
              <a:schemeClr val="lt1"/>
            </a:fontRef>
          </p:style>
          <p:txBody>
            <a:bodyPr rtlCol="0" anchor="ctr"/>
            <a:lstStyle/>
            <a:p>
              <a:pPr algn="ctr"/>
              <a:endParaRPr kumimoji="1" lang="ko-Kore-KR" altLang="en-US"/>
            </a:p>
          </p:txBody>
        </p:sp>
        <p:grpSp>
          <p:nvGrpSpPr>
            <p:cNvPr id="69" name="그룹 68">
              <a:extLst>
                <a:ext uri="{FF2B5EF4-FFF2-40B4-BE49-F238E27FC236}">
                  <a16:creationId xmlns:a16="http://schemas.microsoft.com/office/drawing/2014/main" id="{77AF35A0-9FCA-F1AD-5939-3B5911DD9B84}"/>
                </a:ext>
              </a:extLst>
            </p:cNvPr>
            <p:cNvGrpSpPr/>
            <p:nvPr/>
          </p:nvGrpSpPr>
          <p:grpSpPr>
            <a:xfrm>
              <a:off x="3779192" y="1399044"/>
              <a:ext cx="3533376" cy="1284289"/>
              <a:chOff x="3779192" y="1399044"/>
              <a:chExt cx="3533376" cy="1284289"/>
            </a:xfrm>
          </p:grpSpPr>
          <p:grpSp>
            <p:nvGrpSpPr>
              <p:cNvPr id="22" name="그룹 21">
                <a:extLst>
                  <a:ext uri="{FF2B5EF4-FFF2-40B4-BE49-F238E27FC236}">
                    <a16:creationId xmlns:a16="http://schemas.microsoft.com/office/drawing/2014/main" id="{DBA2D9F3-E85B-0F14-CA75-CFFDB87FD958}"/>
                  </a:ext>
                </a:extLst>
              </p:cNvPr>
              <p:cNvGrpSpPr/>
              <p:nvPr/>
            </p:nvGrpSpPr>
            <p:grpSpPr>
              <a:xfrm>
                <a:off x="3779192" y="1399044"/>
                <a:ext cx="1284289" cy="1284289"/>
                <a:chOff x="831273" y="2982025"/>
                <a:chExt cx="3251200" cy="3251200"/>
              </a:xfrm>
            </p:grpSpPr>
            <p:pic>
              <p:nvPicPr>
                <p:cNvPr id="24" name="그림 23">
                  <a:extLst>
                    <a:ext uri="{FF2B5EF4-FFF2-40B4-BE49-F238E27FC236}">
                      <a16:creationId xmlns:a16="http://schemas.microsoft.com/office/drawing/2014/main" id="{128B14FD-1397-8293-9C05-6111979DD973}"/>
                    </a:ext>
                  </a:extLst>
                </p:cNvPr>
                <p:cNvPicPr>
                  <a:picLocks noChangeAspect="1"/>
                </p:cNvPicPr>
                <p:nvPr/>
              </p:nvPicPr>
              <p:blipFill>
                <a:blip r:embed="rId6"/>
                <a:stretch>
                  <a:fillRect/>
                </a:stretch>
              </p:blipFill>
              <p:spPr>
                <a:xfrm>
                  <a:off x="831273" y="2982025"/>
                  <a:ext cx="3251200" cy="3251200"/>
                </a:xfrm>
                <a:prstGeom prst="rect">
                  <a:avLst/>
                </a:prstGeom>
              </p:spPr>
            </p:pic>
            <p:pic>
              <p:nvPicPr>
                <p:cNvPr id="25" name="Picture 2">
                  <a:extLst>
                    <a:ext uri="{FF2B5EF4-FFF2-40B4-BE49-F238E27FC236}">
                      <a16:creationId xmlns:a16="http://schemas.microsoft.com/office/drawing/2014/main" id="{DA435F11-69C3-38EA-BFEA-DD908F72E7B5}"/>
                    </a:ext>
                  </a:extLst>
                </p:cNvPr>
                <p:cNvPicPr>
                  <a:picLocks noChangeAspect="1" noChangeArrowheads="1"/>
                </p:cNvPicPr>
                <p:nvPr/>
              </p:nvPicPr>
              <p:blipFill>
                <a:blip r:embed="rId7">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833646" y="3937497"/>
                  <a:ext cx="1826099" cy="1340256"/>
                </a:xfrm>
                <a:prstGeom prst="rect">
                  <a:avLst/>
                </a:prstGeom>
                <a:noFill/>
                <a:scene3d>
                  <a:camera prst="orthographicFront">
                    <a:rot lat="1800000" lon="18599911" rev="21599979"/>
                  </a:camera>
                  <a:lightRig rig="threePt" dir="t"/>
                </a:scene3d>
                <a:extLst>
                  <a:ext uri="{909E8E84-426E-40DD-AFC4-6F175D3DCCD1}">
                    <a14:hiddenFill xmlns:a14="http://schemas.microsoft.com/office/drawing/2010/main">
                      <a:solidFill>
                        <a:srgbClr val="FFFFFF"/>
                      </a:solidFill>
                    </a14:hiddenFill>
                  </a:ext>
                </a:extLst>
              </p:spPr>
            </p:pic>
          </p:grpSp>
          <p:sp>
            <p:nvSpPr>
              <p:cNvPr id="21" name="TextBox 20">
                <a:extLst>
                  <a:ext uri="{FF2B5EF4-FFF2-40B4-BE49-F238E27FC236}">
                    <a16:creationId xmlns:a16="http://schemas.microsoft.com/office/drawing/2014/main" id="{83B8B603-7373-5E2E-FAD1-FBE5EB11F06F}"/>
                  </a:ext>
                </a:extLst>
              </p:cNvPr>
              <p:cNvSpPr txBox="1"/>
              <p:nvPr/>
            </p:nvSpPr>
            <p:spPr>
              <a:xfrm>
                <a:off x="5275594" y="1659964"/>
                <a:ext cx="2036974" cy="707886"/>
              </a:xfrm>
              <a:prstGeom prst="rect">
                <a:avLst/>
              </a:prstGeom>
              <a:solidFill>
                <a:schemeClr val="bg1"/>
              </a:solidFill>
            </p:spPr>
            <p:txBody>
              <a:bodyPr wrap="square" rtlCol="0">
                <a:spAutoFit/>
              </a:bodyPr>
              <a:lstStyle/>
              <a:p>
                <a:pPr algn="ctr"/>
                <a:r>
                  <a:rPr kumimoji="1" lang="en-US" altLang="ko-Kore-KR" sz="2000" dirty="0"/>
                  <a:t>IoT Platform</a:t>
                </a:r>
                <a:br>
                  <a:rPr kumimoji="1" lang="en-US" altLang="ko-Kore-KR" sz="2000" dirty="0"/>
                </a:br>
                <a:r>
                  <a:rPr kumimoji="1" lang="en-US" altLang="ko-Kore-KR" sz="2000" dirty="0"/>
                  <a:t>(oneM2M IN-CSE)</a:t>
                </a:r>
                <a:endParaRPr kumimoji="1" lang="ko-Kore-KR" altLang="en-US" sz="2000" dirty="0"/>
              </a:p>
            </p:txBody>
          </p:sp>
        </p:grpSp>
        <p:grpSp>
          <p:nvGrpSpPr>
            <p:cNvPr id="63" name="그룹 62">
              <a:extLst>
                <a:ext uri="{FF2B5EF4-FFF2-40B4-BE49-F238E27FC236}">
                  <a16:creationId xmlns:a16="http://schemas.microsoft.com/office/drawing/2014/main" id="{7AE9E852-100C-1209-EEFF-20CB3C474E46}"/>
                </a:ext>
              </a:extLst>
            </p:cNvPr>
            <p:cNvGrpSpPr/>
            <p:nvPr/>
          </p:nvGrpSpPr>
          <p:grpSpPr>
            <a:xfrm>
              <a:off x="6685214" y="2490569"/>
              <a:ext cx="1527406" cy="1582641"/>
              <a:chOff x="5532384" y="2392828"/>
              <a:chExt cx="1527406" cy="1582641"/>
            </a:xfrm>
          </p:grpSpPr>
          <p:pic>
            <p:nvPicPr>
              <p:cNvPr id="61" name="그림 60">
                <a:extLst>
                  <a:ext uri="{FF2B5EF4-FFF2-40B4-BE49-F238E27FC236}">
                    <a16:creationId xmlns:a16="http://schemas.microsoft.com/office/drawing/2014/main" id="{682B8057-8E9E-A0D3-10D6-D512FA93B1C5}"/>
                  </a:ext>
                </a:extLst>
              </p:cNvPr>
              <p:cNvPicPr>
                <a:picLocks noChangeAspect="1"/>
              </p:cNvPicPr>
              <p:nvPr/>
            </p:nvPicPr>
            <p:blipFill>
              <a:blip r:embed="rId8"/>
              <a:stretch>
                <a:fillRect/>
              </a:stretch>
            </p:blipFill>
            <p:spPr>
              <a:xfrm>
                <a:off x="5653943" y="2392828"/>
                <a:ext cx="1284289" cy="1284289"/>
              </a:xfrm>
              <a:prstGeom prst="rect">
                <a:avLst/>
              </a:prstGeom>
            </p:spPr>
          </p:pic>
          <p:sp>
            <p:nvSpPr>
              <p:cNvPr id="62" name="TextBox 61">
                <a:extLst>
                  <a:ext uri="{FF2B5EF4-FFF2-40B4-BE49-F238E27FC236}">
                    <a16:creationId xmlns:a16="http://schemas.microsoft.com/office/drawing/2014/main" id="{73FBE7F4-E4AE-DCA1-FC57-C3E80B64529D}"/>
                  </a:ext>
                </a:extLst>
              </p:cNvPr>
              <p:cNvSpPr txBox="1"/>
              <p:nvPr/>
            </p:nvSpPr>
            <p:spPr>
              <a:xfrm>
                <a:off x="5532384" y="3606137"/>
                <a:ext cx="1527406" cy="369332"/>
              </a:xfrm>
              <a:prstGeom prst="rect">
                <a:avLst/>
              </a:prstGeom>
              <a:solidFill>
                <a:schemeClr val="bg1"/>
              </a:solidFill>
            </p:spPr>
            <p:txBody>
              <a:bodyPr wrap="none" rtlCol="0">
                <a:spAutoFit/>
              </a:bodyPr>
              <a:lstStyle/>
              <a:p>
                <a:r>
                  <a:rPr kumimoji="1" lang="en-US" altLang="ko-Kore-KR" dirty="0"/>
                  <a:t>Blockchain IPE</a:t>
                </a:r>
                <a:endParaRPr kumimoji="1" lang="ko-Kore-KR" altLang="en-US" dirty="0"/>
              </a:p>
            </p:txBody>
          </p:sp>
        </p:grpSp>
        <p:grpSp>
          <p:nvGrpSpPr>
            <p:cNvPr id="65" name="그룹 64">
              <a:extLst>
                <a:ext uri="{FF2B5EF4-FFF2-40B4-BE49-F238E27FC236}">
                  <a16:creationId xmlns:a16="http://schemas.microsoft.com/office/drawing/2014/main" id="{46DF27F1-4E88-127E-131E-FDD36973850F}"/>
                </a:ext>
              </a:extLst>
            </p:cNvPr>
            <p:cNvGrpSpPr/>
            <p:nvPr/>
          </p:nvGrpSpPr>
          <p:grpSpPr>
            <a:xfrm>
              <a:off x="9047985" y="4402604"/>
              <a:ext cx="1742593" cy="1559683"/>
              <a:chOff x="9925462" y="4500644"/>
              <a:chExt cx="1742593" cy="1559683"/>
            </a:xfrm>
          </p:grpSpPr>
          <p:pic>
            <p:nvPicPr>
              <p:cNvPr id="59" name="그림 58">
                <a:extLst>
                  <a:ext uri="{FF2B5EF4-FFF2-40B4-BE49-F238E27FC236}">
                    <a16:creationId xmlns:a16="http://schemas.microsoft.com/office/drawing/2014/main" id="{46C098BF-2023-DE00-28C6-4B0B0B919AEC}"/>
                  </a:ext>
                </a:extLst>
              </p:cNvPr>
              <p:cNvPicPr>
                <a:picLocks noChangeAspect="1"/>
              </p:cNvPicPr>
              <p:nvPr/>
            </p:nvPicPr>
            <p:blipFill>
              <a:blip r:embed="rId9"/>
              <a:stretch>
                <a:fillRect/>
              </a:stretch>
            </p:blipFill>
            <p:spPr>
              <a:xfrm>
                <a:off x="10154615" y="4500644"/>
                <a:ext cx="1284289" cy="1284289"/>
              </a:xfrm>
              <a:prstGeom prst="rect">
                <a:avLst/>
              </a:prstGeom>
            </p:spPr>
          </p:pic>
          <p:sp>
            <p:nvSpPr>
              <p:cNvPr id="64" name="TextBox 63">
                <a:extLst>
                  <a:ext uri="{FF2B5EF4-FFF2-40B4-BE49-F238E27FC236}">
                    <a16:creationId xmlns:a16="http://schemas.microsoft.com/office/drawing/2014/main" id="{B7890A5B-EA0D-850A-05DF-0717938B13AD}"/>
                  </a:ext>
                </a:extLst>
              </p:cNvPr>
              <p:cNvSpPr txBox="1"/>
              <p:nvPr/>
            </p:nvSpPr>
            <p:spPr>
              <a:xfrm>
                <a:off x="9925462" y="5690995"/>
                <a:ext cx="1742593" cy="369332"/>
              </a:xfrm>
              <a:prstGeom prst="rect">
                <a:avLst/>
              </a:prstGeom>
            </p:spPr>
            <p:txBody>
              <a:bodyPr wrap="none" rtlCol="0">
                <a:spAutoFit/>
              </a:bodyPr>
              <a:lstStyle/>
              <a:p>
                <a:r>
                  <a:rPr kumimoji="1" lang="en-US" altLang="ko-Kore-KR" dirty="0"/>
                  <a:t>Conventional DB</a:t>
                </a:r>
                <a:endParaRPr kumimoji="1" lang="ko-Kore-KR" altLang="en-US" dirty="0"/>
              </a:p>
            </p:txBody>
          </p:sp>
        </p:grpSp>
        <p:grpSp>
          <p:nvGrpSpPr>
            <p:cNvPr id="73" name="그룹 72">
              <a:extLst>
                <a:ext uri="{FF2B5EF4-FFF2-40B4-BE49-F238E27FC236}">
                  <a16:creationId xmlns:a16="http://schemas.microsoft.com/office/drawing/2014/main" id="{2495B6D6-5A2D-21A0-EA0E-51488C094FDF}"/>
                </a:ext>
              </a:extLst>
            </p:cNvPr>
            <p:cNvGrpSpPr/>
            <p:nvPr/>
          </p:nvGrpSpPr>
          <p:grpSpPr>
            <a:xfrm>
              <a:off x="4176502" y="2578449"/>
              <a:ext cx="2386549" cy="3139159"/>
              <a:chOff x="4688264" y="2030073"/>
              <a:chExt cx="1452472" cy="1910517"/>
            </a:xfrm>
          </p:grpSpPr>
          <p:pic>
            <p:nvPicPr>
              <p:cNvPr id="60" name="그림 59">
                <a:extLst>
                  <a:ext uri="{FF2B5EF4-FFF2-40B4-BE49-F238E27FC236}">
                    <a16:creationId xmlns:a16="http://schemas.microsoft.com/office/drawing/2014/main" id="{996858C8-FA14-7FDD-E25E-340719D65283}"/>
                  </a:ext>
                </a:extLst>
              </p:cNvPr>
              <p:cNvPicPr>
                <a:picLocks noChangeAspect="1"/>
              </p:cNvPicPr>
              <p:nvPr/>
            </p:nvPicPr>
            <p:blipFill>
              <a:blip r:embed="rId10"/>
              <a:stretch>
                <a:fillRect/>
              </a:stretch>
            </p:blipFill>
            <p:spPr>
              <a:xfrm>
                <a:off x="4688264" y="2351780"/>
                <a:ext cx="1435906" cy="1435906"/>
              </a:xfrm>
              <a:prstGeom prst="rect">
                <a:avLst/>
              </a:prstGeom>
            </p:spPr>
          </p:pic>
          <p:pic>
            <p:nvPicPr>
              <p:cNvPr id="23" name="그림 22">
                <a:extLst>
                  <a:ext uri="{FF2B5EF4-FFF2-40B4-BE49-F238E27FC236}">
                    <a16:creationId xmlns:a16="http://schemas.microsoft.com/office/drawing/2014/main" id="{DD5DD802-6771-EA4D-17F6-DA5115018B7F}"/>
                  </a:ext>
                </a:extLst>
              </p:cNvPr>
              <p:cNvPicPr>
                <a:picLocks noChangeAspect="1"/>
              </p:cNvPicPr>
              <p:nvPr/>
            </p:nvPicPr>
            <p:blipFill>
              <a:blip r:embed="rId11"/>
              <a:stretch>
                <a:fillRect/>
              </a:stretch>
            </p:blipFill>
            <p:spPr>
              <a:xfrm>
                <a:off x="5536317" y="3069733"/>
                <a:ext cx="435220" cy="435219"/>
              </a:xfrm>
              <a:prstGeom prst="rect">
                <a:avLst/>
              </a:prstGeom>
            </p:spPr>
          </p:pic>
          <p:sp>
            <p:nvSpPr>
              <p:cNvPr id="72" name="TextBox 71">
                <a:extLst>
                  <a:ext uri="{FF2B5EF4-FFF2-40B4-BE49-F238E27FC236}">
                    <a16:creationId xmlns:a16="http://schemas.microsoft.com/office/drawing/2014/main" id="{7BBF7609-35F2-05A7-8B49-CD2D583F3AE8}"/>
                  </a:ext>
                </a:extLst>
              </p:cNvPr>
              <p:cNvSpPr txBox="1"/>
              <p:nvPr/>
            </p:nvSpPr>
            <p:spPr>
              <a:xfrm>
                <a:off x="4964630" y="3715812"/>
                <a:ext cx="384179" cy="224778"/>
              </a:xfrm>
              <a:prstGeom prst="rect">
                <a:avLst/>
              </a:prstGeom>
            </p:spPr>
            <p:txBody>
              <a:bodyPr wrap="square" rtlCol="0">
                <a:spAutoFit/>
              </a:bodyPr>
              <a:lstStyle/>
              <a:p>
                <a:pPr algn="ctr"/>
                <a:r>
                  <a:rPr kumimoji="1" lang="en-US" altLang="ko-Kore-KR" dirty="0"/>
                  <a:t>Data</a:t>
                </a:r>
                <a:endParaRPr kumimoji="1" lang="ko-Kore-KR" altLang="en-US" dirty="0"/>
              </a:p>
            </p:txBody>
          </p:sp>
          <p:sp>
            <p:nvSpPr>
              <p:cNvPr id="74" name="TextBox 73">
                <a:extLst>
                  <a:ext uri="{FF2B5EF4-FFF2-40B4-BE49-F238E27FC236}">
                    <a16:creationId xmlns:a16="http://schemas.microsoft.com/office/drawing/2014/main" id="{3D9DF2F4-C723-9EC1-3B4E-073CC3D0D4D3}"/>
                  </a:ext>
                </a:extLst>
              </p:cNvPr>
              <p:cNvSpPr txBox="1"/>
              <p:nvPr/>
            </p:nvSpPr>
            <p:spPr>
              <a:xfrm>
                <a:off x="5347242" y="3439674"/>
                <a:ext cx="793494" cy="224778"/>
              </a:xfrm>
              <a:prstGeom prst="rect">
                <a:avLst/>
              </a:prstGeom>
            </p:spPr>
            <p:txBody>
              <a:bodyPr wrap="square" rtlCol="0">
                <a:spAutoFit/>
              </a:bodyPr>
              <a:lstStyle/>
              <a:p>
                <a:pPr algn="ctr"/>
                <a:r>
                  <a:rPr kumimoji="1" lang="en-US" altLang="ko-Kore-KR" dirty="0"/>
                  <a:t>BC tag Data</a:t>
                </a:r>
                <a:endParaRPr kumimoji="1" lang="ko-Kore-KR" altLang="en-US" dirty="0"/>
              </a:p>
            </p:txBody>
          </p:sp>
          <p:sp>
            <p:nvSpPr>
              <p:cNvPr id="75" name="TextBox 74">
                <a:extLst>
                  <a:ext uri="{FF2B5EF4-FFF2-40B4-BE49-F238E27FC236}">
                    <a16:creationId xmlns:a16="http://schemas.microsoft.com/office/drawing/2014/main" id="{D1D26A9D-0FD6-A38A-D612-4CB6F95CF2A3}"/>
                  </a:ext>
                </a:extLst>
              </p:cNvPr>
              <p:cNvSpPr txBox="1"/>
              <p:nvPr/>
            </p:nvSpPr>
            <p:spPr>
              <a:xfrm>
                <a:off x="4995579" y="2030073"/>
                <a:ext cx="677013" cy="393362"/>
              </a:xfrm>
              <a:prstGeom prst="rect">
                <a:avLst/>
              </a:prstGeom>
              <a:solidFill>
                <a:schemeClr val="bg1"/>
              </a:solidFill>
            </p:spPr>
            <p:txBody>
              <a:bodyPr wrap="square" rtlCol="0">
                <a:spAutoFit/>
              </a:bodyPr>
              <a:lstStyle/>
              <a:p>
                <a:pPr algn="ctr"/>
                <a:r>
                  <a:rPr kumimoji="1" lang="en-US" altLang="ko-Kore-KR" dirty="0"/>
                  <a:t>Common</a:t>
                </a:r>
                <a:r>
                  <a:rPr kumimoji="1" lang="ko-KR" altLang="en-US" dirty="0"/>
                  <a:t> </a:t>
                </a:r>
                <a:r>
                  <a:rPr kumimoji="1" lang="en-US" altLang="ko-KR" dirty="0"/>
                  <a:t>Functions</a:t>
                </a:r>
                <a:endParaRPr kumimoji="1" lang="ko-Kore-KR" altLang="en-US" dirty="0"/>
              </a:p>
            </p:txBody>
          </p:sp>
        </p:grpSp>
        <p:cxnSp>
          <p:nvCxnSpPr>
            <p:cNvPr id="78" name="꺾인 연결선[E] 77">
              <a:extLst>
                <a:ext uri="{FF2B5EF4-FFF2-40B4-BE49-F238E27FC236}">
                  <a16:creationId xmlns:a16="http://schemas.microsoft.com/office/drawing/2014/main" id="{20A86B20-D57C-83E9-5E43-026B32271534}"/>
                </a:ext>
              </a:extLst>
            </p:cNvPr>
            <p:cNvCxnSpPr>
              <a:cxnSpLocks/>
            </p:cNvCxnSpPr>
            <p:nvPr/>
          </p:nvCxnSpPr>
          <p:spPr>
            <a:xfrm>
              <a:off x="2524915" y="3098947"/>
              <a:ext cx="2947858" cy="1582111"/>
            </a:xfrm>
            <a:prstGeom prst="bentConnector3">
              <a:avLst>
                <a:gd name="adj1" fmla="val 63544"/>
              </a:avLst>
            </a:prstGeom>
            <a:ln w="34925">
              <a:solidFill>
                <a:srgbClr val="0070C0"/>
              </a:solidFill>
              <a:prstDash val="dash"/>
            </a:ln>
          </p:spPr>
          <p:style>
            <a:lnRef idx="1">
              <a:schemeClr val="accent1"/>
            </a:lnRef>
            <a:fillRef idx="0">
              <a:schemeClr val="accent1"/>
            </a:fillRef>
            <a:effectRef idx="1">
              <a:schemeClr val="accent1"/>
            </a:effectRef>
            <a:fontRef idx="minor">
              <a:schemeClr val="tx1"/>
            </a:fontRef>
          </p:style>
        </p:cxnSp>
        <p:cxnSp>
          <p:nvCxnSpPr>
            <p:cNvPr id="82" name="꺾인 연결선[E] 81">
              <a:extLst>
                <a:ext uri="{FF2B5EF4-FFF2-40B4-BE49-F238E27FC236}">
                  <a16:creationId xmlns:a16="http://schemas.microsoft.com/office/drawing/2014/main" id="{434149F7-D9B9-D8D5-A777-969945D3FEF6}"/>
                </a:ext>
              </a:extLst>
            </p:cNvPr>
            <p:cNvCxnSpPr>
              <a:cxnSpLocks/>
              <a:stCxn id="61" idx="1"/>
            </p:cNvCxnSpPr>
            <p:nvPr/>
          </p:nvCxnSpPr>
          <p:spPr>
            <a:xfrm rot="10800000" flipV="1">
              <a:off x="6096001" y="3132714"/>
              <a:ext cx="710773" cy="1233790"/>
            </a:xfrm>
            <a:prstGeom prst="bentConnector2">
              <a:avLst/>
            </a:prstGeom>
            <a:ln w="34925">
              <a:solidFill>
                <a:srgbClr val="0070C0"/>
              </a:solidFill>
              <a:prstDash val="dash"/>
            </a:ln>
          </p:spPr>
          <p:style>
            <a:lnRef idx="1">
              <a:schemeClr val="accent1"/>
            </a:lnRef>
            <a:fillRef idx="0">
              <a:schemeClr val="accent1"/>
            </a:fillRef>
            <a:effectRef idx="1">
              <a:schemeClr val="accent1"/>
            </a:effectRef>
            <a:fontRef idx="minor">
              <a:schemeClr val="tx1"/>
            </a:fontRef>
          </p:style>
        </p:cxnSp>
        <p:cxnSp>
          <p:nvCxnSpPr>
            <p:cNvPr id="88" name="꺾인 연결선[E] 87">
              <a:extLst>
                <a:ext uri="{FF2B5EF4-FFF2-40B4-BE49-F238E27FC236}">
                  <a16:creationId xmlns:a16="http://schemas.microsoft.com/office/drawing/2014/main" id="{54287CEE-CF6F-B2BA-6067-CAFE3D98C2BF}"/>
                </a:ext>
              </a:extLst>
            </p:cNvPr>
            <p:cNvCxnSpPr>
              <a:cxnSpLocks/>
            </p:cNvCxnSpPr>
            <p:nvPr/>
          </p:nvCxnSpPr>
          <p:spPr>
            <a:xfrm rot="5400000" flipH="1" flipV="1">
              <a:off x="6775248" y="3189961"/>
              <a:ext cx="672859" cy="4330920"/>
            </a:xfrm>
            <a:prstGeom prst="bentConnector4">
              <a:avLst>
                <a:gd name="adj1" fmla="val -33974"/>
                <a:gd name="adj2" fmla="val 46507"/>
              </a:avLst>
            </a:prstGeom>
            <a:ln w="34925">
              <a:solidFill>
                <a:srgbClr val="C00000"/>
              </a:solidFill>
              <a:prstDash val="dash"/>
            </a:ln>
          </p:spPr>
          <p:style>
            <a:lnRef idx="1">
              <a:schemeClr val="accent1"/>
            </a:lnRef>
            <a:fillRef idx="0">
              <a:schemeClr val="accent1"/>
            </a:fillRef>
            <a:effectRef idx="1">
              <a:schemeClr val="accent1"/>
            </a:effectRef>
            <a:fontRef idx="minor">
              <a:schemeClr val="tx1"/>
            </a:fontRef>
          </p:style>
        </p:cxnSp>
        <p:cxnSp>
          <p:nvCxnSpPr>
            <p:cNvPr id="93" name="직선 연결선[R] 92">
              <a:extLst>
                <a:ext uri="{FF2B5EF4-FFF2-40B4-BE49-F238E27FC236}">
                  <a16:creationId xmlns:a16="http://schemas.microsoft.com/office/drawing/2014/main" id="{7DB5810D-6D7A-B526-581F-589A935B0E83}"/>
                </a:ext>
              </a:extLst>
            </p:cNvPr>
            <p:cNvCxnSpPr>
              <a:cxnSpLocks/>
            </p:cNvCxnSpPr>
            <p:nvPr/>
          </p:nvCxnSpPr>
          <p:spPr>
            <a:xfrm>
              <a:off x="7916514" y="3156944"/>
              <a:ext cx="1176243" cy="0"/>
            </a:xfrm>
            <a:prstGeom prst="line">
              <a:avLst/>
            </a:prstGeom>
            <a:ln w="34925">
              <a:solidFill>
                <a:srgbClr val="0070C0"/>
              </a:solidFill>
              <a:prstDash val="dash"/>
            </a:ln>
          </p:spPr>
          <p:style>
            <a:lnRef idx="1">
              <a:schemeClr val="accent1"/>
            </a:lnRef>
            <a:fillRef idx="0">
              <a:schemeClr val="accent1"/>
            </a:fillRef>
            <a:effectRef idx="1">
              <a:schemeClr val="accent1"/>
            </a:effectRef>
            <a:fontRef idx="minor">
              <a:schemeClr val="tx1"/>
            </a:fontRef>
          </p:style>
        </p:cxnSp>
        <p:cxnSp>
          <p:nvCxnSpPr>
            <p:cNvPr id="109" name="직선 연결선[R] 108">
              <a:extLst>
                <a:ext uri="{FF2B5EF4-FFF2-40B4-BE49-F238E27FC236}">
                  <a16:creationId xmlns:a16="http://schemas.microsoft.com/office/drawing/2014/main" id="{832A4951-4C1C-44C2-7928-274C4A12B9BC}"/>
                </a:ext>
              </a:extLst>
            </p:cNvPr>
            <p:cNvCxnSpPr>
              <a:cxnSpLocks/>
            </p:cNvCxnSpPr>
            <p:nvPr/>
          </p:nvCxnSpPr>
          <p:spPr>
            <a:xfrm>
              <a:off x="2524915" y="5173208"/>
              <a:ext cx="2156535" cy="0"/>
            </a:xfrm>
            <a:prstGeom prst="line">
              <a:avLst/>
            </a:prstGeom>
            <a:ln w="34925">
              <a:solidFill>
                <a:srgbClr val="C00000"/>
              </a:solidFill>
              <a:prstDash val="dash"/>
            </a:ln>
          </p:spPr>
          <p:style>
            <a:lnRef idx="1">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869636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C9336-D10C-37C3-41B7-FDDB86318451}"/>
              </a:ext>
            </a:extLst>
          </p:cNvPr>
          <p:cNvSpPr>
            <a:spLocks noGrp="1"/>
          </p:cNvSpPr>
          <p:nvPr>
            <p:ph type="title"/>
          </p:nvPr>
        </p:nvSpPr>
        <p:spPr>
          <a:xfrm>
            <a:off x="334696" y="0"/>
            <a:ext cx="9982121" cy="1173570"/>
          </a:xfrm>
        </p:spPr>
        <p:txBody>
          <a:bodyPr>
            <a:normAutofit/>
          </a:bodyPr>
          <a:lstStyle/>
          <a:p>
            <a:r>
              <a:rPr lang="en-KR" dirty="0"/>
              <a:t>Introduction to ETSI ISG PDL (1/2)</a:t>
            </a:r>
          </a:p>
        </p:txBody>
      </p:sp>
      <p:sp>
        <p:nvSpPr>
          <p:cNvPr id="3" name="Content Placeholder 2">
            <a:extLst>
              <a:ext uri="{FF2B5EF4-FFF2-40B4-BE49-F238E27FC236}">
                <a16:creationId xmlns:a16="http://schemas.microsoft.com/office/drawing/2014/main" id="{10BD394D-0EC8-DD23-7A5F-5E148DC5E8C4}"/>
              </a:ext>
            </a:extLst>
          </p:cNvPr>
          <p:cNvSpPr>
            <a:spLocks noGrp="1"/>
          </p:cNvSpPr>
          <p:nvPr>
            <p:ph idx="1"/>
          </p:nvPr>
        </p:nvSpPr>
        <p:spPr/>
        <p:txBody>
          <a:bodyPr/>
          <a:lstStyle/>
          <a:p>
            <a:r>
              <a:rPr lang="en-KR" sz="2400" dirty="0">
                <a:latin typeface="Arial" panose="020B0604020202020204" pitchFamily="34" charset="0"/>
                <a:cs typeface="Arial" panose="020B0604020202020204" pitchFamily="34" charset="0"/>
              </a:rPr>
              <a:t>INDUSTRY SPECIFICATION GROUP (ISG) PERMISSIONED DISTRIBUTED LEDGER (PDL)</a:t>
            </a:r>
            <a:endParaRPr lang="en-US" sz="2400" dirty="0">
              <a:latin typeface="Arial" panose="020B0604020202020204" pitchFamily="34" charset="0"/>
              <a:cs typeface="Arial" panose="020B0604020202020204" pitchFamily="34" charset="0"/>
            </a:endParaRPr>
          </a:p>
          <a:p>
            <a:pPr lvl="1"/>
            <a:r>
              <a:rPr lang="en" altLang="ko-Kore-KR" sz="1800" b="0" i="0" dirty="0">
                <a:effectLst/>
                <a:latin typeface="Arial" panose="020B0604020202020204" pitchFamily="34" charset="0"/>
                <a:cs typeface="Arial" panose="020B0604020202020204" pitchFamily="34" charset="0"/>
              </a:rPr>
              <a:t>Analyzes and sets foundation for permissioned distributed ledgers.</a:t>
            </a:r>
          </a:p>
          <a:p>
            <a:pPr lvl="1"/>
            <a:r>
              <a:rPr lang="en-US" sz="1800" dirty="0">
                <a:latin typeface="Arial" panose="020B0604020202020204" pitchFamily="34" charset="0"/>
                <a:cs typeface="Arial" panose="020B0604020202020204" pitchFamily="34" charset="0"/>
              </a:rPr>
              <a:t>Leverages existing knowledge to verify participant nodes.</a:t>
            </a:r>
          </a:p>
          <a:p>
            <a:pPr lvl="1"/>
            <a:r>
              <a:rPr lang="en-US" sz="1800" dirty="0">
                <a:latin typeface="Arial" panose="020B0604020202020204" pitchFamily="34" charset="0"/>
                <a:cs typeface="Arial" panose="020B0604020202020204" pitchFamily="34" charset="0"/>
              </a:rPr>
              <a:t>Automates ledger and node lifecycles.</a:t>
            </a:r>
          </a:p>
          <a:p>
            <a:pPr lvl="1"/>
            <a:r>
              <a:rPr lang="en-US" sz="1800" dirty="0">
                <a:latin typeface="Arial" panose="020B0604020202020204" pitchFamily="34" charset="0"/>
                <a:cs typeface="Arial" panose="020B0604020202020204" pitchFamily="34" charset="0"/>
              </a:rPr>
              <a:t>Enables actions on transactions via smart contracts.</a:t>
            </a:r>
          </a:p>
          <a:p>
            <a:endParaRPr lang="en-KR" dirty="0">
              <a:latin typeface="Arial" panose="020B0604020202020204" pitchFamily="34" charset="0"/>
              <a:cs typeface="Arial" panose="020B0604020202020204" pitchFamily="34" charset="0"/>
            </a:endParaRPr>
          </a:p>
        </p:txBody>
      </p:sp>
      <p:sp>
        <p:nvSpPr>
          <p:cNvPr id="5" name="AutoShape 2" descr="ETSI Logo">
            <a:extLst>
              <a:ext uri="{FF2B5EF4-FFF2-40B4-BE49-F238E27FC236}">
                <a16:creationId xmlns:a16="http://schemas.microsoft.com/office/drawing/2014/main" id="{6A87408B-4293-3B69-C695-E870608809F2}"/>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ko-Kore-KR" altLang="en-US"/>
          </a:p>
        </p:txBody>
      </p:sp>
      <p:sp>
        <p:nvSpPr>
          <p:cNvPr id="6" name="AutoShape 4" descr="ETSI Logo">
            <a:extLst>
              <a:ext uri="{FF2B5EF4-FFF2-40B4-BE49-F238E27FC236}">
                <a16:creationId xmlns:a16="http://schemas.microsoft.com/office/drawing/2014/main" id="{86F11701-B7E9-F08C-163A-ADB7995FF97D}"/>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ko-Kore-KR" altLang="en-US"/>
          </a:p>
        </p:txBody>
      </p:sp>
      <p:pic>
        <p:nvPicPr>
          <p:cNvPr id="8" name="그래픽 7">
            <a:extLst>
              <a:ext uri="{FF2B5EF4-FFF2-40B4-BE49-F238E27FC236}">
                <a16:creationId xmlns:a16="http://schemas.microsoft.com/office/drawing/2014/main" id="{E8D7D847-71F3-8045-A0A0-0DFBD30E58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31922" y="4634021"/>
            <a:ext cx="3997080" cy="1211236"/>
          </a:xfrm>
          <a:prstGeom prst="rect">
            <a:avLst/>
          </a:prstGeom>
        </p:spPr>
      </p:pic>
    </p:spTree>
    <p:extLst>
      <p:ext uri="{BB962C8B-B14F-4D97-AF65-F5344CB8AC3E}">
        <p14:creationId xmlns:p14="http://schemas.microsoft.com/office/powerpoint/2010/main" val="2106805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C9336-D10C-37C3-41B7-FDDB86318451}"/>
              </a:ext>
            </a:extLst>
          </p:cNvPr>
          <p:cNvSpPr>
            <a:spLocks noGrp="1"/>
          </p:cNvSpPr>
          <p:nvPr>
            <p:ph type="title"/>
          </p:nvPr>
        </p:nvSpPr>
        <p:spPr>
          <a:xfrm>
            <a:off x="334696" y="0"/>
            <a:ext cx="9982121" cy="1173570"/>
          </a:xfrm>
        </p:spPr>
        <p:txBody>
          <a:bodyPr>
            <a:normAutofit/>
          </a:bodyPr>
          <a:lstStyle/>
          <a:p>
            <a:r>
              <a:rPr lang="en-KR" dirty="0"/>
              <a:t>Introduction to ETSI ISG PDL (2/2)</a:t>
            </a:r>
          </a:p>
        </p:txBody>
      </p:sp>
      <p:sp>
        <p:nvSpPr>
          <p:cNvPr id="3" name="Content Placeholder 2">
            <a:extLst>
              <a:ext uri="{FF2B5EF4-FFF2-40B4-BE49-F238E27FC236}">
                <a16:creationId xmlns:a16="http://schemas.microsoft.com/office/drawing/2014/main" id="{10BD394D-0EC8-DD23-7A5F-5E148DC5E8C4}"/>
              </a:ext>
            </a:extLst>
          </p:cNvPr>
          <p:cNvSpPr>
            <a:spLocks noGrp="1"/>
          </p:cNvSpPr>
          <p:nvPr>
            <p:ph idx="1"/>
          </p:nvPr>
        </p:nvSpPr>
        <p:spPr/>
        <p:txBody>
          <a:bodyPr>
            <a:normAutofit/>
          </a:bodyPr>
          <a:lstStyle/>
          <a:p>
            <a:r>
              <a:rPr lang="en-KR" altLang="ko-Kore-KR" sz="2400">
                <a:latin typeface="Arial" panose="020B0604020202020204" pitchFamily="34" charset="0"/>
                <a:cs typeface="Arial" panose="020B0604020202020204" pitchFamily="34" charset="0"/>
              </a:rPr>
              <a:t>Key benefits of PERMISSIONED DISTRIBUTED LEDGER (PDL)</a:t>
            </a:r>
            <a:endParaRPr lang="en-US" altLang="ko-Kore-KR" sz="2400" dirty="0">
              <a:latin typeface="Arial" panose="020B0604020202020204" pitchFamily="34" charset="0"/>
              <a:cs typeface="Arial" panose="020B0604020202020204" pitchFamily="34" charset="0"/>
            </a:endParaRPr>
          </a:p>
          <a:p>
            <a:pPr lvl="1"/>
            <a:r>
              <a:rPr lang="en-US" altLang="ko-Kore-KR" sz="1800" dirty="0">
                <a:latin typeface="Arial" panose="020B0604020202020204" pitchFamily="34" charset="0"/>
                <a:cs typeface="Arial" panose="020B0604020202020204" pitchFamily="34" charset="0"/>
              </a:rPr>
              <a:t>Enhanced Security</a:t>
            </a:r>
          </a:p>
          <a:p>
            <a:pPr lvl="1"/>
            <a:r>
              <a:rPr lang="en-US" altLang="ko-Kore-KR" sz="1800" dirty="0">
                <a:latin typeface="Arial" panose="020B0604020202020204" pitchFamily="34" charset="0"/>
                <a:cs typeface="Arial" panose="020B0604020202020204" pitchFamily="34" charset="0"/>
              </a:rPr>
              <a:t>Scalability</a:t>
            </a:r>
          </a:p>
          <a:p>
            <a:pPr lvl="1"/>
            <a:r>
              <a:rPr lang="en-US" altLang="ko-Kore-KR" sz="1800" dirty="0">
                <a:latin typeface="Arial" panose="020B0604020202020204" pitchFamily="34" charset="0"/>
                <a:cs typeface="Arial" panose="020B0604020202020204" pitchFamily="34" charset="0"/>
              </a:rPr>
              <a:t>Efficiency &amp; Automation</a:t>
            </a:r>
          </a:p>
          <a:p>
            <a:pPr lvl="1"/>
            <a:r>
              <a:rPr lang="en-US" altLang="ko-Kore-KR" sz="1800" dirty="0">
                <a:latin typeface="Arial" panose="020B0604020202020204" pitchFamily="34" charset="0"/>
                <a:cs typeface="Arial" panose="020B0604020202020204" pitchFamily="34" charset="0"/>
              </a:rPr>
              <a:t>Interoperability</a:t>
            </a:r>
          </a:p>
          <a:p>
            <a:endParaRPr lang="en-US" sz="2400" dirty="0">
              <a:latin typeface="Arial" panose="020B0604020202020204" pitchFamily="34" charset="0"/>
              <a:cs typeface="Arial" panose="020B0604020202020204" pitchFamily="34" charset="0"/>
            </a:endParaRPr>
          </a:p>
          <a:p>
            <a:r>
              <a:rPr lang="en-KR" sz="2400">
                <a:latin typeface="Arial" panose="020B0604020202020204" pitchFamily="34" charset="0"/>
                <a:cs typeface="Arial" panose="020B0604020202020204" pitchFamily="34" charset="0"/>
              </a:rPr>
              <a:t>The Imperative of PDL and Collaboration in Integrating Blockchain with the oneM2M Platform</a:t>
            </a:r>
            <a:endParaRPr lang="en-US" sz="2400" dirty="0">
              <a:latin typeface="Arial" panose="020B0604020202020204" pitchFamily="34" charset="0"/>
              <a:cs typeface="Arial" panose="020B0604020202020204" pitchFamily="34" charset="0"/>
            </a:endParaRPr>
          </a:p>
          <a:p>
            <a:pPr lvl="1"/>
            <a:r>
              <a:rPr lang="en-US" sz="1800" dirty="0">
                <a:latin typeface="Arial" panose="020B0604020202020204" pitchFamily="34" charset="0"/>
                <a:cs typeface="Arial" panose="020B0604020202020204" pitchFamily="34" charset="0"/>
              </a:rPr>
              <a:t>Enhanced Security with PDL</a:t>
            </a:r>
          </a:p>
          <a:p>
            <a:pPr lvl="1"/>
            <a:r>
              <a:rPr lang="en-US" sz="1800" dirty="0">
                <a:latin typeface="Arial" panose="020B0604020202020204" pitchFamily="34" charset="0"/>
                <a:cs typeface="Arial" panose="020B0604020202020204" pitchFamily="34" charset="0"/>
              </a:rPr>
              <a:t>Scalability Benefits</a:t>
            </a:r>
          </a:p>
          <a:p>
            <a:pPr lvl="1"/>
            <a:r>
              <a:rPr lang="en-US" sz="1800" dirty="0">
                <a:latin typeface="Arial" panose="020B0604020202020204" pitchFamily="34" charset="0"/>
                <a:cs typeface="Arial" panose="020B0604020202020204" pitchFamily="34" charset="0"/>
              </a:rPr>
              <a:t>Role-based Access and Data Privacy</a:t>
            </a:r>
          </a:p>
          <a:p>
            <a:pPr lvl="1"/>
            <a:r>
              <a:rPr lang="en-US" sz="1800" dirty="0">
                <a:latin typeface="Arial" panose="020B0604020202020204" pitchFamily="34" charset="0"/>
                <a:cs typeface="Arial" panose="020B0604020202020204" pitchFamily="34" charset="0"/>
              </a:rPr>
              <a:t>Streamlined Operations with Smart Contracts</a:t>
            </a:r>
          </a:p>
          <a:p>
            <a:pPr lvl="1"/>
            <a:endParaRPr lang="en-KR" sz="1800">
              <a:latin typeface="Arial" panose="020B0604020202020204" pitchFamily="34" charset="0"/>
              <a:cs typeface="Arial" panose="020B0604020202020204" pitchFamily="34" charset="0"/>
            </a:endParaRPr>
          </a:p>
          <a:p>
            <a:endParaRPr lang="en-KR" sz="24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6279677"/>
      </p:ext>
    </p:extLst>
  </p:cSld>
  <p:clrMapOvr>
    <a:masterClrMapping/>
  </p:clrMapOvr>
</p:sld>
</file>

<file path=ppt/theme/theme1.xml><?xml version="1.0" encoding="utf-8"?>
<a:theme xmlns:a="http://schemas.openxmlformats.org/drawingml/2006/main" name="Office Theme">
  <a:themeElements>
    <a:clrScheme name="one2m">
      <a:dk1>
        <a:srgbClr val="545054"/>
      </a:dk1>
      <a:lt1>
        <a:srgbClr val="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a:lstStyle/>
      <a:style>
        <a:lnRef idx="1">
          <a:schemeClr val="accent1"/>
        </a:lnRef>
        <a:fillRef idx="1">
          <a:schemeClr val="accent1"/>
        </a:fillRef>
        <a:effectRef idx="1">
          <a:schemeClr val="accent1"/>
        </a:effectRef>
        <a:fontRef idx="minor">
          <a:schemeClr val="lt1"/>
        </a:fontRef>
      </a:style>
    </a:spDef>
    <a:lnDef>
      <a:spPr/>
      <a:bodyPr/>
      <a:lstStyle/>
      <a:style>
        <a:lnRef idx="1">
          <a:schemeClr val="accent1"/>
        </a:lnRef>
        <a:fillRef idx="0">
          <a:schemeClr val="accent1"/>
        </a:fillRef>
        <a:effectRef idx="1">
          <a:schemeClr val="accent1"/>
        </a:effectRef>
        <a:fontRef idx="minor">
          <a:schemeClr val="tx1"/>
        </a:fontRef>
      </a:style>
    </a:lnDef>
    <a:txDef>
      <a:spPr/>
      <a:bodyPr/>
      <a:lstStyle/>
    </a:txDef>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1563</TotalTime>
  <Words>1543</Words>
  <Application>Microsoft Macintosh PowerPoint</Application>
  <PresentationFormat>Widescreen</PresentationFormat>
  <Paragraphs>126</Paragraphs>
  <Slides>11</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Myriad Pro</vt:lpstr>
      <vt:lpstr>Myriad Pro Light</vt:lpstr>
      <vt:lpstr>Söhne</vt:lpstr>
      <vt:lpstr>Arial</vt:lpstr>
      <vt:lpstr>Calibri</vt:lpstr>
      <vt:lpstr>Office Theme</vt:lpstr>
      <vt:lpstr>Consideration of using Blockchain  in oneM2M</vt:lpstr>
      <vt:lpstr>Background</vt:lpstr>
      <vt:lpstr>Background</vt:lpstr>
      <vt:lpstr>Benefits of Using blockchain in oneM2M</vt:lpstr>
      <vt:lpstr>Conceptual Idea</vt:lpstr>
      <vt:lpstr>Conceptual Idea</vt:lpstr>
      <vt:lpstr>System Architecture Example</vt:lpstr>
      <vt:lpstr>Introduction to ETSI ISG PDL (1/2)</vt:lpstr>
      <vt:lpstr>Introduction to ETSI ISG PDL (2/2)</vt:lpstr>
      <vt:lpstr>Next steps</vt:lpstr>
      <vt:lpstr>Thank you!</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jssong</cp:lastModifiedBy>
  <cp:revision>63</cp:revision>
  <dcterms:created xsi:type="dcterms:W3CDTF">2017-09-21T15:46:31Z</dcterms:created>
  <dcterms:modified xsi:type="dcterms:W3CDTF">2023-08-13T15:22:03Z</dcterms:modified>
</cp:coreProperties>
</file>