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2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2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2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2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2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2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2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2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2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chemeClr val="accent2"/>
        </a:fontRef>
        <a:schemeClr val="accent2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8CACA"/>
          </a:solidFill>
        </a:fill>
      </a:tcStyle>
    </a:wholeTbl>
    <a:band2H>
      <a:tcTxStyle/>
      <a:tcStyle>
        <a:tcBdr/>
        <a:fill>
          <a:solidFill>
            <a:srgbClr val="F4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chemeClr val="accent2"/>
        </a:fontRef>
        <a:schemeClr val="accent2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chemeClr val="accent2"/>
        </a:fontRef>
        <a:schemeClr val="accent2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FD7"/>
          </a:solidFill>
        </a:fill>
      </a:tcStyle>
    </a:wholeTbl>
    <a:band2H>
      <a:tcTxStyle/>
      <a:tcStyle>
        <a:tcBdr/>
        <a:fill>
          <a:solidFill>
            <a:srgbClr val="E6E9EC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chemeClr val="accent2"/>
        </a:fontRef>
        <a:schemeClr val="accent2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9E8E9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chemeClr val="accent2"/>
        </a:fontRef>
        <a:schemeClr val="accent2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chemeClr val="accent2"/>
              </a:solidFill>
              <a:prstDash val="solid"/>
              <a:round/>
            </a:ln>
          </a:top>
          <a:bottom>
            <a:ln w="25400" cap="flat">
              <a:solidFill>
                <a:schemeClr val="accent2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chemeClr val="accent2"/>
              </a:solidFill>
              <a:prstDash val="solid"/>
              <a:round/>
            </a:ln>
          </a:top>
          <a:bottom>
            <a:ln w="25400" cap="flat">
              <a:solidFill>
                <a:schemeClr val="accent2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chemeClr val="accent2"/>
        </a:fontRef>
        <a:schemeClr val="accent2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CFCF"/>
          </a:solidFill>
        </a:fill>
      </a:tcStyle>
    </a:wholeTbl>
    <a:band2H>
      <a:tcTxStyle/>
      <a:tcStyle>
        <a:tcBdr/>
        <a:fill>
          <a:solidFill>
            <a:srgbClr val="E9E8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2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2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2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chemeClr val="accent2"/>
        </a:fontRef>
        <a:schemeClr val="accent2"/>
      </a:tcTxStyle>
      <a:tcStyle>
        <a:tcBdr>
          <a:left>
            <a:ln w="12700" cap="flat">
              <a:solidFill>
                <a:schemeClr val="accent2"/>
              </a:solidFill>
              <a:prstDash val="solid"/>
              <a:round/>
            </a:ln>
          </a:left>
          <a:right>
            <a:ln w="12700" cap="flat">
              <a:solidFill>
                <a:schemeClr val="accent2"/>
              </a:solidFill>
              <a:prstDash val="solid"/>
              <a:round/>
            </a:ln>
          </a:right>
          <a:top>
            <a:ln w="12700" cap="flat">
              <a:solidFill>
                <a:schemeClr val="accent2"/>
              </a:solidFill>
              <a:prstDash val="solid"/>
              <a:round/>
            </a:ln>
          </a:top>
          <a:bottom>
            <a:ln w="12700" cap="flat">
              <a:solidFill>
                <a:schemeClr val="accent2"/>
              </a:solidFill>
              <a:prstDash val="solid"/>
              <a:round/>
            </a:ln>
          </a:bottom>
          <a:insideH>
            <a:ln w="12700" cap="flat">
              <a:solidFill>
                <a:schemeClr val="accent2"/>
              </a:solidFill>
              <a:prstDash val="solid"/>
              <a:round/>
            </a:ln>
          </a:insideH>
          <a:insideV>
            <a:ln w="12700" cap="flat">
              <a:solidFill>
                <a:schemeClr val="accent2"/>
              </a:solidFill>
              <a:prstDash val="solid"/>
              <a:round/>
            </a:ln>
          </a:insideV>
        </a:tcBdr>
        <a:fill>
          <a:solidFill>
            <a:schemeClr val="accent2">
              <a:alpha val="20000"/>
            </a:scheme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chemeClr val="accent2"/>
        </a:fontRef>
        <a:schemeClr val="accent2"/>
      </a:tcTxStyle>
      <a:tcStyle>
        <a:tcBdr>
          <a:left>
            <a:ln w="12700" cap="flat">
              <a:solidFill>
                <a:schemeClr val="accent2"/>
              </a:solidFill>
              <a:prstDash val="solid"/>
              <a:round/>
            </a:ln>
          </a:left>
          <a:right>
            <a:ln w="12700" cap="flat">
              <a:solidFill>
                <a:schemeClr val="accent2"/>
              </a:solidFill>
              <a:prstDash val="solid"/>
              <a:round/>
            </a:ln>
          </a:right>
          <a:top>
            <a:ln w="12700" cap="flat">
              <a:solidFill>
                <a:schemeClr val="accent2"/>
              </a:solidFill>
              <a:prstDash val="solid"/>
              <a:round/>
            </a:ln>
          </a:top>
          <a:bottom>
            <a:ln w="12700" cap="flat">
              <a:solidFill>
                <a:schemeClr val="accent2"/>
              </a:solidFill>
              <a:prstDash val="solid"/>
              <a:round/>
            </a:ln>
          </a:bottom>
          <a:insideH>
            <a:ln w="12700" cap="flat">
              <a:solidFill>
                <a:schemeClr val="accent2"/>
              </a:solidFill>
              <a:prstDash val="solid"/>
              <a:round/>
            </a:ln>
          </a:insideH>
          <a:insideV>
            <a:ln w="12700" cap="flat">
              <a:solidFill>
                <a:schemeClr val="accent2"/>
              </a:solidFill>
              <a:prstDash val="solid"/>
              <a:round/>
            </a:ln>
          </a:insideV>
        </a:tcBdr>
        <a:fill>
          <a:solidFill>
            <a:schemeClr val="accent2">
              <a:alpha val="20000"/>
            </a:schemeClr>
          </a:solidFill>
        </a:fill>
      </a:tcStyle>
    </a:firstCol>
    <a:lastRow>
      <a:tcTxStyle b="on" i="off">
        <a:fontRef idx="minor">
          <a:schemeClr val="accent2"/>
        </a:fontRef>
        <a:schemeClr val="accent2"/>
      </a:tcTxStyle>
      <a:tcStyle>
        <a:tcBdr>
          <a:left>
            <a:ln w="12700" cap="flat">
              <a:solidFill>
                <a:schemeClr val="accent2"/>
              </a:solidFill>
              <a:prstDash val="solid"/>
              <a:round/>
            </a:ln>
          </a:left>
          <a:right>
            <a:ln w="12700" cap="flat">
              <a:solidFill>
                <a:schemeClr val="accent2"/>
              </a:solidFill>
              <a:prstDash val="solid"/>
              <a:round/>
            </a:ln>
          </a:right>
          <a:top>
            <a:ln w="50800" cap="flat">
              <a:solidFill>
                <a:schemeClr val="accent2"/>
              </a:solidFill>
              <a:prstDash val="solid"/>
              <a:round/>
            </a:ln>
          </a:top>
          <a:bottom>
            <a:ln w="12700" cap="flat">
              <a:solidFill>
                <a:schemeClr val="accent2"/>
              </a:solidFill>
              <a:prstDash val="solid"/>
              <a:round/>
            </a:ln>
          </a:bottom>
          <a:insideH>
            <a:ln w="12700" cap="flat">
              <a:solidFill>
                <a:schemeClr val="accent2"/>
              </a:solidFill>
              <a:prstDash val="solid"/>
              <a:round/>
            </a:ln>
          </a:insideH>
          <a:insideV>
            <a:ln w="12700" cap="flat">
              <a:solidFill>
                <a:schemeClr val="accent2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chemeClr val="accent2"/>
        </a:fontRef>
        <a:schemeClr val="accent2"/>
      </a:tcTxStyle>
      <a:tcStyle>
        <a:tcBdr>
          <a:left>
            <a:ln w="12700" cap="flat">
              <a:solidFill>
                <a:schemeClr val="accent2"/>
              </a:solidFill>
              <a:prstDash val="solid"/>
              <a:round/>
            </a:ln>
          </a:left>
          <a:right>
            <a:ln w="12700" cap="flat">
              <a:solidFill>
                <a:schemeClr val="accent2"/>
              </a:solidFill>
              <a:prstDash val="solid"/>
              <a:round/>
            </a:ln>
          </a:right>
          <a:top>
            <a:ln w="12700" cap="flat">
              <a:solidFill>
                <a:schemeClr val="accent2"/>
              </a:solidFill>
              <a:prstDash val="solid"/>
              <a:round/>
            </a:ln>
          </a:top>
          <a:bottom>
            <a:ln w="25400" cap="flat">
              <a:solidFill>
                <a:schemeClr val="accent2"/>
              </a:solidFill>
              <a:prstDash val="solid"/>
              <a:round/>
            </a:ln>
          </a:bottom>
          <a:insideH>
            <a:ln w="12700" cap="flat">
              <a:solidFill>
                <a:schemeClr val="accent2"/>
              </a:solidFill>
              <a:prstDash val="solid"/>
              <a:round/>
            </a:ln>
          </a:insideH>
          <a:insideV>
            <a:ln w="12700" cap="flat">
              <a:solidFill>
                <a:schemeClr val="accent2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08"/>
    <p:restoredTop sz="94668"/>
  </p:normalViewPr>
  <p:slideViewPr>
    <p:cSldViewPr snapToGrid="0">
      <p:cViewPr varScale="1">
        <p:scale>
          <a:sx n="101" d="100"/>
          <a:sy n="101" d="100"/>
        </p:scale>
        <p:origin x="95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84" name="Shape 84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FR" dirty="0"/>
          </a:p>
        </p:txBody>
      </p:sp>
    </p:spTree>
    <p:extLst>
      <p:ext uri="{BB962C8B-B14F-4D97-AF65-F5344CB8AC3E}">
        <p14:creationId xmlns:p14="http://schemas.microsoft.com/office/powerpoint/2010/main" val="38542628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8"/>
          <p:cNvSpPr/>
          <p:nvPr/>
        </p:nvSpPr>
        <p:spPr>
          <a:xfrm>
            <a:off x="0" y="-1"/>
            <a:ext cx="12192000" cy="217449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6" name="Rectangle 6"/>
          <p:cNvSpPr/>
          <p:nvPr/>
        </p:nvSpPr>
        <p:spPr>
          <a:xfrm>
            <a:off x="0" y="4285396"/>
            <a:ext cx="12192000" cy="2572604"/>
          </a:xfrm>
          <a:prstGeom prst="rect">
            <a:avLst/>
          </a:prstGeom>
          <a:solidFill>
            <a:srgbClr val="A7A9A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7" name="Click to edit Master title style"/>
          <p:cNvSpPr txBox="1">
            <a:spLocks noGrp="1"/>
          </p:cNvSpPr>
          <p:nvPr>
            <p:ph type="title" hasCustomPrompt="1"/>
          </p:nvPr>
        </p:nvSpPr>
        <p:spPr>
          <a:xfrm>
            <a:off x="401444" y="1122362"/>
            <a:ext cx="11296185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Click to edit Master title style</a:t>
            </a:r>
          </a:p>
        </p:txBody>
      </p:sp>
      <p:pic>
        <p:nvPicPr>
          <p:cNvPr id="18" name="Picture 7" descr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684" y="194184"/>
            <a:ext cx="2478784" cy="1856359"/>
          </a:xfrm>
          <a:prstGeom prst="rect">
            <a:avLst/>
          </a:prstGeom>
          <a:ln w="12700">
            <a:miter lim="400000"/>
          </a:ln>
        </p:spPr>
      </p:pic>
      <p:sp>
        <p:nvSpPr>
          <p:cNvPr id="19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524000" y="5019675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  <a:defRPr sz="2400">
                <a:solidFill>
                  <a:srgbClr val="FFFFFF"/>
                </a:solidFill>
              </a:defRPr>
            </a:lvl1pPr>
            <a:lvl2pPr marL="0" indent="457200" algn="ctr">
              <a:buClrTx/>
              <a:buSzTx/>
              <a:buFontTx/>
              <a:buNone/>
              <a:defRPr sz="2400">
                <a:solidFill>
                  <a:srgbClr val="FFFFFF"/>
                </a:solidFill>
              </a:defRPr>
            </a:lvl2pPr>
            <a:lvl3pPr marL="0" indent="914400" algn="ctr">
              <a:buClrTx/>
              <a:buSzTx/>
              <a:buFontTx/>
              <a:buNone/>
              <a:defRPr sz="2400">
                <a:solidFill>
                  <a:srgbClr val="FFFFFF"/>
                </a:solidFill>
              </a:defRPr>
            </a:lvl3pPr>
            <a:lvl4pPr marL="0" indent="1371600" algn="ctr">
              <a:buClrTx/>
              <a:buSzTx/>
              <a:buFontTx/>
              <a:buNone/>
              <a:defRPr sz="2400">
                <a:solidFill>
                  <a:srgbClr val="FFFFFF"/>
                </a:solidFill>
              </a:defRPr>
            </a:lvl4pPr>
            <a:lvl5pPr marL="0" indent="1828800" algn="ctr">
              <a:buClrTx/>
              <a:buSzTx/>
              <a:buFontTx/>
              <a:buNone/>
              <a:defRPr sz="2400">
                <a:solidFill>
                  <a:srgbClr val="FFFFFF"/>
                </a:solidFill>
              </a:defRPr>
            </a:lvl5pPr>
          </a:lstStyle>
          <a:p>
            <a:r>
              <a:t>Click to edit Master subtitle style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8"/>
          <p:cNvSpPr/>
          <p:nvPr/>
        </p:nvSpPr>
        <p:spPr>
          <a:xfrm>
            <a:off x="0" y="-1"/>
            <a:ext cx="12192000" cy="217449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8" name="Rectangle 6"/>
          <p:cNvSpPr/>
          <p:nvPr/>
        </p:nvSpPr>
        <p:spPr>
          <a:xfrm>
            <a:off x="0" y="5341434"/>
            <a:ext cx="12192000" cy="1516567"/>
          </a:xfrm>
          <a:prstGeom prst="rect">
            <a:avLst/>
          </a:prstGeom>
          <a:solidFill>
            <a:srgbClr val="A7A9A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9" name="Click to edit Master title style"/>
          <p:cNvSpPr txBox="1">
            <a:spLocks noGrp="1"/>
          </p:cNvSpPr>
          <p:nvPr>
            <p:ph type="title" hasCustomPrompt="1"/>
          </p:nvPr>
        </p:nvSpPr>
        <p:spPr>
          <a:xfrm>
            <a:off x="401444" y="1122362"/>
            <a:ext cx="11296185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Click to edit Master title style</a:t>
            </a:r>
          </a:p>
        </p:txBody>
      </p:sp>
      <p:pic>
        <p:nvPicPr>
          <p:cNvPr id="30" name="Picture 7" descr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684" y="194184"/>
            <a:ext cx="2478784" cy="1856359"/>
          </a:xfrm>
          <a:prstGeom prst="rect">
            <a:avLst/>
          </a:prstGeom>
          <a:ln w="12700">
            <a:miter lim="400000"/>
          </a:ln>
        </p:spPr>
      </p:pic>
      <p:sp>
        <p:nvSpPr>
          <p:cNvPr id="31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524000" y="5847555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  <a:defRPr sz="2400">
                <a:solidFill>
                  <a:srgbClr val="FFFFFF"/>
                </a:solidFill>
              </a:defRPr>
            </a:lvl1pPr>
            <a:lvl2pPr marL="0" indent="457200" algn="ctr">
              <a:buClrTx/>
              <a:buSzTx/>
              <a:buFontTx/>
              <a:buNone/>
              <a:defRPr sz="2400">
                <a:solidFill>
                  <a:srgbClr val="FFFFFF"/>
                </a:solidFill>
              </a:defRPr>
            </a:lvl2pPr>
            <a:lvl3pPr marL="0" indent="914400" algn="ctr">
              <a:buClrTx/>
              <a:buSzTx/>
              <a:buFontTx/>
              <a:buNone/>
              <a:defRPr sz="2400">
                <a:solidFill>
                  <a:srgbClr val="FFFFFF"/>
                </a:solidFill>
              </a:defRPr>
            </a:lvl3pPr>
            <a:lvl4pPr marL="0" indent="1371600" algn="ctr">
              <a:buClrTx/>
              <a:buSzTx/>
              <a:buFontTx/>
              <a:buNone/>
              <a:defRPr sz="2400">
                <a:solidFill>
                  <a:srgbClr val="FFFFFF"/>
                </a:solidFill>
              </a:defRPr>
            </a:lvl4pPr>
            <a:lvl5pPr marL="0" indent="1828800" algn="ctr">
              <a:buClrTx/>
              <a:buSzTx/>
              <a:buFontTx/>
              <a:buNone/>
              <a:defRPr sz="2400">
                <a:solidFill>
                  <a:srgbClr val="FFFFFF"/>
                </a:solidFill>
              </a:defRPr>
            </a:lvl5pPr>
          </a:lstStyle>
          <a:p>
            <a:r>
              <a:t>Click to edit Master subtitle style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6"/>
          <p:cNvSpPr/>
          <p:nvPr/>
        </p:nvSpPr>
        <p:spPr>
          <a:xfrm>
            <a:off x="0" y="1155282"/>
            <a:ext cx="12192000" cy="18289"/>
          </a:xfrm>
          <a:prstGeom prst="rect">
            <a:avLst/>
          </a:prstGeom>
          <a:solidFill>
            <a:srgbClr val="A7A9A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40" name="Picture 7" descr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07572" y="105845"/>
            <a:ext cx="1207228" cy="904092"/>
          </a:xfrm>
          <a:prstGeom prst="rect">
            <a:avLst/>
          </a:prstGeom>
          <a:ln w="12700">
            <a:miter lim="400000"/>
          </a:ln>
        </p:spPr>
      </p:pic>
      <p:sp>
        <p:nvSpPr>
          <p:cNvPr id="41" name="Rectangle 8"/>
          <p:cNvSpPr/>
          <p:nvPr/>
        </p:nvSpPr>
        <p:spPr>
          <a:xfrm>
            <a:off x="0" y="6497637"/>
            <a:ext cx="12192000" cy="18289"/>
          </a:xfrm>
          <a:prstGeom prst="rect">
            <a:avLst/>
          </a:prstGeom>
          <a:solidFill>
            <a:srgbClr val="A7A9A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2" name="TextBox 9"/>
          <p:cNvSpPr txBox="1"/>
          <p:nvPr/>
        </p:nvSpPr>
        <p:spPr>
          <a:xfrm>
            <a:off x="5638215" y="6592128"/>
            <a:ext cx="950843" cy="370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900">
                <a:solidFill>
                  <a:srgbClr val="BFBFBF"/>
                </a:solidFill>
                <a:latin typeface="Myriad Pro Light"/>
                <a:ea typeface="Myriad Pro Light"/>
                <a:cs typeface="Myriad Pro Light"/>
                <a:sym typeface="Myriad Pro Light"/>
              </a:defRPr>
            </a:lvl1pPr>
          </a:lstStyle>
          <a:p>
            <a:r>
              <a:t>© 2020 oneM2M</a:t>
            </a:r>
          </a:p>
        </p:txBody>
      </p:sp>
      <p:sp>
        <p:nvSpPr>
          <p:cNvPr id="43" name="Rectangle 8"/>
          <p:cNvSpPr/>
          <p:nvPr/>
        </p:nvSpPr>
        <p:spPr>
          <a:xfrm>
            <a:off x="0" y="-1"/>
            <a:ext cx="12192000" cy="217449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4" name="Click to edit Master title style"/>
          <p:cNvSpPr txBox="1">
            <a:spLocks noGrp="1"/>
          </p:cNvSpPr>
          <p:nvPr>
            <p:ph type="title" hasCustomPrompt="1"/>
          </p:nvPr>
        </p:nvSpPr>
        <p:spPr>
          <a:xfrm>
            <a:off x="659779" y="1233865"/>
            <a:ext cx="11296186" cy="2387601"/>
          </a:xfrm>
          <a:prstGeom prst="rect">
            <a:avLst/>
          </a:prstGeom>
        </p:spPr>
        <p:txBody>
          <a:bodyPr anchor="b"/>
          <a:lstStyle>
            <a:lvl1pPr>
              <a:defRPr sz="4800">
                <a:solidFill>
                  <a:schemeClr val="accent2"/>
                </a:solidFill>
              </a:defRPr>
            </a:lvl1pPr>
          </a:lstStyle>
          <a:p>
            <a:r>
              <a:t>Click to edit Master title style</a:t>
            </a:r>
          </a:p>
        </p:txBody>
      </p:sp>
      <p:pic>
        <p:nvPicPr>
          <p:cNvPr id="45" name="Picture 7" descr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268" y="305687"/>
            <a:ext cx="2478784" cy="1856359"/>
          </a:xfrm>
          <a:prstGeom prst="rect">
            <a:avLst/>
          </a:prstGeom>
          <a:ln w="12700">
            <a:miter lim="400000"/>
          </a:ln>
        </p:spPr>
      </p:pic>
      <p:sp>
        <p:nvSpPr>
          <p:cNvPr id="46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59779" y="3837899"/>
            <a:ext cx="9144001" cy="1655762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2400">
                <a:solidFill>
                  <a:srgbClr val="ABA6AB"/>
                </a:solidFill>
              </a:defRPr>
            </a:lvl1pPr>
            <a:lvl2pPr marL="0" indent="457200">
              <a:buClrTx/>
              <a:buSzTx/>
              <a:buFontTx/>
              <a:buNone/>
              <a:defRPr sz="2400">
                <a:solidFill>
                  <a:srgbClr val="ABA6AB"/>
                </a:solidFill>
              </a:defRPr>
            </a:lvl2pPr>
            <a:lvl3pPr marL="0" indent="914400">
              <a:buClrTx/>
              <a:buSzTx/>
              <a:buFontTx/>
              <a:buNone/>
              <a:defRPr sz="2400">
                <a:solidFill>
                  <a:srgbClr val="ABA6AB"/>
                </a:solidFill>
              </a:defRPr>
            </a:lvl3pPr>
            <a:lvl4pPr marL="0" indent="1371600">
              <a:buClrTx/>
              <a:buSzTx/>
              <a:buFontTx/>
              <a:buNone/>
              <a:defRPr sz="2400">
                <a:solidFill>
                  <a:srgbClr val="ABA6AB"/>
                </a:solidFill>
              </a:defRPr>
            </a:lvl4pPr>
            <a:lvl5pPr marL="0" indent="1828800">
              <a:buClrTx/>
              <a:buSzTx/>
              <a:buFontTx/>
              <a:buNone/>
              <a:defRPr sz="2400">
                <a:solidFill>
                  <a:srgbClr val="ABA6AB"/>
                </a:solidFill>
              </a:defRPr>
            </a:lvl5pPr>
          </a:lstStyle>
          <a:p>
            <a:r>
              <a:t>Click to edit Master subtitle style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Click to edit Master title sty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Click to edit Master title style</a:t>
            </a:r>
          </a:p>
        </p:txBody>
      </p:sp>
      <p:sp>
        <p:nvSpPr>
          <p:cNvPr id="55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ectangle 6"/>
          <p:cNvSpPr/>
          <p:nvPr/>
        </p:nvSpPr>
        <p:spPr>
          <a:xfrm>
            <a:off x="0" y="1155282"/>
            <a:ext cx="12192000" cy="18289"/>
          </a:xfrm>
          <a:prstGeom prst="rect">
            <a:avLst/>
          </a:prstGeom>
          <a:solidFill>
            <a:srgbClr val="A7A9A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64" name="Picture 7" descr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07572" y="105845"/>
            <a:ext cx="1207228" cy="904092"/>
          </a:xfrm>
          <a:prstGeom prst="rect">
            <a:avLst/>
          </a:prstGeom>
          <a:ln w="12700">
            <a:miter lim="400000"/>
          </a:ln>
        </p:spPr>
      </p:pic>
      <p:sp>
        <p:nvSpPr>
          <p:cNvPr id="65" name="Rectangle 8"/>
          <p:cNvSpPr/>
          <p:nvPr/>
        </p:nvSpPr>
        <p:spPr>
          <a:xfrm>
            <a:off x="0" y="6497637"/>
            <a:ext cx="12192000" cy="18289"/>
          </a:xfrm>
          <a:prstGeom prst="rect">
            <a:avLst/>
          </a:prstGeom>
          <a:solidFill>
            <a:srgbClr val="A7A9A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6" name="TextBox 9"/>
          <p:cNvSpPr txBox="1"/>
          <p:nvPr/>
        </p:nvSpPr>
        <p:spPr>
          <a:xfrm>
            <a:off x="5638215" y="6592128"/>
            <a:ext cx="950843" cy="370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900">
                <a:solidFill>
                  <a:srgbClr val="BFBFBF"/>
                </a:solidFill>
                <a:latin typeface="Myriad Pro Light"/>
                <a:ea typeface="Myriad Pro Light"/>
                <a:cs typeface="Myriad Pro Light"/>
                <a:sym typeface="Myriad Pro Light"/>
              </a:defRPr>
            </a:lvl1pPr>
          </a:lstStyle>
          <a:p>
            <a:r>
              <a:t>© 2020 oneM2M</a:t>
            </a:r>
          </a:p>
        </p:txBody>
      </p:sp>
      <p:sp>
        <p:nvSpPr>
          <p:cNvPr id="67" name="Click to edit Master title style"/>
          <p:cNvSpPr txBox="1"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Click to edit Master title style</a:t>
            </a:r>
          </a:p>
        </p:txBody>
      </p:sp>
      <p:sp>
        <p:nvSpPr>
          <p:cNvPr id="6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2400">
                <a:solidFill>
                  <a:srgbClr val="979597"/>
                </a:solidFill>
              </a:defRPr>
            </a:lvl1pPr>
            <a:lvl2pPr marL="0" indent="457200">
              <a:buClrTx/>
              <a:buSzTx/>
              <a:buFontTx/>
              <a:buNone/>
              <a:defRPr sz="2400">
                <a:solidFill>
                  <a:srgbClr val="979597"/>
                </a:solidFill>
              </a:defRPr>
            </a:lvl2pPr>
            <a:lvl3pPr marL="0" indent="914400">
              <a:buClrTx/>
              <a:buSzTx/>
              <a:buFontTx/>
              <a:buNone/>
              <a:defRPr sz="2400">
                <a:solidFill>
                  <a:srgbClr val="979597"/>
                </a:solidFill>
              </a:defRPr>
            </a:lvl3pPr>
            <a:lvl4pPr marL="0" indent="1371600">
              <a:buClrTx/>
              <a:buSzTx/>
              <a:buFontTx/>
              <a:buNone/>
              <a:defRPr sz="2400">
                <a:solidFill>
                  <a:srgbClr val="979597"/>
                </a:solidFill>
              </a:defRPr>
            </a:lvl4pPr>
            <a:lvl5pPr marL="0" indent="1828800">
              <a:buClrTx/>
              <a:buSzTx/>
              <a:buFontTx/>
              <a:buNone/>
              <a:defRPr sz="2400">
                <a:solidFill>
                  <a:srgbClr val="979597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Click to edit Master title sty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Click to edit Master title style</a:t>
            </a:r>
          </a:p>
        </p:txBody>
      </p:sp>
      <p:sp>
        <p:nvSpPr>
          <p:cNvPr id="7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/>
        </p:nvSpPr>
        <p:spPr>
          <a:xfrm>
            <a:off x="0" y="1155282"/>
            <a:ext cx="12192000" cy="18289"/>
          </a:xfrm>
          <a:prstGeom prst="rect">
            <a:avLst/>
          </a:prstGeom>
          <a:solidFill>
            <a:srgbClr val="A7A9A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3" name="Picture 7" descr="Picture 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807572" y="105845"/>
            <a:ext cx="1207228" cy="904092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Rectangle 8"/>
          <p:cNvSpPr/>
          <p:nvPr/>
        </p:nvSpPr>
        <p:spPr>
          <a:xfrm>
            <a:off x="0" y="6497637"/>
            <a:ext cx="12192000" cy="18289"/>
          </a:xfrm>
          <a:prstGeom prst="rect">
            <a:avLst/>
          </a:prstGeom>
          <a:solidFill>
            <a:srgbClr val="A7A9A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" name="TextBox 9"/>
          <p:cNvSpPr txBox="1"/>
          <p:nvPr/>
        </p:nvSpPr>
        <p:spPr>
          <a:xfrm>
            <a:off x="5638215" y="6592128"/>
            <a:ext cx="950843" cy="370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900">
                <a:solidFill>
                  <a:srgbClr val="BFBFBF"/>
                </a:solidFill>
                <a:latin typeface="Myriad Pro Light"/>
                <a:ea typeface="Myriad Pro Light"/>
                <a:cs typeface="Myriad Pro Light"/>
                <a:sym typeface="Myriad Pro Light"/>
              </a:defRPr>
            </a:lvl1pPr>
          </a:lstStyle>
          <a:p>
            <a:r>
              <a:t>© 2023 oneM2M</a:t>
            </a:r>
          </a:p>
        </p:txBody>
      </p:sp>
      <p:sp>
        <p:nvSpPr>
          <p:cNvPr id="6" name="Click to edit Master title style"/>
          <p:cNvSpPr txBox="1">
            <a:spLocks noGrp="1"/>
          </p:cNvSpPr>
          <p:nvPr>
            <p:ph type="title" hasCustomPrompt="1"/>
          </p:nvPr>
        </p:nvSpPr>
        <p:spPr>
          <a:xfrm>
            <a:off x="334695" y="0"/>
            <a:ext cx="7850301" cy="11735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Click to edit Master title style</a:t>
            </a:r>
          </a:p>
        </p:txBody>
      </p:sp>
      <p:sp>
        <p:nvSpPr>
          <p:cNvPr id="7" name="Body Level One…"/>
          <p:cNvSpPr txBox="1">
            <a:spLocks noGrp="1"/>
          </p:cNvSpPr>
          <p:nvPr>
            <p:ph type="body" idx="1"/>
          </p:nvPr>
        </p:nvSpPr>
        <p:spPr>
          <a:xfrm>
            <a:off x="334695" y="1493918"/>
            <a:ext cx="10515601" cy="43513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18343" y="6540817"/>
            <a:ext cx="273656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979597"/>
                </a:solidFill>
                <a:latin typeface="Myriad Pro"/>
                <a:ea typeface="Myriad Pro"/>
                <a:cs typeface="Myriad Pro"/>
                <a:sym typeface="Myriad Pro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0" baseline="0">
          <a:solidFill>
            <a:srgbClr val="C63133"/>
          </a:solidFill>
          <a:uFillTx/>
          <a:latin typeface="Myriad Pro"/>
          <a:ea typeface="Myriad Pro"/>
          <a:cs typeface="Myriad Pro"/>
          <a:sym typeface="Myriad Pro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0" baseline="0">
          <a:solidFill>
            <a:srgbClr val="C63133"/>
          </a:solidFill>
          <a:uFillTx/>
          <a:latin typeface="Myriad Pro"/>
          <a:ea typeface="Myriad Pro"/>
          <a:cs typeface="Myriad Pro"/>
          <a:sym typeface="Myriad Pro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0" baseline="0">
          <a:solidFill>
            <a:srgbClr val="C63133"/>
          </a:solidFill>
          <a:uFillTx/>
          <a:latin typeface="Myriad Pro"/>
          <a:ea typeface="Myriad Pro"/>
          <a:cs typeface="Myriad Pro"/>
          <a:sym typeface="Myriad Pro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0" baseline="0">
          <a:solidFill>
            <a:srgbClr val="C63133"/>
          </a:solidFill>
          <a:uFillTx/>
          <a:latin typeface="Myriad Pro"/>
          <a:ea typeface="Myriad Pro"/>
          <a:cs typeface="Myriad Pro"/>
          <a:sym typeface="Myriad Pro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0" baseline="0">
          <a:solidFill>
            <a:srgbClr val="C63133"/>
          </a:solidFill>
          <a:uFillTx/>
          <a:latin typeface="Myriad Pro"/>
          <a:ea typeface="Myriad Pro"/>
          <a:cs typeface="Myriad Pro"/>
          <a:sym typeface="Myriad Pro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0" baseline="0">
          <a:solidFill>
            <a:srgbClr val="C63133"/>
          </a:solidFill>
          <a:uFillTx/>
          <a:latin typeface="Myriad Pro"/>
          <a:ea typeface="Myriad Pro"/>
          <a:cs typeface="Myriad Pro"/>
          <a:sym typeface="Myriad Pro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0" baseline="0">
          <a:solidFill>
            <a:srgbClr val="C63133"/>
          </a:solidFill>
          <a:uFillTx/>
          <a:latin typeface="Myriad Pro"/>
          <a:ea typeface="Myriad Pro"/>
          <a:cs typeface="Myriad Pro"/>
          <a:sym typeface="Myriad Pro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0" baseline="0">
          <a:solidFill>
            <a:srgbClr val="C63133"/>
          </a:solidFill>
          <a:uFillTx/>
          <a:latin typeface="Myriad Pro"/>
          <a:ea typeface="Myriad Pro"/>
          <a:cs typeface="Myriad Pro"/>
          <a:sym typeface="Myriad Pro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0" baseline="0">
          <a:solidFill>
            <a:srgbClr val="C63133"/>
          </a:solidFill>
          <a:uFillTx/>
          <a:latin typeface="Myriad Pro"/>
          <a:ea typeface="Myriad Pro"/>
          <a:cs typeface="Myriad Pro"/>
          <a:sym typeface="Myriad Pro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2"/>
          </a:solidFill>
          <a:uFillTx/>
          <a:latin typeface="Myriad Pro"/>
          <a:ea typeface="Myriad Pro"/>
          <a:cs typeface="Myriad Pro"/>
          <a:sym typeface="Myriad Pro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2"/>
          </a:solidFill>
          <a:uFillTx/>
          <a:latin typeface="Myriad Pro"/>
          <a:ea typeface="Myriad Pro"/>
          <a:cs typeface="Myriad Pro"/>
          <a:sym typeface="Myriad Pro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2"/>
          </a:solidFill>
          <a:uFillTx/>
          <a:latin typeface="Myriad Pro"/>
          <a:ea typeface="Myriad Pro"/>
          <a:cs typeface="Myriad Pro"/>
          <a:sym typeface="Myriad Pro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2"/>
          </a:solidFill>
          <a:uFillTx/>
          <a:latin typeface="Myriad Pro"/>
          <a:ea typeface="Myriad Pro"/>
          <a:cs typeface="Myriad Pro"/>
          <a:sym typeface="Myriad Pro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2"/>
          </a:solidFill>
          <a:uFillTx/>
          <a:latin typeface="Myriad Pro"/>
          <a:ea typeface="Myriad Pro"/>
          <a:cs typeface="Myriad Pro"/>
          <a:sym typeface="Myriad Pro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2"/>
          </a:solidFill>
          <a:uFillTx/>
          <a:latin typeface="Myriad Pro"/>
          <a:ea typeface="Myriad Pro"/>
          <a:cs typeface="Myriad Pro"/>
          <a:sym typeface="Myriad Pro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2"/>
          </a:solidFill>
          <a:uFillTx/>
          <a:latin typeface="Myriad Pro"/>
          <a:ea typeface="Myriad Pro"/>
          <a:cs typeface="Myriad Pro"/>
          <a:sym typeface="Myriad Pro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2"/>
          </a:solidFill>
          <a:uFillTx/>
          <a:latin typeface="Myriad Pro"/>
          <a:ea typeface="Myriad Pro"/>
          <a:cs typeface="Myriad Pro"/>
          <a:sym typeface="Myriad Pro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2"/>
          </a:solidFill>
          <a:uFillTx/>
          <a:latin typeface="Myriad Pro"/>
          <a:ea typeface="Myriad Pro"/>
          <a:cs typeface="Myriad Pro"/>
          <a:sym typeface="Myriad Pro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Myriad Pro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Myriad Pro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Myriad Pro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Myriad Pro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Myriad Pro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Myriad Pro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Myriad Pro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Myriad Pro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Myriad Pro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xavier.piednoir@etsi.org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itle 1"/>
          <p:cNvSpPr txBox="1">
            <a:spLocks noGrp="1"/>
          </p:cNvSpPr>
          <p:nvPr>
            <p:ph type="ctrTitle"/>
          </p:nvPr>
        </p:nvSpPr>
        <p:spPr>
          <a:xfrm>
            <a:off x="372868" y="1422400"/>
            <a:ext cx="11296186" cy="2387601"/>
          </a:xfrm>
          <a:prstGeom prst="rect">
            <a:avLst/>
          </a:prstGeom>
        </p:spPr>
        <p:txBody>
          <a:bodyPr/>
          <a:lstStyle/>
          <a:p>
            <a:r>
              <a:rPr dirty="0"/>
              <a:t>WPM status report</a:t>
            </a:r>
            <a:br>
              <a:rPr dirty="0"/>
            </a:br>
            <a:r>
              <a:rPr dirty="0"/>
              <a:t>TP</a:t>
            </a:r>
            <a:r>
              <a:rPr lang="fr-FR" dirty="0"/>
              <a:t>61</a:t>
            </a:r>
            <a:r>
              <a:rPr dirty="0"/>
              <a:t> closing plenary</a:t>
            </a:r>
          </a:p>
        </p:txBody>
      </p:sp>
      <p:sp>
        <p:nvSpPr>
          <p:cNvPr id="87" name="Subtitle 2"/>
          <p:cNvSpPr txBox="1">
            <a:spLocks noGrp="1"/>
          </p:cNvSpPr>
          <p:nvPr>
            <p:ph type="subTitle" sz="half" idx="1"/>
          </p:nvPr>
        </p:nvSpPr>
        <p:spPr>
          <a:xfrm>
            <a:off x="1524000" y="4500947"/>
            <a:ext cx="9144000" cy="2174489"/>
          </a:xfrm>
          <a:prstGeom prst="rect">
            <a:avLst/>
          </a:prstGeom>
        </p:spPr>
        <p:txBody>
          <a:bodyPr/>
          <a:lstStyle/>
          <a:p>
            <a:r>
              <a:rPr dirty="0"/>
              <a:t>Xavier </a:t>
            </a:r>
            <a:r>
              <a:rPr dirty="0" err="1"/>
              <a:t>Piednoir</a:t>
            </a:r>
            <a:r>
              <a:rPr dirty="0"/>
              <a:t> (ETSI Secretariat)</a:t>
            </a:r>
          </a:p>
          <a:p>
            <a:r>
              <a:rPr lang="fr-FR" dirty="0"/>
              <a:t>(</a:t>
            </a:r>
            <a:r>
              <a:rPr lang="fr-FR" dirty="0">
                <a:hlinkClick r:id="rId2"/>
              </a:rPr>
              <a:t>xavier.piednoir@etsi.org</a:t>
            </a:r>
            <a:r>
              <a:rPr lang="fr-FR" dirty="0"/>
              <a:t>)</a:t>
            </a:r>
          </a:p>
          <a:p>
            <a:r>
              <a:rPr dirty="0"/>
              <a:t>2023-0</a:t>
            </a:r>
            <a:r>
              <a:rPr lang="fr-FR" dirty="0"/>
              <a:t>8</a:t>
            </a:r>
            <a:r>
              <a:rPr dirty="0"/>
              <a:t>-</a:t>
            </a:r>
            <a:r>
              <a:rPr lang="fr-FR" dirty="0"/>
              <a:t>18</a:t>
            </a:r>
            <a:endParaRPr dirty="0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Titel 1"/>
          <p:cNvSpPr txBox="1">
            <a:spLocks noGrp="1"/>
          </p:cNvSpPr>
          <p:nvPr>
            <p:ph type="title"/>
          </p:nvPr>
        </p:nvSpPr>
        <p:spPr>
          <a:xfrm>
            <a:off x="334695" y="-1"/>
            <a:ext cx="10299659" cy="1173572"/>
          </a:xfrm>
          <a:prstGeom prst="rect">
            <a:avLst/>
          </a:prstGeom>
        </p:spPr>
        <p:txBody>
          <a:bodyPr/>
          <a:lstStyle/>
          <a:p>
            <a:r>
              <a:rPr dirty="0"/>
              <a:t>WPM Status at TP</a:t>
            </a:r>
            <a:r>
              <a:rPr lang="fr-FR" dirty="0"/>
              <a:t>61</a:t>
            </a:r>
            <a:r>
              <a:rPr dirty="0"/>
              <a:t> Closing plenary</a:t>
            </a:r>
          </a:p>
        </p:txBody>
      </p:sp>
      <p:sp>
        <p:nvSpPr>
          <p:cNvPr id="90" name="Inhaltsplatzhalter 2"/>
          <p:cNvSpPr txBox="1">
            <a:spLocks noGrp="1"/>
          </p:cNvSpPr>
          <p:nvPr>
            <p:ph type="body" idx="1"/>
          </p:nvPr>
        </p:nvSpPr>
        <p:spPr>
          <a:xfrm>
            <a:off x="334695" y="1192840"/>
            <a:ext cx="10515601" cy="5286019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sz="3600"/>
            </a:pPr>
            <a:r>
              <a:rPr dirty="0"/>
              <a:t>Content</a:t>
            </a:r>
          </a:p>
          <a:p>
            <a:r>
              <a:rPr dirty="0"/>
              <a:t>WI Snapshot</a:t>
            </a:r>
          </a:p>
          <a:p>
            <a:r>
              <a:rPr dirty="0"/>
              <a:t>WIs reaching Freeze or Approval milestone</a:t>
            </a:r>
            <a:endParaRPr lang="fr-FR" dirty="0"/>
          </a:p>
          <a:p>
            <a:r>
              <a:t>Release </a:t>
            </a:r>
            <a:r>
              <a:rPr dirty="0"/>
              <a:t>5 Timeline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itel 1"/>
          <p:cNvSpPr txBox="1">
            <a:spLocks noGrp="1"/>
          </p:cNvSpPr>
          <p:nvPr>
            <p:ph type="title"/>
          </p:nvPr>
        </p:nvSpPr>
        <p:spPr>
          <a:xfrm>
            <a:off x="334696" y="-1"/>
            <a:ext cx="8826343" cy="1173572"/>
          </a:xfrm>
          <a:prstGeom prst="rect">
            <a:avLst/>
          </a:prstGeom>
        </p:spPr>
        <p:txBody>
          <a:bodyPr/>
          <a:lstStyle/>
          <a:p>
            <a:r>
              <a:rPr dirty="0"/>
              <a:t>TP</a:t>
            </a:r>
            <a:r>
              <a:rPr lang="fr-FR" dirty="0"/>
              <a:t>61</a:t>
            </a:r>
            <a:r>
              <a:rPr dirty="0"/>
              <a:t> Closing - WI Snapshot</a:t>
            </a:r>
          </a:p>
        </p:txBody>
      </p:sp>
      <p:sp>
        <p:nvSpPr>
          <p:cNvPr id="93" name="Inhaltsplatzhalter 2"/>
          <p:cNvSpPr txBox="1">
            <a:spLocks noGrp="1"/>
          </p:cNvSpPr>
          <p:nvPr>
            <p:ph type="body" idx="1"/>
          </p:nvPr>
        </p:nvSpPr>
        <p:spPr>
          <a:xfrm>
            <a:off x="334695" y="1192840"/>
            <a:ext cx="7249447" cy="5286019"/>
          </a:xfrm>
          <a:prstGeom prst="rect">
            <a:avLst/>
          </a:prstGeom>
        </p:spPr>
        <p:txBody>
          <a:bodyPr/>
          <a:lstStyle/>
          <a:p>
            <a:pPr marL="342900" indent="-342900">
              <a:lnSpc>
                <a:spcPct val="100000"/>
              </a:lnSpc>
              <a:spcBef>
                <a:spcPts val="600"/>
              </a:spcBef>
              <a:defRPr sz="2400">
                <a:solidFill>
                  <a:srgbClr val="FF0000"/>
                </a:solidFill>
              </a:defRPr>
            </a:pPr>
            <a:r>
              <a:rPr dirty="0"/>
              <a:t>25</a:t>
            </a:r>
            <a:r>
              <a:rPr dirty="0">
                <a:solidFill>
                  <a:srgbClr val="000000"/>
                </a:solidFill>
              </a:rPr>
              <a:t> active work items </a:t>
            </a:r>
            <a:r>
              <a:rPr sz="1600" i="1" dirty="0">
                <a:solidFill>
                  <a:srgbClr val="000000"/>
                </a:solidFill>
              </a:rPr>
              <a:t>of which</a:t>
            </a:r>
            <a:endParaRPr i="1" dirty="0">
              <a:solidFill>
                <a:srgbClr val="000000"/>
              </a:solidFill>
            </a:endParaRP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defRPr sz="2400">
                <a:solidFill>
                  <a:srgbClr val="000000"/>
                </a:solidFill>
              </a:defRPr>
            </a:pPr>
            <a:r>
              <a:rPr dirty="0"/>
              <a:t>Work Item Milestones reached at TP#</a:t>
            </a:r>
            <a:r>
              <a:rPr lang="fr-FR" dirty="0"/>
              <a:t>61</a:t>
            </a:r>
            <a:endParaRPr dirty="0"/>
          </a:p>
          <a:p>
            <a:pPr marL="685800" lvl="1" indent="-228600">
              <a:lnSpc>
                <a:spcPct val="100000"/>
              </a:lnSpc>
              <a:spcBef>
                <a:spcPts val="0"/>
              </a:spcBef>
              <a:defRPr sz="1800" b="1">
                <a:solidFill>
                  <a:schemeClr val="accent1"/>
                </a:solidFill>
              </a:defRPr>
            </a:pPr>
            <a:r>
              <a:rPr dirty="0"/>
              <a:t> 1 </a:t>
            </a:r>
            <a:r>
              <a:rPr b="0" dirty="0">
                <a:solidFill>
                  <a:schemeClr val="accent2"/>
                </a:solidFill>
              </a:rPr>
              <a:t>WIs / their deliverables </a:t>
            </a:r>
            <a:r>
              <a:rPr dirty="0">
                <a:solidFill>
                  <a:srgbClr val="000000"/>
                </a:solidFill>
              </a:rPr>
              <a:t>reach freeze status</a:t>
            </a:r>
            <a:endParaRPr sz="2400" dirty="0"/>
          </a:p>
          <a:p>
            <a:pPr marL="685800" lvl="1" indent="-228600">
              <a:lnSpc>
                <a:spcPct val="100000"/>
              </a:lnSpc>
              <a:spcBef>
                <a:spcPts val="0"/>
              </a:spcBef>
              <a:defRPr sz="1800"/>
            </a:pPr>
            <a:r>
              <a:rPr dirty="0"/>
              <a:t> </a:t>
            </a:r>
            <a:r>
              <a:rPr b="1" dirty="0">
                <a:solidFill>
                  <a:srgbClr val="FF0000"/>
                </a:solidFill>
              </a:rPr>
              <a:t>4</a:t>
            </a:r>
            <a:r>
              <a:rPr dirty="0"/>
              <a:t> WIs / their deliverables </a:t>
            </a:r>
            <a:r>
              <a:rPr b="1" dirty="0">
                <a:solidFill>
                  <a:srgbClr val="000000"/>
                </a:solidFill>
              </a:rPr>
              <a:t>reach approval status</a:t>
            </a:r>
            <a:endParaRPr sz="2400" dirty="0"/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defRPr sz="2400">
                <a:solidFill>
                  <a:srgbClr val="FF0000"/>
                </a:solidFill>
              </a:defRPr>
            </a:pPr>
            <a:r>
              <a:rPr dirty="0"/>
              <a:t>4</a:t>
            </a:r>
            <a:r>
              <a:rPr dirty="0">
                <a:solidFill>
                  <a:srgbClr val="000000"/>
                </a:solidFill>
              </a:rPr>
              <a:t> WIs target for Rel-4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defRPr sz="2400">
                <a:solidFill>
                  <a:srgbClr val="FF0000"/>
                </a:solidFill>
              </a:defRPr>
            </a:pPr>
            <a:r>
              <a:rPr dirty="0"/>
              <a:t>17</a:t>
            </a:r>
            <a:r>
              <a:rPr dirty="0">
                <a:solidFill>
                  <a:srgbClr val="000000"/>
                </a:solidFill>
              </a:rPr>
              <a:t> WIs target for Rel-5</a:t>
            </a:r>
          </a:p>
        </p:txBody>
      </p:sp>
      <p:sp>
        <p:nvSpPr>
          <p:cNvPr id="94" name="Textfeld 4"/>
          <p:cNvSpPr txBox="1"/>
          <p:nvPr/>
        </p:nvSpPr>
        <p:spPr>
          <a:xfrm>
            <a:off x="380415" y="865595"/>
            <a:ext cx="6642201" cy="3077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400"/>
            </a:lvl1pPr>
          </a:lstStyle>
          <a:p>
            <a:r>
              <a:rPr dirty="0"/>
              <a:t>See full work program status @ TP</a:t>
            </a:r>
            <a:r>
              <a:rPr lang="fr-FR" dirty="0"/>
              <a:t>61</a:t>
            </a:r>
            <a:r>
              <a:rPr dirty="0"/>
              <a:t> in ADM-0001-Work Program Management v</a:t>
            </a:r>
            <a:r>
              <a:rPr lang="fr-FR" dirty="0"/>
              <a:t>61</a:t>
            </a:r>
            <a:r>
              <a:rPr dirty="0"/>
              <a:t>.0.0.  </a:t>
            </a:r>
          </a:p>
        </p:txBody>
      </p:sp>
      <p:sp>
        <p:nvSpPr>
          <p:cNvPr id="95" name="Rectangle 21"/>
          <p:cNvSpPr txBox="1"/>
          <p:nvPr/>
        </p:nvSpPr>
        <p:spPr>
          <a:xfrm>
            <a:off x="9962515" y="3208656"/>
            <a:ext cx="221376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sz="900" b="1">
                <a:solidFill>
                  <a:srgbClr val="FFFFFF"/>
                </a:solidFill>
              </a:defRPr>
            </a:lvl1pPr>
          </a:lstStyle>
          <a:p>
            <a:r>
              <a:t>R4+,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itel 1"/>
          <p:cNvSpPr txBox="1">
            <a:spLocks noGrp="1"/>
          </p:cNvSpPr>
          <p:nvPr>
            <p:ph type="title"/>
          </p:nvPr>
        </p:nvSpPr>
        <p:spPr>
          <a:xfrm>
            <a:off x="334695" y="39197"/>
            <a:ext cx="7850301" cy="1134374"/>
          </a:xfrm>
          <a:prstGeom prst="rect">
            <a:avLst/>
          </a:prstGeom>
        </p:spPr>
        <p:txBody>
          <a:bodyPr/>
          <a:lstStyle/>
          <a:p>
            <a:r>
              <a:rPr dirty="0"/>
              <a:t>2</a:t>
            </a:r>
            <a:r>
              <a:rPr lang="fr-FR" dirty="0"/>
              <a:t>8</a:t>
            </a:r>
            <a:r>
              <a:rPr dirty="0"/>
              <a:t> active WIs*</a:t>
            </a:r>
          </a:p>
        </p:txBody>
      </p:sp>
      <p:sp>
        <p:nvSpPr>
          <p:cNvPr id="98" name="Textfeld 4"/>
          <p:cNvSpPr txBox="1"/>
          <p:nvPr/>
        </p:nvSpPr>
        <p:spPr>
          <a:xfrm>
            <a:off x="7649844" y="6538003"/>
            <a:ext cx="4518223" cy="3077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400"/>
            </a:lvl1pPr>
          </a:lstStyle>
          <a:p>
            <a:r>
              <a:rPr dirty="0"/>
              <a:t>* status in ADM-0001-Work Program Management v</a:t>
            </a:r>
            <a:r>
              <a:rPr lang="fr-FR" dirty="0"/>
              <a:t>61</a:t>
            </a:r>
            <a:r>
              <a:rPr dirty="0"/>
              <a:t>.0.0.  </a:t>
            </a:r>
          </a:p>
        </p:txBody>
      </p:sp>
      <p:sp>
        <p:nvSpPr>
          <p:cNvPr id="99" name="Textfeld 2"/>
          <p:cNvSpPr txBox="1"/>
          <p:nvPr/>
        </p:nvSpPr>
        <p:spPr>
          <a:xfrm>
            <a:off x="363147" y="865792"/>
            <a:ext cx="8402298" cy="3077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 sz="1400">
                <a:solidFill>
                  <a:srgbClr val="0070C0"/>
                </a:solidFill>
              </a:defRPr>
            </a:pPr>
            <a:r>
              <a:rPr lang="fr-FR" dirty="0" err="1">
                <a:solidFill>
                  <a:srgbClr val="00B050"/>
                </a:solidFill>
              </a:rPr>
              <a:t>Unless</a:t>
            </a:r>
            <a:r>
              <a:rPr lang="fr-FR" dirty="0">
                <a:solidFill>
                  <a:srgbClr val="00B050"/>
                </a:solidFill>
              </a:rPr>
              <a:t> </a:t>
            </a:r>
            <a:r>
              <a:rPr lang="fr-FR" dirty="0" err="1">
                <a:solidFill>
                  <a:srgbClr val="00B050"/>
                </a:solidFill>
              </a:rPr>
              <a:t>otherwise</a:t>
            </a:r>
            <a:r>
              <a:rPr lang="fr-FR" dirty="0">
                <a:solidFill>
                  <a:srgbClr val="00B050"/>
                </a:solidFill>
              </a:rPr>
              <a:t> </a:t>
            </a:r>
            <a:r>
              <a:rPr lang="fr-FR" dirty="0" err="1">
                <a:solidFill>
                  <a:srgbClr val="00B050"/>
                </a:solidFill>
              </a:rPr>
              <a:t>specified</a:t>
            </a:r>
            <a:r>
              <a:rPr lang="fr-FR" dirty="0">
                <a:solidFill>
                  <a:srgbClr val="00B050"/>
                </a:solidFill>
              </a:rPr>
              <a:t>, all </a:t>
            </a:r>
            <a:r>
              <a:rPr lang="fr-FR" dirty="0" err="1">
                <a:solidFill>
                  <a:srgbClr val="00B050"/>
                </a:solidFill>
              </a:rPr>
              <a:t>work</a:t>
            </a:r>
            <a:r>
              <a:rPr lang="fr-FR" dirty="0">
                <a:solidFill>
                  <a:srgbClr val="00B050"/>
                </a:solidFill>
              </a:rPr>
              <a:t>-items </a:t>
            </a:r>
            <a:r>
              <a:rPr lang="fr-FR" dirty="0" err="1">
                <a:solidFill>
                  <a:srgbClr val="00B050"/>
                </a:solidFill>
              </a:rPr>
              <a:t>target</a:t>
            </a:r>
            <a:r>
              <a:rPr lang="fr-FR" dirty="0">
                <a:solidFill>
                  <a:srgbClr val="00B050"/>
                </a:solidFill>
              </a:rPr>
              <a:t> </a:t>
            </a:r>
            <a:r>
              <a:rPr dirty="0">
                <a:solidFill>
                  <a:srgbClr val="00B050"/>
                </a:solidFill>
              </a:rPr>
              <a:t>Release 5</a:t>
            </a:r>
            <a:r>
              <a:rPr lang="fr-FR" dirty="0">
                <a:solidFill>
                  <a:srgbClr val="00B050"/>
                </a:solidFill>
              </a:rPr>
              <a:t> – </a:t>
            </a:r>
            <a:r>
              <a:rPr lang="fr-FR" dirty="0" err="1">
                <a:solidFill>
                  <a:srgbClr val="00B050"/>
                </a:solidFill>
              </a:rPr>
              <a:t>Underlined</a:t>
            </a:r>
            <a:r>
              <a:rPr lang="fr-FR" dirty="0">
                <a:solidFill>
                  <a:srgbClr val="00B050"/>
                </a:solidFill>
              </a:rPr>
              <a:t> </a:t>
            </a:r>
            <a:r>
              <a:rPr lang="fr-FR" dirty="0" err="1">
                <a:solidFill>
                  <a:srgbClr val="00B050"/>
                </a:solidFill>
              </a:rPr>
              <a:t>means</a:t>
            </a:r>
            <a:r>
              <a:rPr lang="fr-FR" dirty="0">
                <a:solidFill>
                  <a:srgbClr val="00B050"/>
                </a:solidFill>
              </a:rPr>
              <a:t> new or </a:t>
            </a:r>
            <a:r>
              <a:rPr lang="fr-FR" dirty="0" err="1">
                <a:solidFill>
                  <a:srgbClr val="00B050"/>
                </a:solidFill>
              </a:rPr>
              <a:t>modified</a:t>
            </a:r>
            <a:r>
              <a:rPr lang="fr-FR" dirty="0">
                <a:solidFill>
                  <a:srgbClr val="00B050"/>
                </a:solidFill>
              </a:rPr>
              <a:t> at TP#61	</a:t>
            </a:r>
            <a:endParaRPr dirty="0">
              <a:solidFill>
                <a:srgbClr val="00B050"/>
              </a:solidFill>
            </a:endParaRPr>
          </a:p>
        </p:txBody>
      </p:sp>
      <p:sp>
        <p:nvSpPr>
          <p:cNvPr id="100" name="Textfeld 6"/>
          <p:cNvSpPr txBox="1"/>
          <p:nvPr/>
        </p:nvSpPr>
        <p:spPr>
          <a:xfrm>
            <a:off x="363146" y="1684520"/>
            <a:ext cx="3939017" cy="30469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400" b="1"/>
            </a:pPr>
            <a:r>
              <a:rPr dirty="0"/>
              <a:t>TP WIs</a:t>
            </a:r>
          </a:p>
          <a:p>
            <a:pPr>
              <a:defRPr sz="1400"/>
            </a:pPr>
            <a:r>
              <a:rPr dirty="0"/>
              <a:t>WI-0049 - Rel-1 &amp;2 &amp;3 Maintenance</a:t>
            </a:r>
          </a:p>
          <a:p>
            <a:pPr>
              <a:defRPr sz="1400">
                <a:solidFill>
                  <a:srgbClr val="0070C0"/>
                </a:solidFill>
              </a:defRPr>
            </a:pPr>
            <a:r>
              <a:rPr dirty="0"/>
              <a:t>WI-0079 - Rel-4 Small Technical Enhancements</a:t>
            </a:r>
            <a:endParaRPr lang="fr-FR" dirty="0"/>
          </a:p>
          <a:p>
            <a:pPr>
              <a:defRPr sz="1400">
                <a:solidFill>
                  <a:srgbClr val="0070C0"/>
                </a:solidFill>
              </a:defRPr>
            </a:pPr>
            <a:r>
              <a:rPr lang="en-FR" u="sng" dirty="0"/>
              <a:t>WI-0114 - </a:t>
            </a:r>
            <a:r>
              <a:rPr lang="en-GB" u="sng" dirty="0"/>
              <a:t>Maintenance of oneM2M Rel. 2, 3 and 4</a:t>
            </a:r>
            <a:r>
              <a:rPr lang="en-FR" u="sng" dirty="0"/>
              <a:t>  </a:t>
            </a:r>
          </a:p>
          <a:p>
            <a:pPr>
              <a:defRPr sz="1400">
                <a:solidFill>
                  <a:srgbClr val="0070C0"/>
                </a:solidFill>
              </a:defRPr>
            </a:pPr>
            <a:r>
              <a:rPr lang="en-FR" u="sng" dirty="0"/>
              <a:t>WI-0115 - </a:t>
            </a:r>
            <a:r>
              <a:rPr lang="en-GB" u="sng" dirty="0"/>
              <a:t>Small Technical enhancements of oneM2M Release 5</a:t>
            </a:r>
            <a:r>
              <a:rPr lang="en-FR" dirty="0"/>
              <a:t> </a:t>
            </a:r>
            <a:endParaRPr dirty="0"/>
          </a:p>
          <a:p>
            <a:pPr>
              <a:spcBef>
                <a:spcPts val="600"/>
              </a:spcBef>
              <a:defRPr sz="1400" b="1"/>
            </a:pPr>
            <a:endParaRPr dirty="0"/>
          </a:p>
          <a:p>
            <a:pPr>
              <a:spcBef>
                <a:spcPts val="600"/>
              </a:spcBef>
              <a:defRPr sz="1400" b="1"/>
            </a:pPr>
            <a:r>
              <a:rPr dirty="0"/>
              <a:t>RDM WG</a:t>
            </a:r>
          </a:p>
          <a:p>
            <a:pPr>
              <a:defRPr sz="1400"/>
            </a:pPr>
            <a:r>
              <a:rPr dirty="0"/>
              <a:t>WI-0015 - oneM2M Use Case Continuation </a:t>
            </a:r>
          </a:p>
          <a:p>
            <a:pPr>
              <a:defRPr sz="1400">
                <a:solidFill>
                  <a:srgbClr val="00B050"/>
                </a:solidFill>
              </a:defRPr>
            </a:pPr>
            <a:r>
              <a:rPr dirty="0"/>
              <a:t>WI-0098 - IoT for Smart Lifts</a:t>
            </a:r>
          </a:p>
          <a:p>
            <a:pPr>
              <a:defRPr sz="1400">
                <a:solidFill>
                  <a:srgbClr val="00B050"/>
                </a:solidFill>
              </a:defRPr>
            </a:pPr>
            <a:r>
              <a:rPr dirty="0"/>
              <a:t>WI-0104 - SDT based Information Model and Mapping for Vertical Industries – SIMVI</a:t>
            </a:r>
          </a:p>
          <a:p>
            <a:pPr>
              <a:defRPr sz="1400">
                <a:solidFill>
                  <a:srgbClr val="00B050"/>
                </a:solidFill>
              </a:defRPr>
            </a:pPr>
            <a:r>
              <a:rPr u="sng" dirty="0"/>
              <a:t>WI-0110 - Enablement of IoT in the metaverse</a:t>
            </a:r>
          </a:p>
        </p:txBody>
      </p:sp>
      <p:sp>
        <p:nvSpPr>
          <p:cNvPr id="101" name="Textfeld 9"/>
          <p:cNvSpPr txBox="1"/>
          <p:nvPr/>
        </p:nvSpPr>
        <p:spPr>
          <a:xfrm>
            <a:off x="8735790" y="1684520"/>
            <a:ext cx="3306185" cy="20313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400" b="1"/>
            </a:pPr>
            <a:r>
              <a:rPr dirty="0"/>
              <a:t>TDE WG</a:t>
            </a:r>
          </a:p>
          <a:p>
            <a:pPr>
              <a:defRPr sz="1400">
                <a:solidFill>
                  <a:srgbClr val="0070C0"/>
                </a:solidFill>
              </a:defRPr>
            </a:pPr>
            <a:r>
              <a:rPr dirty="0"/>
              <a:t>WI-0086 - Conformance Test Specifications Release 4</a:t>
            </a:r>
          </a:p>
          <a:p>
            <a:pPr>
              <a:defRPr sz="1400">
                <a:solidFill>
                  <a:srgbClr val="000000"/>
                </a:solidFill>
              </a:defRPr>
            </a:pPr>
            <a:r>
              <a:rPr dirty="0"/>
              <a:t>WI-0103 - oneM2M </a:t>
            </a:r>
            <a:r>
              <a:rPr dirty="0" err="1"/>
              <a:t>API_Guide</a:t>
            </a:r>
            <a:r>
              <a:rPr dirty="0"/>
              <a:t> Rel 3</a:t>
            </a:r>
          </a:p>
          <a:p>
            <a:pPr>
              <a:defRPr sz="1400">
                <a:solidFill>
                  <a:srgbClr val="00B050"/>
                </a:solidFill>
              </a:defRPr>
            </a:pPr>
            <a:r>
              <a:rPr dirty="0"/>
              <a:t>WI-0106 - Interoperability testing Release 4</a:t>
            </a:r>
          </a:p>
          <a:p>
            <a:pPr>
              <a:defRPr sz="1400">
                <a:solidFill>
                  <a:srgbClr val="00B050"/>
                </a:solidFill>
              </a:defRPr>
            </a:pPr>
            <a:r>
              <a:rPr dirty="0"/>
              <a:t>WI-0107 - Developers guide series</a:t>
            </a:r>
          </a:p>
          <a:p>
            <a:pPr>
              <a:defRPr sz="1400">
                <a:solidFill>
                  <a:srgbClr val="00B050"/>
                </a:solidFill>
              </a:defRPr>
            </a:pPr>
            <a:r>
              <a:rPr dirty="0"/>
              <a:t>WI-0108 - Conformance Test Maintenance</a:t>
            </a:r>
          </a:p>
          <a:p>
            <a:pPr>
              <a:defRPr sz="1400">
                <a:solidFill>
                  <a:srgbClr val="00B050"/>
                </a:solidFill>
              </a:defRPr>
            </a:pPr>
            <a:r>
              <a:rPr dirty="0"/>
              <a:t>WI-0111 - oneM2M Architecture Icons</a:t>
            </a:r>
            <a:endParaRPr lang="fr-FR" dirty="0"/>
          </a:p>
          <a:p>
            <a:pPr>
              <a:defRPr sz="1400">
                <a:solidFill>
                  <a:srgbClr val="00B050"/>
                </a:solidFill>
              </a:defRPr>
            </a:pPr>
            <a:r>
              <a:rPr lang="en-FR" u="sng" dirty="0"/>
              <a:t>WI-0116 - </a:t>
            </a:r>
            <a:r>
              <a:rPr lang="en-GB" u="sng" dirty="0"/>
              <a:t>Interoperability testing Release 5</a:t>
            </a:r>
            <a:endParaRPr u="sng" dirty="0"/>
          </a:p>
        </p:txBody>
      </p:sp>
      <p:sp>
        <p:nvSpPr>
          <p:cNvPr id="102" name="Textfeld 6"/>
          <p:cNvSpPr txBox="1"/>
          <p:nvPr/>
        </p:nvSpPr>
        <p:spPr>
          <a:xfrm>
            <a:off x="4196882" y="1684520"/>
            <a:ext cx="4665873" cy="39703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spcBef>
                <a:spcPts val="600"/>
              </a:spcBef>
              <a:defRPr sz="1400" b="1"/>
            </a:pPr>
            <a:r>
              <a:rPr dirty="0"/>
              <a:t>SDS WG</a:t>
            </a:r>
          </a:p>
          <a:p>
            <a:pPr>
              <a:defRPr sz="1400">
                <a:solidFill>
                  <a:srgbClr val="00B050"/>
                </a:solidFill>
              </a:defRPr>
            </a:pPr>
            <a:r>
              <a:rPr lang="fr-FR" dirty="0"/>
              <a:t>WI-0064 - Adaptation of oneM2M for Smart City</a:t>
            </a:r>
          </a:p>
          <a:p>
            <a:pPr>
              <a:defRPr sz="1400">
                <a:solidFill>
                  <a:srgbClr val="00B050"/>
                </a:solidFill>
              </a:defRPr>
            </a:pPr>
            <a:r>
              <a:rPr dirty="0"/>
              <a:t>WI-0069 - </a:t>
            </a:r>
            <a:r>
              <a:rPr dirty="0" err="1"/>
              <a:t>Heterogen</a:t>
            </a:r>
            <a:r>
              <a:rPr dirty="0"/>
              <a:t>. </a:t>
            </a:r>
            <a:r>
              <a:rPr dirty="0" err="1"/>
              <a:t>identificat</a:t>
            </a:r>
            <a:r>
              <a:rPr dirty="0"/>
              <a:t>. service in oneM2M syst.</a:t>
            </a:r>
          </a:p>
          <a:p>
            <a:pPr>
              <a:defRPr sz="1400"/>
            </a:pPr>
            <a:r>
              <a:rPr dirty="0"/>
              <a:t>WI-0089 - Getting started with oneM2M</a:t>
            </a:r>
          </a:p>
          <a:p>
            <a:pPr>
              <a:defRPr sz="1400">
                <a:solidFill>
                  <a:srgbClr val="00B050"/>
                </a:solidFill>
              </a:defRPr>
            </a:pPr>
            <a:r>
              <a:rPr sz="1400" dirty="0">
                <a:solidFill>
                  <a:srgbClr val="00B050"/>
                </a:solidFill>
              </a:rPr>
              <a:t>WI-0090 - oneM2M and Zigbee interworking</a:t>
            </a:r>
          </a:p>
          <a:p>
            <a:pPr>
              <a:defRPr sz="1400">
                <a:solidFill>
                  <a:srgbClr val="00B050"/>
                </a:solidFill>
              </a:defRPr>
            </a:pPr>
            <a:r>
              <a:rPr sz="1400" dirty="0">
                <a:solidFill>
                  <a:srgbClr val="00B050"/>
                </a:solidFill>
              </a:rPr>
              <a:t>WI-0091 - oneM2M Services and Platforms Discovery </a:t>
            </a:r>
          </a:p>
          <a:p>
            <a:pPr>
              <a:defRPr sz="1400">
                <a:solidFill>
                  <a:srgbClr val="00B050"/>
                </a:solidFill>
              </a:defRPr>
            </a:pPr>
            <a:r>
              <a:rPr dirty="0"/>
              <a:t>WI-0095 - oneM2M System Enhancements to Support Data Protection Regulations</a:t>
            </a:r>
          </a:p>
          <a:p>
            <a:pPr>
              <a:defRPr sz="1400">
                <a:solidFill>
                  <a:srgbClr val="00B050"/>
                </a:solidFill>
              </a:defRPr>
            </a:pPr>
            <a:r>
              <a:rPr dirty="0"/>
              <a:t>WI-0096 -  Effective IoT Communication to Protect 3GPP Networks</a:t>
            </a:r>
          </a:p>
          <a:p>
            <a:pPr>
              <a:defRPr sz="1400">
                <a:solidFill>
                  <a:srgbClr val="00B050"/>
                </a:solidFill>
              </a:defRPr>
            </a:pPr>
            <a:r>
              <a:rPr dirty="0"/>
              <a:t>WI-0100 - oneM2M and </a:t>
            </a:r>
            <a:r>
              <a:rPr dirty="0" err="1"/>
              <a:t>SensorThings</a:t>
            </a:r>
            <a:r>
              <a:rPr dirty="0"/>
              <a:t> API</a:t>
            </a:r>
          </a:p>
          <a:p>
            <a:pPr>
              <a:defRPr sz="1400">
                <a:solidFill>
                  <a:srgbClr val="00B050"/>
                </a:solidFill>
              </a:defRPr>
            </a:pPr>
            <a:r>
              <a:rPr dirty="0"/>
              <a:t>WI-0101 - Advanced semantic discovery</a:t>
            </a:r>
          </a:p>
          <a:p>
            <a:pPr>
              <a:defRPr sz="1400">
                <a:solidFill>
                  <a:srgbClr val="00B050"/>
                </a:solidFill>
              </a:defRPr>
            </a:pPr>
            <a:r>
              <a:rPr dirty="0"/>
              <a:t>WI-0102 - System enhancements to support Data License Management</a:t>
            </a:r>
          </a:p>
          <a:p>
            <a:pPr>
              <a:defRPr sz="1400">
                <a:solidFill>
                  <a:srgbClr val="00B050"/>
                </a:solidFill>
              </a:defRPr>
            </a:pPr>
            <a:r>
              <a:rPr dirty="0"/>
              <a:t>WI-0105 - System enhancements to support AI capabilities</a:t>
            </a:r>
          </a:p>
          <a:p>
            <a:pPr>
              <a:defRPr sz="1400">
                <a:solidFill>
                  <a:srgbClr val="00B050"/>
                </a:solidFill>
              </a:defRPr>
            </a:pPr>
            <a:r>
              <a:rPr dirty="0"/>
              <a:t>WI-0109 - IPE-based Device Management with </a:t>
            </a:r>
            <a:r>
              <a:rPr dirty="0" err="1"/>
              <a:t>FlexContainers</a:t>
            </a:r>
            <a:endParaRPr dirty="0"/>
          </a:p>
          <a:p>
            <a:pPr>
              <a:defRPr sz="1400">
                <a:solidFill>
                  <a:srgbClr val="00B050"/>
                </a:solidFill>
              </a:defRPr>
            </a:pPr>
            <a:r>
              <a:rPr dirty="0"/>
              <a:t>WI-0112 - oneM2M Enhanced Filter and Queries</a:t>
            </a:r>
          </a:p>
          <a:p>
            <a:pPr>
              <a:defRPr sz="1400">
                <a:solidFill>
                  <a:srgbClr val="00B050"/>
                </a:solidFill>
              </a:defRPr>
            </a:pPr>
            <a:r>
              <a:rPr dirty="0"/>
              <a:t>WI-0113 - Enhanced Public Warning Service Enabler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제목 1"/>
          <p:cNvSpPr txBox="1">
            <a:spLocks noGrp="1"/>
          </p:cNvSpPr>
          <p:nvPr>
            <p:ph type="title"/>
          </p:nvPr>
        </p:nvSpPr>
        <p:spPr>
          <a:xfrm>
            <a:off x="334695" y="-1"/>
            <a:ext cx="7850301" cy="1173572"/>
          </a:xfrm>
          <a:prstGeom prst="rect">
            <a:avLst/>
          </a:prstGeom>
        </p:spPr>
        <p:txBody>
          <a:bodyPr/>
          <a:lstStyle/>
          <a:p>
            <a:r>
              <a:t>WIs target for Rel-4</a:t>
            </a:r>
          </a:p>
        </p:txBody>
      </p:sp>
      <p:graphicFrame>
        <p:nvGraphicFramePr>
          <p:cNvPr id="106" name="Table 1"/>
          <p:cNvGraphicFramePr/>
          <p:nvPr>
            <p:extLst>
              <p:ext uri="{D42A27DB-BD31-4B8C-83A1-F6EECF244321}">
                <p14:modId xmlns:p14="http://schemas.microsoft.com/office/powerpoint/2010/main" val="1224648926"/>
              </p:ext>
            </p:extLst>
          </p:nvPr>
        </p:nvGraphicFramePr>
        <p:xfrm>
          <a:off x="380999" y="2332461"/>
          <a:ext cx="11429996" cy="508000"/>
        </p:xfrm>
        <a:graphic>
          <a:graphicData uri="http://schemas.openxmlformats.org/drawingml/2006/table">
            <a:tbl>
              <a:tblPr bandRow="1">
                <a:tableStyleId>{C7B018BB-80A7-4F77-B60F-C8B233D01FF8}</a:tableStyleId>
              </a:tblPr>
              <a:tblGrid>
                <a:gridCol w="127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414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32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01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60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4245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257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5379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3033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54000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>
                          <a:solidFill>
                            <a:srgbClr val="FFFFFF"/>
                          </a:solidFill>
                          <a:sym typeface="Calibri"/>
                        </a:rPr>
                        <a:t>WI#</a:t>
                      </a: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>
                          <a:solidFill>
                            <a:srgbClr val="FFFFFF"/>
                          </a:solidFill>
                          <a:sym typeface="Calibri"/>
                        </a:rPr>
                        <a:t>Title</a:t>
                      </a: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>
                          <a:solidFill>
                            <a:srgbClr val="FFFFFF"/>
                          </a:solidFill>
                          <a:sym typeface="Calibri"/>
                        </a:rPr>
                        <a:t>Status</a:t>
                      </a: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>
                          <a:solidFill>
                            <a:srgbClr val="FFFFFF"/>
                          </a:solidFill>
                          <a:sym typeface="Calibri"/>
                        </a:rPr>
                        <a:t>Overdue</a:t>
                      </a: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>
                          <a:solidFill>
                            <a:srgbClr val="FFFFFF"/>
                          </a:solidFill>
                          <a:sym typeface="Calibri"/>
                        </a:rPr>
                        <a:t>WG</a:t>
                      </a: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>
                          <a:solidFill>
                            <a:srgbClr val="FFFFFF"/>
                          </a:solidFill>
                          <a:sym typeface="Calibri"/>
                        </a:rPr>
                        <a:t>Rel</a:t>
                      </a: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sym typeface="Calibri"/>
                        </a:rPr>
                        <a:t>TP#5</a:t>
                      </a:r>
                      <a:r>
                        <a:rPr lang="fr-FR" sz="1100" b="1" dirty="0">
                          <a:solidFill>
                            <a:srgbClr val="FFFFFF"/>
                          </a:solidFill>
                          <a:sym typeface="Calibri"/>
                        </a:rPr>
                        <a:t>9</a:t>
                      </a:r>
                      <a:endParaRPr sz="1100" b="1" dirty="0">
                        <a:solidFill>
                          <a:srgbClr val="FFFFFF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sym typeface="Calibri"/>
                        </a:rPr>
                        <a:t>TP#</a:t>
                      </a:r>
                      <a:r>
                        <a:rPr lang="fr-FR" sz="1100" b="1" dirty="0">
                          <a:solidFill>
                            <a:srgbClr val="FFFFFF"/>
                          </a:solidFill>
                          <a:sym typeface="Calibri"/>
                        </a:rPr>
                        <a:t>60</a:t>
                      </a:r>
                      <a:endParaRPr sz="1100" b="1" dirty="0">
                        <a:solidFill>
                          <a:srgbClr val="FFFFFF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sym typeface="Calibri"/>
                        </a:rPr>
                        <a:t>TP#</a:t>
                      </a:r>
                      <a:r>
                        <a:rPr lang="fr-FR" sz="1100" b="1" dirty="0">
                          <a:solidFill>
                            <a:srgbClr val="FFFFFF"/>
                          </a:solidFill>
                          <a:sym typeface="Calibri"/>
                        </a:rPr>
                        <a:t>61</a:t>
                      </a:r>
                      <a:endParaRPr sz="1100" b="1" dirty="0">
                        <a:solidFill>
                          <a:srgbClr val="FFFFFF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dirty="0">
                          <a:solidFill>
                            <a:schemeClr val="accent2"/>
                          </a:solidFill>
                          <a:sym typeface="Calibri"/>
                        </a:rPr>
                        <a:t>WI-0086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Conformance Test Specifications Release 4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Active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rgbClr val="FF2600"/>
                          </a:solidFill>
                          <a:sym typeface="Calibri"/>
                        </a:rPr>
                        <a:t>Y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TDE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R4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dirty="0">
                          <a:solidFill>
                            <a:schemeClr val="accent2"/>
                          </a:solidFill>
                          <a:sym typeface="Calibri"/>
                        </a:rPr>
                        <a:t>98 %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>
                          <a:solidFill>
                            <a:schemeClr val="accent2"/>
                          </a:solidFill>
                          <a:sym typeface="Calibri"/>
                        </a:rPr>
                        <a:t>100 %</a:t>
                      </a: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dirty="0">
                          <a:solidFill>
                            <a:schemeClr val="accent2"/>
                          </a:solidFill>
                          <a:sym typeface="Calibri"/>
                        </a:rPr>
                        <a:t>100 %</a:t>
                      </a:r>
                    </a:p>
                  </a:txBody>
                  <a:tcPr marL="63500" marR="6350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제목 1"/>
          <p:cNvSpPr txBox="1">
            <a:spLocks noGrp="1"/>
          </p:cNvSpPr>
          <p:nvPr>
            <p:ph type="title"/>
          </p:nvPr>
        </p:nvSpPr>
        <p:spPr>
          <a:xfrm>
            <a:off x="334695" y="-1"/>
            <a:ext cx="7850301" cy="1173572"/>
          </a:xfrm>
          <a:prstGeom prst="rect">
            <a:avLst/>
          </a:prstGeom>
        </p:spPr>
        <p:txBody>
          <a:bodyPr/>
          <a:lstStyle/>
          <a:p>
            <a:r>
              <a:t>WIs target for Rel-5</a:t>
            </a:r>
          </a:p>
        </p:txBody>
      </p:sp>
      <p:graphicFrame>
        <p:nvGraphicFramePr>
          <p:cNvPr id="110" name="Table 1"/>
          <p:cNvGraphicFramePr/>
          <p:nvPr>
            <p:extLst>
              <p:ext uri="{D42A27DB-BD31-4B8C-83A1-F6EECF244321}">
                <p14:modId xmlns:p14="http://schemas.microsoft.com/office/powerpoint/2010/main" val="2885826107"/>
              </p:ext>
            </p:extLst>
          </p:nvPr>
        </p:nvGraphicFramePr>
        <p:xfrm>
          <a:off x="380999" y="1075161"/>
          <a:ext cx="11429996" cy="5590082"/>
        </p:xfrm>
        <a:graphic>
          <a:graphicData uri="http://schemas.openxmlformats.org/drawingml/2006/table">
            <a:tbl>
              <a:tblPr bandRow="1">
                <a:tableStyleId>{C7B018BB-80A7-4F77-B60F-C8B233D01FF8}</a:tableStyleId>
              </a:tblPr>
              <a:tblGrid>
                <a:gridCol w="6996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0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55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07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91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55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2219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9174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4514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54000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>
                          <a:solidFill>
                            <a:srgbClr val="FFFFFF"/>
                          </a:solidFill>
                          <a:sym typeface="Calibri"/>
                        </a:rPr>
                        <a:t>WI#</a:t>
                      </a: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sym typeface="Calibri"/>
                        </a:rPr>
                        <a:t>Title</a:t>
                      </a: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>
                          <a:solidFill>
                            <a:srgbClr val="FFFFFF"/>
                          </a:solidFill>
                          <a:sym typeface="Calibri"/>
                        </a:rPr>
                        <a:t>Status</a:t>
                      </a: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>
                          <a:solidFill>
                            <a:srgbClr val="FFFFFF"/>
                          </a:solidFill>
                          <a:sym typeface="Calibri"/>
                        </a:rPr>
                        <a:t>Overdue</a:t>
                      </a: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>
                          <a:solidFill>
                            <a:srgbClr val="FFFFFF"/>
                          </a:solidFill>
                          <a:sym typeface="Calibri"/>
                        </a:rPr>
                        <a:t>WG</a:t>
                      </a: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>
                          <a:solidFill>
                            <a:srgbClr val="FFFFFF"/>
                          </a:solidFill>
                          <a:sym typeface="Calibri"/>
                        </a:rPr>
                        <a:t>Rel</a:t>
                      </a: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sym typeface="Calibri"/>
                        </a:rPr>
                        <a:t>TP#5</a:t>
                      </a:r>
                      <a:r>
                        <a:rPr lang="fr-FR" sz="1100" b="1" dirty="0">
                          <a:solidFill>
                            <a:srgbClr val="FFFFFF"/>
                          </a:solidFill>
                          <a:sym typeface="Calibri"/>
                        </a:rPr>
                        <a:t>9</a:t>
                      </a:r>
                      <a:endParaRPr sz="1100" b="1" dirty="0">
                        <a:solidFill>
                          <a:srgbClr val="FFFFFF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fr-FR" sz="1100" b="1" dirty="0">
                          <a:solidFill>
                            <a:srgbClr val="FFFFFF"/>
                          </a:solidFill>
                          <a:sym typeface="Calibri"/>
                        </a:rPr>
                        <a:t>TP#60</a:t>
                      </a:r>
                      <a:endParaRPr sz="1100" b="1" dirty="0">
                        <a:solidFill>
                          <a:srgbClr val="FFFFFF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fr-FR" sz="1100" b="1" dirty="0">
                          <a:solidFill>
                            <a:srgbClr val="FFFFFF"/>
                          </a:solidFill>
                          <a:sym typeface="Calibri"/>
                        </a:rPr>
                        <a:t>TP#61</a:t>
                      </a:r>
                      <a:endParaRPr sz="1100" b="1" dirty="0">
                        <a:solidFill>
                          <a:srgbClr val="FFFFFF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0" marR="0" indent="0" algn="ct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Calibri"/>
                        </a:rPr>
                        <a:t>WI-0015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marL="0" marR="0" indent="0" algn="l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Calibri"/>
                        </a:rPr>
                        <a:t>Use Cases Collection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marL="0" marR="0" indent="0" algn="l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Calibri"/>
                        </a:rPr>
                        <a:t>Active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marL="0" marR="0" indent="0" algn="l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Calibri"/>
                        </a:rPr>
                        <a:t>N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marL="0" marR="0" indent="0" algn="l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Calibri"/>
                        </a:rPr>
                        <a:t>RDM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marL="0" marR="0" indent="0" algn="l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Calibri"/>
                        </a:rPr>
                        <a:t>Generic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marL="0" marR="0" indent="0" algn="l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Calibri"/>
                        </a:rPr>
                        <a:t>n.a.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marL="0" marR="0" indent="0" algn="l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Calibri"/>
                        </a:rPr>
                        <a:t>n.a.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marL="0" marR="0" indent="0" algn="l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0" i="0" u="none" strike="noStrike" cap="none" spc="0" baseline="0" dirty="0" err="1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Calibri"/>
                        </a:rPr>
                        <a:t>n.a.</a:t>
                      </a:r>
                      <a:endParaRPr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0" marR="0" indent="0" algn="ct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WI-0069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Physical Object Heterogeneous identification and tracking services in oneM2M system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Active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SDS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R5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90%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90%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90%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0" marR="0" indent="0" algn="ct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WI-0095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oneM2M System Enhancements to Support Data Protection Regulations (eDPR)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Active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SDS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R5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70%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70%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70%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0" marR="0" indent="0" algn="ct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WI-0096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Effective IoT Communication to Protect 3GPP Networks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Active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SDS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R5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5%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0" marR="0" indent="0" algn="ct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WI-0098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IoT for Smart Lifts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Active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RDM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R5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40%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40%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40%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0" marR="0" indent="0" algn="ct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WI-0100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oneM2M and SensorThings API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Active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SDS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R5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70%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70%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75%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0" marR="0" indent="0" algn="ct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WI-0101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Advanced Semantic Discovery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Active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SDS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R5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60%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60%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60%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0" marR="0" indent="0" algn="ct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WI-0102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System enhancements to support Data License Management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Active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SDS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R5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50%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50%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50%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0" marR="0" indent="0" algn="ct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WI-0104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SDT based Information Model and Mapping for Vertical Industries – SIMVI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Active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RDM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R5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65%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65%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65%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0" marR="0" indent="0" algn="ct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WI-0105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System enhancements to support AI capabilities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Active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SDS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R5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85%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85%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85%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0" marR="0" indent="0" algn="ct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WI-0106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Interoperability testing Release 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Active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TDE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R5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30%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0" marR="0" indent="0" algn="ct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WI-0107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Developers guide series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Active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TDE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R5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50%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50%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50%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0" marR="0" indent="0" algn="ct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WI-0108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Conformance Test Maintenance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Active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TDE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R5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45%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45%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45%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0" marR="0" indent="0" algn="ct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WI-0109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IPE-based Device Management with FlexContainers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Active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SDS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R5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85%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85%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85%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0" marR="0" indent="0" algn="ct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WI-0110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Enablement of IoT in the metaverse (MetaIoT)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Active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RDM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R5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5%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WI-0111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oneM2M Architecture Icons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Active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TDE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R5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25%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WI-0112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oneM2M Enhanced Filter and Queries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Active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SDS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R5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5%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WI-0113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Enhanced Public Warning Service Enabler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Active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SDS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R5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30%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WI-0114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Maintenance of oneM2M Release 2, 3 and 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Active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SDS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R5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FR" sz="1100" b="0" i="0" u="none" strike="noStrike" cap="none" spc="0" baseline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FR" sz="1100" b="0" i="0" u="none" strike="noStrike" cap="none" spc="0" baseline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FR" sz="1100" b="0" i="0" u="none" strike="noStrike" cap="none" spc="0" baseline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20113031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WI-0115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Small Technical enhancements of oneM2M Release 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Active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SDS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R5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FR" sz="1100" b="0" i="0" u="none" strike="noStrike" cap="none" spc="0" baseline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FR" sz="1100" b="0" i="0" u="none" strike="noStrike" cap="none" spc="0" baseline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FR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72457826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WI-0116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Interoperability testing Release 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Active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SDS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R5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FR" sz="1100" b="0" i="0" u="none" strike="noStrike" cap="none" spc="0" baseline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FR" sz="1100" b="0" i="0" u="none" strike="noStrike" cap="none" spc="0" baseline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FR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97680037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itel 1"/>
          <p:cNvSpPr txBox="1">
            <a:spLocks noGrp="1"/>
          </p:cNvSpPr>
          <p:nvPr>
            <p:ph type="title"/>
          </p:nvPr>
        </p:nvSpPr>
        <p:spPr>
          <a:xfrm>
            <a:off x="334695" y="-1"/>
            <a:ext cx="7850301" cy="1173572"/>
          </a:xfrm>
          <a:prstGeom prst="rect">
            <a:avLst/>
          </a:prstGeom>
        </p:spPr>
        <p:txBody>
          <a:bodyPr/>
          <a:lstStyle/>
          <a:p>
            <a:r>
              <a:rPr dirty="0"/>
              <a:t>Freeze at TP</a:t>
            </a:r>
            <a:r>
              <a:rPr lang="fr-FR" dirty="0"/>
              <a:t>61</a:t>
            </a:r>
            <a:endParaRPr dirty="0"/>
          </a:p>
        </p:txBody>
      </p:sp>
      <p:sp>
        <p:nvSpPr>
          <p:cNvPr id="113" name="文本框 26"/>
          <p:cNvSpPr txBox="1"/>
          <p:nvPr/>
        </p:nvSpPr>
        <p:spPr>
          <a:xfrm>
            <a:off x="626119" y="5596073"/>
            <a:ext cx="10221053" cy="3924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2400">
                <a:solidFill>
                  <a:schemeClr val="accent1"/>
                </a:solidFill>
              </a:defRPr>
            </a:lvl1pPr>
          </a:lstStyle>
          <a:p>
            <a:r>
              <a:t>* FREEZE is per TS/TR. (90% &lt; WI &lt; 94%)</a:t>
            </a:r>
          </a:p>
        </p:txBody>
      </p:sp>
      <p:sp>
        <p:nvSpPr>
          <p:cNvPr id="114" name="Inhaltsplatzhalter 2"/>
          <p:cNvSpPr txBox="1">
            <a:spLocks noGrp="1"/>
          </p:cNvSpPr>
          <p:nvPr>
            <p:ph type="body" sz="half" idx="1"/>
          </p:nvPr>
        </p:nvSpPr>
        <p:spPr>
          <a:xfrm>
            <a:off x="334695" y="1192840"/>
            <a:ext cx="7249447" cy="3559783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ct val="100000"/>
              </a:lnSpc>
              <a:spcBef>
                <a:spcPts val="600"/>
              </a:spcBef>
              <a:defRPr sz="2400">
                <a:solidFill>
                  <a:srgbClr val="FF0000"/>
                </a:solidFill>
              </a:defRPr>
            </a:lvl1pPr>
          </a:lstStyle>
          <a:p>
            <a:r>
              <a:rPr dirty="0"/>
              <a:t>1 WI </a:t>
            </a:r>
            <a:r>
              <a:rPr lang="fr-FR" dirty="0"/>
              <a:t>at</a:t>
            </a:r>
            <a:r>
              <a:rPr dirty="0"/>
              <a:t> freeze status in TP</a:t>
            </a:r>
            <a:r>
              <a:rPr lang="fr-FR" dirty="0"/>
              <a:t>61</a:t>
            </a:r>
            <a:endParaRPr dirty="0"/>
          </a:p>
        </p:txBody>
      </p:sp>
      <p:graphicFrame>
        <p:nvGraphicFramePr>
          <p:cNvPr id="115" name="Table 1"/>
          <p:cNvGraphicFramePr/>
          <p:nvPr>
            <p:extLst>
              <p:ext uri="{D42A27DB-BD31-4B8C-83A1-F6EECF244321}">
                <p14:modId xmlns:p14="http://schemas.microsoft.com/office/powerpoint/2010/main" val="3859862193"/>
              </p:ext>
            </p:extLst>
          </p:nvPr>
        </p:nvGraphicFramePr>
        <p:xfrm>
          <a:off x="398636" y="2430917"/>
          <a:ext cx="11429996" cy="508000"/>
        </p:xfrm>
        <a:graphic>
          <a:graphicData uri="http://schemas.openxmlformats.org/drawingml/2006/table">
            <a:tbl>
              <a:tblPr bandRow="1">
                <a:tableStyleId>{C7B018BB-80A7-4F77-B60F-C8B233D01FF8}</a:tableStyleId>
              </a:tblPr>
              <a:tblGrid>
                <a:gridCol w="127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414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32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01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60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4245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257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5379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3033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54000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>
                          <a:solidFill>
                            <a:srgbClr val="FFFFFF"/>
                          </a:solidFill>
                          <a:sym typeface="Calibri"/>
                        </a:rPr>
                        <a:t>WI#</a:t>
                      </a: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>
                          <a:solidFill>
                            <a:srgbClr val="FFFFFF"/>
                          </a:solidFill>
                          <a:sym typeface="Calibri"/>
                        </a:rPr>
                        <a:t>Title</a:t>
                      </a: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>
                          <a:solidFill>
                            <a:srgbClr val="FFFFFF"/>
                          </a:solidFill>
                          <a:sym typeface="Calibri"/>
                        </a:rPr>
                        <a:t>Status</a:t>
                      </a: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>
                          <a:solidFill>
                            <a:srgbClr val="FFFFFF"/>
                          </a:solidFill>
                          <a:sym typeface="Calibri"/>
                        </a:rPr>
                        <a:t>Overdue</a:t>
                      </a: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>
                          <a:solidFill>
                            <a:srgbClr val="FFFFFF"/>
                          </a:solidFill>
                          <a:sym typeface="Calibri"/>
                        </a:rPr>
                        <a:t>WG</a:t>
                      </a: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>
                          <a:solidFill>
                            <a:srgbClr val="FFFFFF"/>
                          </a:solidFill>
                          <a:sym typeface="Calibri"/>
                        </a:rPr>
                        <a:t>Rel</a:t>
                      </a: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sym typeface="Calibri"/>
                        </a:rPr>
                        <a:t>TP#5</a:t>
                      </a:r>
                      <a:r>
                        <a:rPr lang="fr-FR" sz="1100" b="1" dirty="0">
                          <a:solidFill>
                            <a:srgbClr val="FFFFFF"/>
                          </a:solidFill>
                          <a:sym typeface="Calibri"/>
                        </a:rPr>
                        <a:t>9</a:t>
                      </a:r>
                      <a:endParaRPr sz="1100" b="1" dirty="0">
                        <a:solidFill>
                          <a:srgbClr val="FFFFFF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fr-FR" sz="1100" b="1" dirty="0">
                          <a:solidFill>
                            <a:srgbClr val="FFFFFF"/>
                          </a:solidFill>
                          <a:sym typeface="Calibri"/>
                        </a:rPr>
                        <a:t>TP#60</a:t>
                      </a:r>
                      <a:endParaRPr sz="1100" b="1" dirty="0">
                        <a:solidFill>
                          <a:srgbClr val="FFFFFF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fr-FR" sz="1100" b="1" dirty="0">
                          <a:solidFill>
                            <a:srgbClr val="FFFFFF"/>
                          </a:solidFill>
                          <a:sym typeface="Calibri"/>
                        </a:rPr>
                        <a:t>TP#61</a:t>
                      </a:r>
                      <a:endParaRPr sz="1100" b="1" dirty="0">
                        <a:solidFill>
                          <a:srgbClr val="FFFFFF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dirty="0">
                          <a:solidFill>
                            <a:schemeClr val="accent2"/>
                          </a:solidFill>
                          <a:sym typeface="Calibri"/>
                        </a:rPr>
                        <a:t>WI-0069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Physical Object Heterogeneous identification and tracking services in oneM2M system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Active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rgbClr val="FF2600"/>
                          </a:solidFill>
                          <a:sym typeface="Calibri"/>
                        </a:rPr>
                        <a:t>Y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SDS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R5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90 %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90 %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dirty="0">
                          <a:solidFill>
                            <a:schemeClr val="accent2"/>
                          </a:solidFill>
                          <a:sym typeface="Calibri"/>
                        </a:rPr>
                        <a:t>90 %</a:t>
                      </a:r>
                    </a:p>
                  </a:txBody>
                  <a:tcPr marL="63500" marR="6350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itel 1"/>
          <p:cNvSpPr txBox="1">
            <a:spLocks noGrp="1"/>
          </p:cNvSpPr>
          <p:nvPr>
            <p:ph type="title"/>
          </p:nvPr>
        </p:nvSpPr>
        <p:spPr>
          <a:xfrm>
            <a:off x="334695" y="-1"/>
            <a:ext cx="7850301" cy="1173572"/>
          </a:xfrm>
          <a:prstGeom prst="rect">
            <a:avLst/>
          </a:prstGeom>
        </p:spPr>
        <p:txBody>
          <a:bodyPr/>
          <a:lstStyle/>
          <a:p>
            <a:r>
              <a:rPr dirty="0"/>
              <a:t>Approval at TP</a:t>
            </a:r>
            <a:r>
              <a:rPr lang="fr-FR" dirty="0"/>
              <a:t>61</a:t>
            </a:r>
            <a:endParaRPr dirty="0"/>
          </a:p>
        </p:txBody>
      </p:sp>
      <p:sp>
        <p:nvSpPr>
          <p:cNvPr id="118" name="文本框 16"/>
          <p:cNvSpPr txBox="1"/>
          <p:nvPr/>
        </p:nvSpPr>
        <p:spPr>
          <a:xfrm>
            <a:off x="535699" y="5536539"/>
            <a:ext cx="10221053" cy="3924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2400">
                <a:solidFill>
                  <a:schemeClr val="accent1"/>
                </a:solidFill>
              </a:defRPr>
            </a:lvl1pPr>
          </a:lstStyle>
          <a:p>
            <a:r>
              <a:t>* APPROVAL is per TS/TR. (95% &lt; WI &lt; 100%) </a:t>
            </a:r>
          </a:p>
        </p:txBody>
      </p:sp>
      <p:sp>
        <p:nvSpPr>
          <p:cNvPr id="119" name="Inhaltsplatzhalter 2"/>
          <p:cNvSpPr txBox="1">
            <a:spLocks noGrp="1"/>
          </p:cNvSpPr>
          <p:nvPr>
            <p:ph type="body" sz="half" idx="1"/>
          </p:nvPr>
        </p:nvSpPr>
        <p:spPr>
          <a:xfrm>
            <a:off x="334695" y="1192840"/>
            <a:ext cx="7249447" cy="3559783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ct val="100000"/>
              </a:lnSpc>
              <a:spcBef>
                <a:spcPts val="600"/>
              </a:spcBef>
              <a:defRPr sz="2400">
                <a:solidFill>
                  <a:srgbClr val="FF0000"/>
                </a:solidFill>
              </a:defRPr>
            </a:lvl1pPr>
          </a:lstStyle>
          <a:p>
            <a:r>
              <a:rPr lang="fr-FR" dirty="0"/>
              <a:t>0</a:t>
            </a:r>
            <a:r>
              <a:rPr dirty="0"/>
              <a:t> Work Items </a:t>
            </a:r>
          </a:p>
        </p:txBody>
      </p:sp>
      <p:graphicFrame>
        <p:nvGraphicFramePr>
          <p:cNvPr id="120" name="Table 1"/>
          <p:cNvGraphicFramePr/>
          <p:nvPr>
            <p:extLst>
              <p:ext uri="{D42A27DB-BD31-4B8C-83A1-F6EECF244321}">
                <p14:modId xmlns:p14="http://schemas.microsoft.com/office/powerpoint/2010/main" val="2077069545"/>
              </p:ext>
            </p:extLst>
          </p:nvPr>
        </p:nvGraphicFramePr>
        <p:xfrm>
          <a:off x="398636" y="2430917"/>
          <a:ext cx="11429996" cy="508000"/>
        </p:xfrm>
        <a:graphic>
          <a:graphicData uri="http://schemas.openxmlformats.org/drawingml/2006/table">
            <a:tbl>
              <a:tblPr bandRow="1">
                <a:tableStyleId>{C7B018BB-80A7-4F77-B60F-C8B233D01FF8}</a:tableStyleId>
              </a:tblPr>
              <a:tblGrid>
                <a:gridCol w="127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414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32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01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60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4245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257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5379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3033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54000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>
                          <a:solidFill>
                            <a:srgbClr val="FFFFFF"/>
                          </a:solidFill>
                          <a:sym typeface="Calibri"/>
                        </a:rPr>
                        <a:t>WI#</a:t>
                      </a: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>
                          <a:solidFill>
                            <a:srgbClr val="FFFFFF"/>
                          </a:solidFill>
                          <a:sym typeface="Calibri"/>
                        </a:rPr>
                        <a:t>Title</a:t>
                      </a: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>
                          <a:solidFill>
                            <a:srgbClr val="FFFFFF"/>
                          </a:solidFill>
                          <a:sym typeface="Calibri"/>
                        </a:rPr>
                        <a:t>Status</a:t>
                      </a: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>
                          <a:solidFill>
                            <a:srgbClr val="FFFFFF"/>
                          </a:solidFill>
                          <a:sym typeface="Calibri"/>
                        </a:rPr>
                        <a:t>Overdue</a:t>
                      </a: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>
                          <a:solidFill>
                            <a:srgbClr val="FFFFFF"/>
                          </a:solidFill>
                          <a:sym typeface="Calibri"/>
                        </a:rPr>
                        <a:t>WG</a:t>
                      </a: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>
                          <a:solidFill>
                            <a:srgbClr val="FFFFFF"/>
                          </a:solidFill>
                          <a:sym typeface="Calibri"/>
                        </a:rPr>
                        <a:t>Rel</a:t>
                      </a: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sym typeface="Calibri"/>
                        </a:rPr>
                        <a:t>TP#5</a:t>
                      </a:r>
                      <a:r>
                        <a:rPr lang="fr-FR" sz="1100" b="1" dirty="0">
                          <a:solidFill>
                            <a:srgbClr val="FFFFFF"/>
                          </a:solidFill>
                          <a:sym typeface="Calibri"/>
                        </a:rPr>
                        <a:t>9</a:t>
                      </a:r>
                      <a:endParaRPr sz="1100" b="1" dirty="0">
                        <a:solidFill>
                          <a:srgbClr val="FFFFFF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sym typeface="Calibri"/>
                        </a:rPr>
                        <a:t>TP#</a:t>
                      </a:r>
                      <a:r>
                        <a:rPr lang="fr-FR" sz="1100" b="1" dirty="0">
                          <a:solidFill>
                            <a:srgbClr val="FFFFFF"/>
                          </a:solidFill>
                          <a:sym typeface="Calibri"/>
                        </a:rPr>
                        <a:t>60</a:t>
                      </a:r>
                      <a:endParaRPr sz="1100" b="1" dirty="0">
                        <a:solidFill>
                          <a:srgbClr val="FFFFFF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sym typeface="Calibri"/>
                        </a:rPr>
                        <a:t>TP#</a:t>
                      </a:r>
                      <a:r>
                        <a:rPr lang="fr-FR" sz="1100" b="1" dirty="0">
                          <a:solidFill>
                            <a:srgbClr val="FFFFFF"/>
                          </a:solidFill>
                          <a:sym typeface="Calibri"/>
                        </a:rPr>
                        <a:t>61</a:t>
                      </a:r>
                      <a:endParaRPr sz="1100" b="1" dirty="0">
                        <a:solidFill>
                          <a:srgbClr val="FFFFFF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fr-FR" sz="1100" dirty="0">
                          <a:solidFill>
                            <a:schemeClr val="accent2"/>
                          </a:solidFill>
                          <a:sym typeface="Calibri"/>
                        </a:rPr>
                        <a:t>None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sz="1100" dirty="0">
                        <a:solidFill>
                          <a:srgbClr val="FF2600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Titel 1"/>
          <p:cNvSpPr txBox="1">
            <a:spLocks noGrp="1"/>
          </p:cNvSpPr>
          <p:nvPr>
            <p:ph type="title"/>
          </p:nvPr>
        </p:nvSpPr>
        <p:spPr>
          <a:xfrm>
            <a:off x="334696" y="-1"/>
            <a:ext cx="9885951" cy="1173572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t>Timeline Release 5</a:t>
            </a:r>
          </a:p>
        </p:txBody>
      </p:sp>
      <p:sp>
        <p:nvSpPr>
          <p:cNvPr id="123" name="Textfeld 59"/>
          <p:cNvSpPr txBox="1"/>
          <p:nvPr/>
        </p:nvSpPr>
        <p:spPr>
          <a:xfrm>
            <a:off x="479509" y="5366308"/>
            <a:ext cx="7929880" cy="15653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285750" indent="-285750">
              <a:buClr>
                <a:schemeClr val="accent1"/>
              </a:buClr>
              <a:buSzPct val="100000"/>
              <a:buFont typeface="Arial"/>
              <a:buChar char="•"/>
            </a:pPr>
            <a:r>
              <a:t>R5 Stage 1 Freeze Date : TP#57 – Q4 2022 </a:t>
            </a:r>
            <a:r>
              <a:rPr>
                <a:latin typeface="Wingdings"/>
                <a:ea typeface="Wingdings"/>
                <a:cs typeface="Wingdings"/>
                <a:sym typeface="Wingdings"/>
              </a:rPr>
              <a:t> </a:t>
            </a:r>
            <a:r>
              <a:t>TP#62 – Q4 2023</a:t>
            </a:r>
            <a:endParaRPr i="1">
              <a:solidFill>
                <a:srgbClr val="FF0000"/>
              </a:solidFill>
            </a:endParaRPr>
          </a:p>
          <a:p>
            <a:pPr marL="285750" indent="-285750">
              <a:buClr>
                <a:schemeClr val="accent1"/>
              </a:buClr>
              <a:buSzPct val="100000"/>
              <a:buFont typeface="Arial"/>
              <a:buChar char="•"/>
            </a:pPr>
            <a:r>
              <a:t>R5 Stage 2 Freeze Date : TP#59 – Q2 2023 </a:t>
            </a:r>
            <a:r>
              <a:rPr>
                <a:latin typeface="Wingdings"/>
                <a:ea typeface="Wingdings"/>
                <a:cs typeface="Wingdings"/>
                <a:sym typeface="Wingdings"/>
              </a:rPr>
              <a:t> </a:t>
            </a:r>
            <a:r>
              <a:t>TP#64 – Q2 2024</a:t>
            </a:r>
            <a:endParaRPr i="1">
              <a:solidFill>
                <a:srgbClr val="FF0000"/>
              </a:solidFill>
            </a:endParaRPr>
          </a:p>
          <a:p>
            <a:pPr marL="285750" indent="-285750">
              <a:buClr>
                <a:schemeClr val="accent1"/>
              </a:buClr>
              <a:buSzPct val="100000"/>
              <a:buFont typeface="Arial"/>
              <a:buChar char="•"/>
            </a:pPr>
            <a:r>
              <a:t>R5 Stage 3 Freeze Date : TP#xx – Q4 2023 </a:t>
            </a:r>
            <a:r>
              <a:rPr>
                <a:latin typeface="Wingdings"/>
                <a:ea typeface="Wingdings"/>
                <a:cs typeface="Wingdings"/>
                <a:sym typeface="Wingdings"/>
              </a:rPr>
              <a:t> </a:t>
            </a:r>
            <a:r>
              <a:t>TP#67 – Q4 2024</a:t>
            </a:r>
            <a:endParaRPr i="1">
              <a:solidFill>
                <a:srgbClr val="FF0000"/>
              </a:solidFill>
            </a:endParaRPr>
          </a:p>
          <a:p>
            <a:pPr marL="285750" indent="-285750">
              <a:buClr>
                <a:schemeClr val="accent1"/>
              </a:buClr>
              <a:buSzPct val="100000"/>
              <a:buFont typeface="Arial"/>
              <a:buChar char="•"/>
            </a:pPr>
            <a:r>
              <a:t>Tentatively date for R5 ratification at TP67 + @, Q2 2025</a:t>
            </a:r>
          </a:p>
        </p:txBody>
      </p:sp>
      <p:sp>
        <p:nvSpPr>
          <p:cNvPr id="124" name="Gleichschenkliges Dreieck 2"/>
          <p:cNvSpPr/>
          <p:nvPr/>
        </p:nvSpPr>
        <p:spPr>
          <a:xfrm rot="10800000">
            <a:off x="2756691" y="1273839"/>
            <a:ext cx="280873" cy="343704"/>
          </a:xfrm>
          <a:prstGeom prst="triangle">
            <a:avLst/>
          </a:prstGeom>
          <a:solidFill>
            <a:schemeClr val="accent1"/>
          </a:solidFill>
          <a:ln w="12700">
            <a:solidFill>
              <a:srgbClr val="8C0000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grpSp>
        <p:nvGrpSpPr>
          <p:cNvPr id="131" name="Gruppieren 6"/>
          <p:cNvGrpSpPr/>
          <p:nvPr/>
        </p:nvGrpSpPr>
        <p:grpSpPr>
          <a:xfrm>
            <a:off x="10004584" y="5782633"/>
            <a:ext cx="1864032" cy="673435"/>
            <a:chOff x="0" y="0"/>
            <a:chExt cx="1864030" cy="673434"/>
          </a:xfrm>
        </p:grpSpPr>
        <p:sp>
          <p:nvSpPr>
            <p:cNvPr id="125" name="Freeform 15"/>
            <p:cNvSpPr/>
            <p:nvPr/>
          </p:nvSpPr>
          <p:spPr>
            <a:xfrm>
              <a:off x="869798" y="377790"/>
              <a:ext cx="265028" cy="2956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0800"/>
                  </a:moveTo>
                  <a:cubicBezTo>
                    <a:pt x="21600" y="16765"/>
                    <a:pt x="16771" y="21600"/>
                    <a:pt x="10814" y="21600"/>
                  </a:cubicBezTo>
                  <a:cubicBezTo>
                    <a:pt x="4829" y="21600"/>
                    <a:pt x="0" y="16765"/>
                    <a:pt x="0" y="10800"/>
                  </a:cubicBezTo>
                  <a:cubicBezTo>
                    <a:pt x="0" y="4835"/>
                    <a:pt x="4829" y="0"/>
                    <a:pt x="10814" y="0"/>
                  </a:cubicBezTo>
                  <a:cubicBezTo>
                    <a:pt x="16771" y="0"/>
                    <a:pt x="21600" y="4835"/>
                    <a:pt x="21600" y="10800"/>
                  </a:cubicBezTo>
                  <a:close/>
                  <a:moveTo>
                    <a:pt x="9282" y="15056"/>
                  </a:moveTo>
                  <a:cubicBezTo>
                    <a:pt x="17002" y="7354"/>
                    <a:pt x="17002" y="7354"/>
                    <a:pt x="17002" y="7354"/>
                  </a:cubicBezTo>
                  <a:cubicBezTo>
                    <a:pt x="17234" y="7123"/>
                    <a:pt x="17234" y="6746"/>
                    <a:pt x="17002" y="6544"/>
                  </a:cubicBezTo>
                  <a:cubicBezTo>
                    <a:pt x="16771" y="6312"/>
                    <a:pt x="16395" y="6312"/>
                    <a:pt x="16193" y="6544"/>
                  </a:cubicBezTo>
                  <a:cubicBezTo>
                    <a:pt x="8877" y="13840"/>
                    <a:pt x="8877" y="13840"/>
                    <a:pt x="8877" y="13840"/>
                  </a:cubicBezTo>
                  <a:cubicBezTo>
                    <a:pt x="5812" y="10771"/>
                    <a:pt x="5812" y="10771"/>
                    <a:pt x="5812" y="10771"/>
                  </a:cubicBezTo>
                  <a:cubicBezTo>
                    <a:pt x="5581" y="10539"/>
                    <a:pt x="5234" y="10539"/>
                    <a:pt x="5002" y="10771"/>
                  </a:cubicBezTo>
                  <a:cubicBezTo>
                    <a:pt x="4771" y="11003"/>
                    <a:pt x="4771" y="11379"/>
                    <a:pt x="5002" y="11582"/>
                  </a:cubicBezTo>
                  <a:cubicBezTo>
                    <a:pt x="8472" y="15056"/>
                    <a:pt x="8472" y="15056"/>
                    <a:pt x="8472" y="15056"/>
                  </a:cubicBezTo>
                  <a:cubicBezTo>
                    <a:pt x="8588" y="15172"/>
                    <a:pt x="8733" y="15230"/>
                    <a:pt x="8877" y="15230"/>
                  </a:cubicBezTo>
                  <a:cubicBezTo>
                    <a:pt x="9022" y="15230"/>
                    <a:pt x="9166" y="15172"/>
                    <a:pt x="9282" y="15056"/>
                  </a:cubicBezTo>
                  <a:close/>
                </a:path>
              </a:pathLst>
            </a:custGeom>
            <a:solidFill>
              <a:srgbClr val="92D0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26" name="Textfeld 5"/>
            <p:cNvSpPr txBox="1"/>
            <p:nvPr/>
          </p:nvSpPr>
          <p:spPr>
            <a:xfrm>
              <a:off x="1117275" y="346949"/>
              <a:ext cx="746756" cy="28079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defRPr sz="1400"/>
              </a:lvl1pPr>
            </a:lstStyle>
            <a:p>
              <a:r>
                <a:t>achieved</a:t>
              </a:r>
            </a:p>
          </p:txBody>
        </p:sp>
        <p:sp>
          <p:nvSpPr>
            <p:cNvPr id="127" name="Freeform 15"/>
            <p:cNvSpPr/>
            <p:nvPr/>
          </p:nvSpPr>
          <p:spPr>
            <a:xfrm>
              <a:off x="869798" y="8125"/>
              <a:ext cx="265028" cy="2956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0800"/>
                  </a:moveTo>
                  <a:cubicBezTo>
                    <a:pt x="21600" y="16765"/>
                    <a:pt x="16771" y="21600"/>
                    <a:pt x="10814" y="21600"/>
                  </a:cubicBezTo>
                  <a:cubicBezTo>
                    <a:pt x="4829" y="21600"/>
                    <a:pt x="0" y="16765"/>
                    <a:pt x="0" y="10800"/>
                  </a:cubicBezTo>
                  <a:cubicBezTo>
                    <a:pt x="0" y="4835"/>
                    <a:pt x="4829" y="0"/>
                    <a:pt x="10814" y="0"/>
                  </a:cubicBezTo>
                  <a:cubicBezTo>
                    <a:pt x="16771" y="0"/>
                    <a:pt x="21600" y="4835"/>
                    <a:pt x="21600" y="10800"/>
                  </a:cubicBezTo>
                  <a:close/>
                  <a:moveTo>
                    <a:pt x="9282" y="15056"/>
                  </a:moveTo>
                  <a:cubicBezTo>
                    <a:pt x="17002" y="7354"/>
                    <a:pt x="17002" y="7354"/>
                    <a:pt x="17002" y="7354"/>
                  </a:cubicBezTo>
                  <a:cubicBezTo>
                    <a:pt x="17234" y="7123"/>
                    <a:pt x="17234" y="6746"/>
                    <a:pt x="17002" y="6544"/>
                  </a:cubicBezTo>
                  <a:cubicBezTo>
                    <a:pt x="16771" y="6312"/>
                    <a:pt x="16395" y="6312"/>
                    <a:pt x="16193" y="6544"/>
                  </a:cubicBezTo>
                  <a:cubicBezTo>
                    <a:pt x="8877" y="13840"/>
                    <a:pt x="8877" y="13840"/>
                    <a:pt x="8877" y="13840"/>
                  </a:cubicBezTo>
                  <a:cubicBezTo>
                    <a:pt x="5812" y="10771"/>
                    <a:pt x="5812" y="10771"/>
                    <a:pt x="5812" y="10771"/>
                  </a:cubicBezTo>
                  <a:cubicBezTo>
                    <a:pt x="5581" y="10539"/>
                    <a:pt x="5234" y="10539"/>
                    <a:pt x="5002" y="10771"/>
                  </a:cubicBezTo>
                  <a:cubicBezTo>
                    <a:pt x="4771" y="11003"/>
                    <a:pt x="4771" y="11379"/>
                    <a:pt x="5002" y="11582"/>
                  </a:cubicBezTo>
                  <a:cubicBezTo>
                    <a:pt x="8472" y="15056"/>
                    <a:pt x="8472" y="15056"/>
                    <a:pt x="8472" y="15056"/>
                  </a:cubicBezTo>
                  <a:cubicBezTo>
                    <a:pt x="8588" y="15172"/>
                    <a:pt x="8733" y="15230"/>
                    <a:pt x="8877" y="15230"/>
                  </a:cubicBezTo>
                  <a:cubicBezTo>
                    <a:pt x="9022" y="15230"/>
                    <a:pt x="9166" y="15172"/>
                    <a:pt x="9282" y="15056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28" name="Textfeld 95"/>
            <p:cNvSpPr txBox="1"/>
            <p:nvPr/>
          </p:nvSpPr>
          <p:spPr>
            <a:xfrm>
              <a:off x="1123844" y="0"/>
              <a:ext cx="692236" cy="28079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defRPr sz="1400"/>
              </a:lvl1pPr>
            </a:lstStyle>
            <a:p>
              <a:r>
                <a:t>planned</a:t>
              </a:r>
            </a:p>
          </p:txBody>
        </p:sp>
        <p:sp>
          <p:nvSpPr>
            <p:cNvPr id="129" name="Textfeld 95"/>
            <p:cNvSpPr txBox="1"/>
            <p:nvPr/>
          </p:nvSpPr>
          <p:spPr>
            <a:xfrm>
              <a:off x="0" y="2058"/>
              <a:ext cx="886183" cy="28079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defRPr sz="1400"/>
              </a:lvl1pPr>
            </a:lstStyle>
            <a:p>
              <a:r>
                <a:t>ratification</a:t>
              </a:r>
            </a:p>
          </p:txBody>
        </p:sp>
        <p:sp>
          <p:nvSpPr>
            <p:cNvPr id="130" name="Textfeld 95"/>
            <p:cNvSpPr txBox="1"/>
            <p:nvPr/>
          </p:nvSpPr>
          <p:spPr>
            <a:xfrm>
              <a:off x="0" y="346949"/>
              <a:ext cx="886183" cy="28079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defRPr sz="1400"/>
              </a:lvl1pPr>
            </a:lstStyle>
            <a:p>
              <a:r>
                <a:t>ratification</a:t>
              </a:r>
            </a:p>
          </p:txBody>
        </p:sp>
      </p:grpSp>
      <p:sp>
        <p:nvSpPr>
          <p:cNvPr id="132" name="Richtungspfeil 53"/>
          <p:cNvSpPr/>
          <p:nvPr/>
        </p:nvSpPr>
        <p:spPr>
          <a:xfrm>
            <a:off x="219167" y="4900064"/>
            <a:ext cx="11693037" cy="3693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259" y="0"/>
                </a:lnTo>
                <a:lnTo>
                  <a:pt x="21600" y="10800"/>
                </a:lnTo>
                <a:lnTo>
                  <a:pt x="21259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1AB0FF"/>
          </a:solidFill>
          <a:ln w="12700">
            <a:solidFill>
              <a:schemeClr val="accent6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33" name="Textfeld 50"/>
          <p:cNvSpPr txBox="1"/>
          <p:nvPr/>
        </p:nvSpPr>
        <p:spPr>
          <a:xfrm>
            <a:off x="5231418" y="4900064"/>
            <a:ext cx="1437009" cy="333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t>Stage 1 Freeze</a:t>
            </a:r>
          </a:p>
        </p:txBody>
      </p:sp>
      <p:sp>
        <p:nvSpPr>
          <p:cNvPr id="134" name="Textfeld 51"/>
          <p:cNvSpPr txBox="1"/>
          <p:nvPr/>
        </p:nvSpPr>
        <p:spPr>
          <a:xfrm>
            <a:off x="6985948" y="4912945"/>
            <a:ext cx="1437008" cy="333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t>Stage 2 Freeze</a:t>
            </a:r>
          </a:p>
        </p:txBody>
      </p:sp>
      <p:sp>
        <p:nvSpPr>
          <p:cNvPr id="135" name="Textfeld 58"/>
          <p:cNvSpPr txBox="1"/>
          <p:nvPr/>
        </p:nvSpPr>
        <p:spPr>
          <a:xfrm>
            <a:off x="250559" y="4900064"/>
            <a:ext cx="1244993" cy="333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t>Release 5</a:t>
            </a:r>
          </a:p>
        </p:txBody>
      </p:sp>
      <p:sp>
        <p:nvSpPr>
          <p:cNvPr id="136" name="Raute 80"/>
          <p:cNvSpPr/>
          <p:nvPr/>
        </p:nvSpPr>
        <p:spPr>
          <a:xfrm>
            <a:off x="6007093" y="4705075"/>
            <a:ext cx="99715" cy="200538"/>
          </a:xfrm>
          <a:prstGeom prst="diamond">
            <a:avLst/>
          </a:prstGeom>
          <a:solidFill>
            <a:srgbClr val="C63133"/>
          </a:solidFill>
          <a:ln w="12700">
            <a:solidFill>
              <a:srgbClr val="C63133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37" name="Textfeld 81"/>
          <p:cNvSpPr txBox="1"/>
          <p:nvPr/>
        </p:nvSpPr>
        <p:spPr>
          <a:xfrm>
            <a:off x="8752273" y="4887059"/>
            <a:ext cx="1437009" cy="333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t>Stage 3 Freeze</a:t>
            </a:r>
          </a:p>
        </p:txBody>
      </p:sp>
      <p:grpSp>
        <p:nvGrpSpPr>
          <p:cNvPr id="140" name="AutoShape 10"/>
          <p:cNvGrpSpPr/>
          <p:nvPr/>
        </p:nvGrpSpPr>
        <p:grpSpPr>
          <a:xfrm>
            <a:off x="532079" y="2700208"/>
            <a:ext cx="873095" cy="586238"/>
            <a:chOff x="0" y="0"/>
            <a:chExt cx="873094" cy="586237"/>
          </a:xfrm>
        </p:grpSpPr>
        <p:sp>
          <p:nvSpPr>
            <p:cNvPr id="138" name="Chevron"/>
            <p:cNvSpPr/>
            <p:nvPr/>
          </p:nvSpPr>
          <p:spPr>
            <a:xfrm>
              <a:off x="0" y="86118"/>
              <a:ext cx="873095" cy="414001"/>
            </a:xfrm>
            <a:prstGeom prst="chevron">
              <a:avLst>
                <a:gd name="adj" fmla="val 28872"/>
              </a:avLst>
            </a:prstGeom>
            <a:solidFill>
              <a:schemeClr val="accent3"/>
            </a:solidFill>
            <a:ln w="12700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lnSpc>
                  <a:spcPct val="90000"/>
                </a:lnSpc>
              </a:pPr>
              <a:endParaRPr/>
            </a:p>
          </p:txBody>
        </p:sp>
        <p:sp>
          <p:nvSpPr>
            <p:cNvPr id="139" name="Q2 2022"/>
            <p:cNvSpPr txBox="1"/>
            <p:nvPr/>
          </p:nvSpPr>
          <p:spPr>
            <a:xfrm>
              <a:off x="125879" y="0"/>
              <a:ext cx="621336" cy="58623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2000" tIns="72000" rIns="72000" bIns="72000" numCol="1" anchor="ctr">
              <a:spAutoFit/>
            </a:bodyPr>
            <a:lstStyle>
              <a:lvl1pPr algn="ctr">
                <a:lnSpc>
                  <a:spcPct val="90000"/>
                </a:lnSpc>
                <a:defRPr sz="1600">
                  <a:solidFill>
                    <a:srgbClr val="FFFFFF"/>
                  </a:solidFill>
                </a:defRPr>
              </a:lvl1pPr>
            </a:lstStyle>
            <a:p>
              <a:r>
                <a:t>Q2 2022</a:t>
              </a:r>
            </a:p>
          </p:txBody>
        </p:sp>
      </p:grpSp>
      <p:grpSp>
        <p:nvGrpSpPr>
          <p:cNvPr id="143" name="AutoShape 10"/>
          <p:cNvGrpSpPr/>
          <p:nvPr/>
        </p:nvGrpSpPr>
        <p:grpSpPr>
          <a:xfrm>
            <a:off x="1366634" y="2700208"/>
            <a:ext cx="873096" cy="586238"/>
            <a:chOff x="0" y="0"/>
            <a:chExt cx="873094" cy="586237"/>
          </a:xfrm>
        </p:grpSpPr>
        <p:sp>
          <p:nvSpPr>
            <p:cNvPr id="141" name="Chevron"/>
            <p:cNvSpPr/>
            <p:nvPr/>
          </p:nvSpPr>
          <p:spPr>
            <a:xfrm>
              <a:off x="0" y="86118"/>
              <a:ext cx="873095" cy="414001"/>
            </a:xfrm>
            <a:prstGeom prst="chevron">
              <a:avLst>
                <a:gd name="adj" fmla="val 28872"/>
              </a:avLst>
            </a:prstGeom>
            <a:solidFill>
              <a:schemeClr val="accent3"/>
            </a:solidFill>
            <a:ln w="12700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lnSpc>
                  <a:spcPct val="90000"/>
                </a:lnSpc>
              </a:pPr>
              <a:endParaRPr/>
            </a:p>
          </p:txBody>
        </p:sp>
        <p:sp>
          <p:nvSpPr>
            <p:cNvPr id="142" name="Q3 2022"/>
            <p:cNvSpPr txBox="1"/>
            <p:nvPr/>
          </p:nvSpPr>
          <p:spPr>
            <a:xfrm>
              <a:off x="125879" y="0"/>
              <a:ext cx="621336" cy="58623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2000" tIns="72000" rIns="72000" bIns="72000" numCol="1" anchor="ctr">
              <a:spAutoFit/>
            </a:bodyPr>
            <a:lstStyle>
              <a:lvl1pPr algn="ctr">
                <a:lnSpc>
                  <a:spcPct val="90000"/>
                </a:lnSpc>
                <a:defRPr sz="1600">
                  <a:solidFill>
                    <a:srgbClr val="FFFFFF"/>
                  </a:solidFill>
                </a:defRPr>
              </a:lvl1pPr>
            </a:lstStyle>
            <a:p>
              <a:r>
                <a:t>Q3 2022</a:t>
              </a:r>
            </a:p>
          </p:txBody>
        </p:sp>
      </p:grpSp>
      <p:sp>
        <p:nvSpPr>
          <p:cNvPr id="144" name="Line 21"/>
          <p:cNvSpPr/>
          <p:nvPr/>
        </p:nvSpPr>
        <p:spPr>
          <a:xfrm flipH="1" flipV="1">
            <a:off x="496794" y="1946512"/>
            <a:ext cx="417657" cy="768352"/>
          </a:xfrm>
          <a:prstGeom prst="line">
            <a:avLst/>
          </a:prstGeom>
          <a:ln w="19050">
            <a:solidFill>
              <a:schemeClr val="accent1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45" name="Textfeld 106"/>
          <p:cNvSpPr txBox="1"/>
          <p:nvPr/>
        </p:nvSpPr>
        <p:spPr>
          <a:xfrm>
            <a:off x="50267" y="1573022"/>
            <a:ext cx="679213" cy="333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r>
              <a:t>TP#54</a:t>
            </a:r>
          </a:p>
        </p:txBody>
      </p:sp>
      <p:sp>
        <p:nvSpPr>
          <p:cNvPr id="146" name="Line 21"/>
          <p:cNvSpPr/>
          <p:nvPr/>
        </p:nvSpPr>
        <p:spPr>
          <a:xfrm flipH="1" flipV="1">
            <a:off x="1066972" y="1942355"/>
            <a:ext cx="417658" cy="768352"/>
          </a:xfrm>
          <a:prstGeom prst="line">
            <a:avLst/>
          </a:prstGeom>
          <a:ln w="19050">
            <a:solidFill>
              <a:schemeClr val="accent1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47" name="Textfeld 108"/>
          <p:cNvSpPr txBox="1"/>
          <p:nvPr/>
        </p:nvSpPr>
        <p:spPr>
          <a:xfrm>
            <a:off x="685394" y="1564947"/>
            <a:ext cx="679213" cy="3330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r>
              <a:t>TP#55</a:t>
            </a:r>
          </a:p>
        </p:txBody>
      </p:sp>
      <p:grpSp>
        <p:nvGrpSpPr>
          <p:cNvPr id="150" name="AutoShape 10"/>
          <p:cNvGrpSpPr/>
          <p:nvPr/>
        </p:nvGrpSpPr>
        <p:grpSpPr>
          <a:xfrm>
            <a:off x="2204896" y="2700208"/>
            <a:ext cx="824268" cy="586238"/>
            <a:chOff x="0" y="0"/>
            <a:chExt cx="824267" cy="586237"/>
          </a:xfrm>
        </p:grpSpPr>
        <p:sp>
          <p:nvSpPr>
            <p:cNvPr id="148" name="Chevron"/>
            <p:cNvSpPr/>
            <p:nvPr/>
          </p:nvSpPr>
          <p:spPr>
            <a:xfrm>
              <a:off x="0" y="86118"/>
              <a:ext cx="824268" cy="414001"/>
            </a:xfrm>
            <a:prstGeom prst="chevron">
              <a:avLst>
                <a:gd name="adj" fmla="val 28872"/>
              </a:avLst>
            </a:prstGeom>
            <a:solidFill>
              <a:schemeClr val="accent3"/>
            </a:solidFill>
            <a:ln w="12700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lnSpc>
                  <a:spcPct val="90000"/>
                </a:lnSpc>
              </a:pPr>
              <a:endParaRPr/>
            </a:p>
          </p:txBody>
        </p:sp>
        <p:sp>
          <p:nvSpPr>
            <p:cNvPr id="149" name="Q4 2022"/>
            <p:cNvSpPr txBox="1"/>
            <p:nvPr/>
          </p:nvSpPr>
          <p:spPr>
            <a:xfrm>
              <a:off x="125880" y="0"/>
              <a:ext cx="572507" cy="58623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2000" tIns="72000" rIns="72000" bIns="72000" numCol="1" anchor="ctr">
              <a:spAutoFit/>
            </a:bodyPr>
            <a:lstStyle>
              <a:lvl1pPr algn="ctr">
                <a:lnSpc>
                  <a:spcPct val="90000"/>
                </a:lnSpc>
                <a:defRPr sz="1600">
                  <a:solidFill>
                    <a:srgbClr val="FFFFFF"/>
                  </a:solidFill>
                </a:defRPr>
              </a:lvl1pPr>
            </a:lstStyle>
            <a:p>
              <a:r>
                <a:t>Q4 2022</a:t>
              </a:r>
            </a:p>
          </p:txBody>
        </p:sp>
      </p:grpSp>
      <p:sp>
        <p:nvSpPr>
          <p:cNvPr id="151" name="Line 21"/>
          <p:cNvSpPr/>
          <p:nvPr/>
        </p:nvSpPr>
        <p:spPr>
          <a:xfrm flipH="1" flipV="1">
            <a:off x="1066868" y="1942355"/>
            <a:ext cx="417658" cy="768352"/>
          </a:xfrm>
          <a:prstGeom prst="line">
            <a:avLst/>
          </a:prstGeom>
          <a:ln w="19050">
            <a:solidFill>
              <a:schemeClr val="accent1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52" name="Textfeld 108"/>
          <p:cNvSpPr txBox="1"/>
          <p:nvPr/>
        </p:nvSpPr>
        <p:spPr>
          <a:xfrm>
            <a:off x="1251119" y="1564947"/>
            <a:ext cx="679213" cy="3330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r>
              <a:t>TP#56</a:t>
            </a:r>
          </a:p>
        </p:txBody>
      </p:sp>
      <p:sp>
        <p:nvSpPr>
          <p:cNvPr id="153" name="Line 21"/>
          <p:cNvSpPr/>
          <p:nvPr/>
        </p:nvSpPr>
        <p:spPr>
          <a:xfrm flipH="1" flipV="1">
            <a:off x="1679270" y="1939052"/>
            <a:ext cx="417657" cy="768352"/>
          </a:xfrm>
          <a:prstGeom prst="line">
            <a:avLst/>
          </a:prstGeom>
          <a:ln w="19050">
            <a:solidFill>
              <a:schemeClr val="accent1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grpSp>
        <p:nvGrpSpPr>
          <p:cNvPr id="156" name="AutoShape 10"/>
          <p:cNvGrpSpPr/>
          <p:nvPr/>
        </p:nvGrpSpPr>
        <p:grpSpPr>
          <a:xfrm>
            <a:off x="3004618" y="2700208"/>
            <a:ext cx="824268" cy="586238"/>
            <a:chOff x="0" y="0"/>
            <a:chExt cx="824267" cy="586237"/>
          </a:xfrm>
        </p:grpSpPr>
        <p:sp>
          <p:nvSpPr>
            <p:cNvPr id="154" name="Chevron"/>
            <p:cNvSpPr/>
            <p:nvPr/>
          </p:nvSpPr>
          <p:spPr>
            <a:xfrm>
              <a:off x="0" y="86118"/>
              <a:ext cx="824268" cy="414001"/>
            </a:xfrm>
            <a:prstGeom prst="chevron">
              <a:avLst>
                <a:gd name="adj" fmla="val 28872"/>
              </a:avLst>
            </a:prstGeom>
            <a:solidFill>
              <a:schemeClr val="accent3"/>
            </a:solidFill>
            <a:ln w="12700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lnSpc>
                  <a:spcPct val="90000"/>
                </a:lnSpc>
              </a:pPr>
              <a:endParaRPr/>
            </a:p>
          </p:txBody>
        </p:sp>
        <p:sp>
          <p:nvSpPr>
            <p:cNvPr id="155" name="Q1 2023"/>
            <p:cNvSpPr txBox="1"/>
            <p:nvPr/>
          </p:nvSpPr>
          <p:spPr>
            <a:xfrm>
              <a:off x="125880" y="0"/>
              <a:ext cx="572507" cy="58623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2000" tIns="72000" rIns="72000" bIns="72000" numCol="1" anchor="ctr">
              <a:spAutoFit/>
            </a:bodyPr>
            <a:lstStyle>
              <a:lvl1pPr algn="ctr">
                <a:lnSpc>
                  <a:spcPct val="90000"/>
                </a:lnSpc>
                <a:defRPr sz="1600">
                  <a:solidFill>
                    <a:srgbClr val="FFFFFF"/>
                  </a:solidFill>
                </a:defRPr>
              </a:lvl1pPr>
            </a:lstStyle>
            <a:p>
              <a:r>
                <a:t>Q1 2023</a:t>
              </a:r>
            </a:p>
          </p:txBody>
        </p:sp>
      </p:grpSp>
      <p:sp>
        <p:nvSpPr>
          <p:cNvPr id="157" name="Textfeld 81"/>
          <p:cNvSpPr txBox="1"/>
          <p:nvPr/>
        </p:nvSpPr>
        <p:spPr>
          <a:xfrm>
            <a:off x="10491562" y="4900362"/>
            <a:ext cx="1389234" cy="3330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t>R5 Appr./Rati.</a:t>
            </a:r>
          </a:p>
        </p:txBody>
      </p:sp>
      <p:sp>
        <p:nvSpPr>
          <p:cNvPr id="158" name="Line 21"/>
          <p:cNvSpPr/>
          <p:nvPr/>
        </p:nvSpPr>
        <p:spPr>
          <a:xfrm flipH="1" flipV="1">
            <a:off x="5672523" y="3251927"/>
            <a:ext cx="365933" cy="639867"/>
          </a:xfrm>
          <a:prstGeom prst="line">
            <a:avLst/>
          </a:prstGeom>
          <a:ln w="19050">
            <a:solidFill>
              <a:schemeClr val="accent1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59" name="Gerader Verbinder 79"/>
          <p:cNvSpPr/>
          <p:nvPr/>
        </p:nvSpPr>
        <p:spPr>
          <a:xfrm>
            <a:off x="6054638" y="3957578"/>
            <a:ext cx="4625" cy="748081"/>
          </a:xfrm>
          <a:prstGeom prst="line">
            <a:avLst/>
          </a:prstGeom>
          <a:ln w="6350">
            <a:solidFill>
              <a:schemeClr val="accent1"/>
            </a:solidFill>
            <a:prstDash val="dash"/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60" name="Raute 80"/>
          <p:cNvSpPr/>
          <p:nvPr/>
        </p:nvSpPr>
        <p:spPr>
          <a:xfrm>
            <a:off x="7598403" y="4649089"/>
            <a:ext cx="99715" cy="200538"/>
          </a:xfrm>
          <a:prstGeom prst="diamond">
            <a:avLst/>
          </a:prstGeom>
          <a:solidFill>
            <a:srgbClr val="FF0000"/>
          </a:solidFill>
          <a:ln w="12700">
            <a:solidFill>
              <a:srgbClr val="8C0000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61" name="Textfeld 108"/>
          <p:cNvSpPr txBox="1"/>
          <p:nvPr/>
        </p:nvSpPr>
        <p:spPr>
          <a:xfrm>
            <a:off x="1887763" y="1558727"/>
            <a:ext cx="679213" cy="3330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r>
              <a:t>TP#57</a:t>
            </a:r>
          </a:p>
        </p:txBody>
      </p:sp>
      <p:sp>
        <p:nvSpPr>
          <p:cNvPr id="162" name="Line 21"/>
          <p:cNvSpPr/>
          <p:nvPr/>
        </p:nvSpPr>
        <p:spPr>
          <a:xfrm flipH="1" flipV="1">
            <a:off x="2034262" y="1901445"/>
            <a:ext cx="417658" cy="768352"/>
          </a:xfrm>
          <a:prstGeom prst="line">
            <a:avLst/>
          </a:prstGeom>
          <a:ln w="19050">
            <a:solidFill>
              <a:schemeClr val="accent1"/>
            </a:solidFill>
            <a:prstDash val="dash"/>
            <a:miter/>
          </a:ln>
        </p:spPr>
        <p:txBody>
          <a:bodyPr lIns="45719" rIns="45719"/>
          <a:lstStyle/>
          <a:p>
            <a:endParaRPr/>
          </a:p>
        </p:txBody>
      </p:sp>
      <p:grpSp>
        <p:nvGrpSpPr>
          <p:cNvPr id="165" name="AutoShape 10"/>
          <p:cNvGrpSpPr/>
          <p:nvPr/>
        </p:nvGrpSpPr>
        <p:grpSpPr>
          <a:xfrm>
            <a:off x="3794052" y="2700208"/>
            <a:ext cx="824268" cy="586238"/>
            <a:chOff x="0" y="0"/>
            <a:chExt cx="824267" cy="586237"/>
          </a:xfrm>
        </p:grpSpPr>
        <p:sp>
          <p:nvSpPr>
            <p:cNvPr id="163" name="Chevron"/>
            <p:cNvSpPr/>
            <p:nvPr/>
          </p:nvSpPr>
          <p:spPr>
            <a:xfrm>
              <a:off x="0" y="86118"/>
              <a:ext cx="824268" cy="414001"/>
            </a:xfrm>
            <a:prstGeom prst="chevron">
              <a:avLst>
                <a:gd name="adj" fmla="val 28872"/>
              </a:avLst>
            </a:prstGeom>
            <a:solidFill>
              <a:schemeClr val="accent3"/>
            </a:solidFill>
            <a:ln w="12700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lnSpc>
                  <a:spcPct val="90000"/>
                </a:lnSpc>
              </a:pPr>
              <a:endParaRPr/>
            </a:p>
          </p:txBody>
        </p:sp>
        <p:sp>
          <p:nvSpPr>
            <p:cNvPr id="164" name="Q2 2023"/>
            <p:cNvSpPr txBox="1"/>
            <p:nvPr/>
          </p:nvSpPr>
          <p:spPr>
            <a:xfrm>
              <a:off x="125880" y="0"/>
              <a:ext cx="572507" cy="58623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2000" tIns="72000" rIns="72000" bIns="72000" numCol="1" anchor="ctr">
              <a:spAutoFit/>
            </a:bodyPr>
            <a:lstStyle>
              <a:lvl1pPr algn="ctr">
                <a:lnSpc>
                  <a:spcPct val="90000"/>
                </a:lnSpc>
                <a:defRPr sz="1600">
                  <a:solidFill>
                    <a:srgbClr val="FFFFFF"/>
                  </a:solidFill>
                </a:defRPr>
              </a:lvl1pPr>
            </a:lstStyle>
            <a:p>
              <a:r>
                <a:t>Q2 2023</a:t>
              </a:r>
            </a:p>
          </p:txBody>
        </p:sp>
      </p:grpSp>
      <p:sp>
        <p:nvSpPr>
          <p:cNvPr id="166" name="Line 21"/>
          <p:cNvSpPr/>
          <p:nvPr/>
        </p:nvSpPr>
        <p:spPr>
          <a:xfrm flipH="1" flipV="1">
            <a:off x="2604471" y="3222314"/>
            <a:ext cx="389132" cy="703094"/>
          </a:xfrm>
          <a:prstGeom prst="line">
            <a:avLst/>
          </a:prstGeom>
          <a:ln w="19050">
            <a:solidFill>
              <a:srgbClr val="BFBFBF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67" name="Gerader Verbinder 104"/>
          <p:cNvSpPr/>
          <p:nvPr/>
        </p:nvSpPr>
        <p:spPr>
          <a:xfrm>
            <a:off x="2988272" y="3936506"/>
            <a:ext cx="4625" cy="748082"/>
          </a:xfrm>
          <a:prstGeom prst="line">
            <a:avLst/>
          </a:prstGeom>
          <a:ln w="6350">
            <a:solidFill>
              <a:srgbClr val="BFBFBF"/>
            </a:solidFill>
            <a:prstDash val="dash"/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68" name="Line 21"/>
          <p:cNvSpPr/>
          <p:nvPr/>
        </p:nvSpPr>
        <p:spPr>
          <a:xfrm flipH="1" flipV="1">
            <a:off x="7247590" y="3240666"/>
            <a:ext cx="365933" cy="639867"/>
          </a:xfrm>
          <a:prstGeom prst="line">
            <a:avLst/>
          </a:prstGeom>
          <a:ln w="19050">
            <a:solidFill>
              <a:schemeClr val="accent1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69" name="Raute 80"/>
          <p:cNvSpPr/>
          <p:nvPr/>
        </p:nvSpPr>
        <p:spPr>
          <a:xfrm>
            <a:off x="2944339" y="4667817"/>
            <a:ext cx="99715" cy="200538"/>
          </a:xfrm>
          <a:prstGeom prst="diamond">
            <a:avLst/>
          </a:prstGeom>
          <a:solidFill>
            <a:srgbClr val="A6A6A6"/>
          </a:solidFill>
          <a:ln w="12700">
            <a:solidFill>
              <a:srgbClr val="BFBFBF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70" name="Gerader Verbinder 79"/>
          <p:cNvSpPr/>
          <p:nvPr/>
        </p:nvSpPr>
        <p:spPr>
          <a:xfrm>
            <a:off x="7629703" y="3946318"/>
            <a:ext cx="4625" cy="748081"/>
          </a:xfrm>
          <a:prstGeom prst="line">
            <a:avLst/>
          </a:prstGeom>
          <a:ln w="6350">
            <a:solidFill>
              <a:schemeClr val="accent1"/>
            </a:solidFill>
            <a:prstDash val="dash"/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71" name="Freeform 15"/>
          <p:cNvSpPr/>
          <p:nvPr/>
        </p:nvSpPr>
        <p:spPr>
          <a:xfrm>
            <a:off x="6115980" y="4346652"/>
            <a:ext cx="340435" cy="3590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0800"/>
                </a:moveTo>
                <a:cubicBezTo>
                  <a:pt x="21600" y="16765"/>
                  <a:pt x="16771" y="21600"/>
                  <a:pt x="10814" y="21600"/>
                </a:cubicBezTo>
                <a:cubicBezTo>
                  <a:pt x="4829" y="21600"/>
                  <a:pt x="0" y="16765"/>
                  <a:pt x="0" y="10800"/>
                </a:cubicBezTo>
                <a:cubicBezTo>
                  <a:pt x="0" y="4835"/>
                  <a:pt x="4829" y="0"/>
                  <a:pt x="10814" y="0"/>
                </a:cubicBezTo>
                <a:cubicBezTo>
                  <a:pt x="16771" y="0"/>
                  <a:pt x="21600" y="4835"/>
                  <a:pt x="21600" y="10800"/>
                </a:cubicBezTo>
                <a:close/>
                <a:moveTo>
                  <a:pt x="9282" y="15056"/>
                </a:moveTo>
                <a:cubicBezTo>
                  <a:pt x="17002" y="7354"/>
                  <a:pt x="17002" y="7354"/>
                  <a:pt x="17002" y="7354"/>
                </a:cubicBezTo>
                <a:cubicBezTo>
                  <a:pt x="17234" y="7123"/>
                  <a:pt x="17234" y="6746"/>
                  <a:pt x="17002" y="6544"/>
                </a:cubicBezTo>
                <a:cubicBezTo>
                  <a:pt x="16771" y="6312"/>
                  <a:pt x="16395" y="6312"/>
                  <a:pt x="16193" y="6544"/>
                </a:cubicBezTo>
                <a:cubicBezTo>
                  <a:pt x="8877" y="13840"/>
                  <a:pt x="8877" y="13840"/>
                  <a:pt x="8877" y="13840"/>
                </a:cubicBezTo>
                <a:cubicBezTo>
                  <a:pt x="5812" y="10771"/>
                  <a:pt x="5812" y="10771"/>
                  <a:pt x="5812" y="10771"/>
                </a:cubicBezTo>
                <a:cubicBezTo>
                  <a:pt x="5581" y="10539"/>
                  <a:pt x="5234" y="10539"/>
                  <a:pt x="5002" y="10771"/>
                </a:cubicBezTo>
                <a:cubicBezTo>
                  <a:pt x="4771" y="11003"/>
                  <a:pt x="4771" y="11379"/>
                  <a:pt x="5002" y="11582"/>
                </a:cubicBezTo>
                <a:cubicBezTo>
                  <a:pt x="8472" y="15056"/>
                  <a:pt x="8472" y="15056"/>
                  <a:pt x="8472" y="15056"/>
                </a:cubicBezTo>
                <a:cubicBezTo>
                  <a:pt x="8588" y="15172"/>
                  <a:pt x="8733" y="15230"/>
                  <a:pt x="8877" y="15230"/>
                </a:cubicBezTo>
                <a:cubicBezTo>
                  <a:pt x="9022" y="15230"/>
                  <a:pt x="9166" y="15172"/>
                  <a:pt x="9282" y="15056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72" name="Freeform 15"/>
          <p:cNvSpPr/>
          <p:nvPr/>
        </p:nvSpPr>
        <p:spPr>
          <a:xfrm>
            <a:off x="3068297" y="4341104"/>
            <a:ext cx="340434" cy="3590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0800"/>
                </a:moveTo>
                <a:cubicBezTo>
                  <a:pt x="21600" y="16765"/>
                  <a:pt x="16771" y="21600"/>
                  <a:pt x="10814" y="21600"/>
                </a:cubicBezTo>
                <a:cubicBezTo>
                  <a:pt x="4829" y="21600"/>
                  <a:pt x="0" y="16765"/>
                  <a:pt x="0" y="10800"/>
                </a:cubicBezTo>
                <a:cubicBezTo>
                  <a:pt x="0" y="4835"/>
                  <a:pt x="4829" y="0"/>
                  <a:pt x="10814" y="0"/>
                </a:cubicBezTo>
                <a:cubicBezTo>
                  <a:pt x="16771" y="0"/>
                  <a:pt x="21600" y="4835"/>
                  <a:pt x="21600" y="10800"/>
                </a:cubicBezTo>
                <a:close/>
                <a:moveTo>
                  <a:pt x="9282" y="15056"/>
                </a:moveTo>
                <a:cubicBezTo>
                  <a:pt x="17002" y="7354"/>
                  <a:pt x="17002" y="7354"/>
                  <a:pt x="17002" y="7354"/>
                </a:cubicBezTo>
                <a:cubicBezTo>
                  <a:pt x="17234" y="7123"/>
                  <a:pt x="17234" y="6746"/>
                  <a:pt x="17002" y="6544"/>
                </a:cubicBezTo>
                <a:cubicBezTo>
                  <a:pt x="16771" y="6312"/>
                  <a:pt x="16395" y="6312"/>
                  <a:pt x="16193" y="6544"/>
                </a:cubicBezTo>
                <a:cubicBezTo>
                  <a:pt x="8877" y="13840"/>
                  <a:pt x="8877" y="13840"/>
                  <a:pt x="8877" y="13840"/>
                </a:cubicBezTo>
                <a:cubicBezTo>
                  <a:pt x="5812" y="10771"/>
                  <a:pt x="5812" y="10771"/>
                  <a:pt x="5812" y="10771"/>
                </a:cubicBezTo>
                <a:cubicBezTo>
                  <a:pt x="5581" y="10539"/>
                  <a:pt x="5234" y="10539"/>
                  <a:pt x="5002" y="10771"/>
                </a:cubicBezTo>
                <a:cubicBezTo>
                  <a:pt x="4771" y="11003"/>
                  <a:pt x="4771" y="11379"/>
                  <a:pt x="5002" y="11582"/>
                </a:cubicBezTo>
                <a:cubicBezTo>
                  <a:pt x="8472" y="15056"/>
                  <a:pt x="8472" y="15056"/>
                  <a:pt x="8472" y="15056"/>
                </a:cubicBezTo>
                <a:cubicBezTo>
                  <a:pt x="8588" y="15172"/>
                  <a:pt x="8733" y="15230"/>
                  <a:pt x="8877" y="15230"/>
                </a:cubicBezTo>
                <a:cubicBezTo>
                  <a:pt x="9022" y="15230"/>
                  <a:pt x="9166" y="15172"/>
                  <a:pt x="9282" y="15056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73" name="Freeform 15"/>
          <p:cNvSpPr/>
          <p:nvPr/>
        </p:nvSpPr>
        <p:spPr>
          <a:xfrm>
            <a:off x="7719421" y="4348396"/>
            <a:ext cx="340435" cy="3590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0800"/>
                </a:moveTo>
                <a:cubicBezTo>
                  <a:pt x="21600" y="16765"/>
                  <a:pt x="16771" y="21600"/>
                  <a:pt x="10814" y="21600"/>
                </a:cubicBezTo>
                <a:cubicBezTo>
                  <a:pt x="4829" y="21600"/>
                  <a:pt x="0" y="16765"/>
                  <a:pt x="0" y="10800"/>
                </a:cubicBezTo>
                <a:cubicBezTo>
                  <a:pt x="0" y="4835"/>
                  <a:pt x="4829" y="0"/>
                  <a:pt x="10814" y="0"/>
                </a:cubicBezTo>
                <a:cubicBezTo>
                  <a:pt x="16771" y="0"/>
                  <a:pt x="21600" y="4835"/>
                  <a:pt x="21600" y="10800"/>
                </a:cubicBezTo>
                <a:close/>
                <a:moveTo>
                  <a:pt x="9282" y="15056"/>
                </a:moveTo>
                <a:cubicBezTo>
                  <a:pt x="17002" y="7354"/>
                  <a:pt x="17002" y="7354"/>
                  <a:pt x="17002" y="7354"/>
                </a:cubicBezTo>
                <a:cubicBezTo>
                  <a:pt x="17234" y="7123"/>
                  <a:pt x="17234" y="6746"/>
                  <a:pt x="17002" y="6544"/>
                </a:cubicBezTo>
                <a:cubicBezTo>
                  <a:pt x="16771" y="6312"/>
                  <a:pt x="16395" y="6312"/>
                  <a:pt x="16193" y="6544"/>
                </a:cubicBezTo>
                <a:cubicBezTo>
                  <a:pt x="8877" y="13840"/>
                  <a:pt x="8877" y="13840"/>
                  <a:pt x="8877" y="13840"/>
                </a:cubicBezTo>
                <a:cubicBezTo>
                  <a:pt x="5812" y="10771"/>
                  <a:pt x="5812" y="10771"/>
                  <a:pt x="5812" y="10771"/>
                </a:cubicBezTo>
                <a:cubicBezTo>
                  <a:pt x="5581" y="10539"/>
                  <a:pt x="5234" y="10539"/>
                  <a:pt x="5002" y="10771"/>
                </a:cubicBezTo>
                <a:cubicBezTo>
                  <a:pt x="4771" y="11003"/>
                  <a:pt x="4771" y="11379"/>
                  <a:pt x="5002" y="11582"/>
                </a:cubicBezTo>
                <a:cubicBezTo>
                  <a:pt x="8472" y="15056"/>
                  <a:pt x="8472" y="15056"/>
                  <a:pt x="8472" y="15056"/>
                </a:cubicBezTo>
                <a:cubicBezTo>
                  <a:pt x="8588" y="15172"/>
                  <a:pt x="8733" y="15230"/>
                  <a:pt x="8877" y="15230"/>
                </a:cubicBezTo>
                <a:cubicBezTo>
                  <a:pt x="9022" y="15230"/>
                  <a:pt x="9166" y="15172"/>
                  <a:pt x="9282" y="15056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74" name="Textfeld 108"/>
          <p:cNvSpPr txBox="1"/>
          <p:nvPr/>
        </p:nvSpPr>
        <p:spPr>
          <a:xfrm>
            <a:off x="2683727" y="1558724"/>
            <a:ext cx="679213" cy="3330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r>
              <a:t>TP#58</a:t>
            </a:r>
          </a:p>
        </p:txBody>
      </p:sp>
      <p:sp>
        <p:nvSpPr>
          <p:cNvPr id="175" name="Line 21"/>
          <p:cNvSpPr/>
          <p:nvPr/>
        </p:nvSpPr>
        <p:spPr>
          <a:xfrm flipH="1" flipV="1">
            <a:off x="2871858" y="1943082"/>
            <a:ext cx="417658" cy="768352"/>
          </a:xfrm>
          <a:prstGeom prst="line">
            <a:avLst/>
          </a:prstGeom>
          <a:ln w="19050">
            <a:solidFill>
              <a:schemeClr val="accent1"/>
            </a:solidFill>
            <a:prstDash val="dash"/>
            <a:miter/>
          </a:ln>
        </p:spPr>
        <p:txBody>
          <a:bodyPr lIns="45719" rIns="45719"/>
          <a:lstStyle/>
          <a:p>
            <a:endParaRPr/>
          </a:p>
        </p:txBody>
      </p:sp>
      <p:grpSp>
        <p:nvGrpSpPr>
          <p:cNvPr id="178" name="AutoShape 10"/>
          <p:cNvGrpSpPr/>
          <p:nvPr/>
        </p:nvGrpSpPr>
        <p:grpSpPr>
          <a:xfrm>
            <a:off x="4571036" y="2698906"/>
            <a:ext cx="873096" cy="586238"/>
            <a:chOff x="0" y="0"/>
            <a:chExt cx="873094" cy="586237"/>
          </a:xfrm>
        </p:grpSpPr>
        <p:sp>
          <p:nvSpPr>
            <p:cNvPr id="176" name="Chevron"/>
            <p:cNvSpPr/>
            <p:nvPr/>
          </p:nvSpPr>
          <p:spPr>
            <a:xfrm>
              <a:off x="0" y="86118"/>
              <a:ext cx="873095" cy="414001"/>
            </a:xfrm>
            <a:prstGeom prst="chevron">
              <a:avLst>
                <a:gd name="adj" fmla="val 28872"/>
              </a:avLst>
            </a:prstGeom>
            <a:solidFill>
              <a:schemeClr val="accent3"/>
            </a:solidFill>
            <a:ln w="12700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lnSpc>
                  <a:spcPct val="90000"/>
                </a:lnSpc>
              </a:pPr>
              <a:endParaRPr/>
            </a:p>
          </p:txBody>
        </p:sp>
        <p:sp>
          <p:nvSpPr>
            <p:cNvPr id="177" name="Q3 2023"/>
            <p:cNvSpPr txBox="1"/>
            <p:nvPr/>
          </p:nvSpPr>
          <p:spPr>
            <a:xfrm>
              <a:off x="125879" y="0"/>
              <a:ext cx="621336" cy="58623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2000" tIns="72000" rIns="72000" bIns="72000" numCol="1" anchor="ctr">
              <a:spAutoFit/>
            </a:bodyPr>
            <a:lstStyle>
              <a:lvl1pPr algn="ctr">
                <a:lnSpc>
                  <a:spcPct val="90000"/>
                </a:lnSpc>
                <a:defRPr sz="1600">
                  <a:solidFill>
                    <a:srgbClr val="FFFFFF"/>
                  </a:solidFill>
                </a:defRPr>
              </a:lvl1pPr>
            </a:lstStyle>
            <a:p>
              <a:r>
                <a:t>Q3 2023</a:t>
              </a:r>
            </a:p>
          </p:txBody>
        </p:sp>
      </p:grpSp>
      <p:grpSp>
        <p:nvGrpSpPr>
          <p:cNvPr id="181" name="AutoShape 10"/>
          <p:cNvGrpSpPr/>
          <p:nvPr/>
        </p:nvGrpSpPr>
        <p:grpSpPr>
          <a:xfrm>
            <a:off x="5402388" y="2698906"/>
            <a:ext cx="873096" cy="586238"/>
            <a:chOff x="0" y="0"/>
            <a:chExt cx="873094" cy="586237"/>
          </a:xfrm>
        </p:grpSpPr>
        <p:sp>
          <p:nvSpPr>
            <p:cNvPr id="179" name="Chevron"/>
            <p:cNvSpPr/>
            <p:nvPr/>
          </p:nvSpPr>
          <p:spPr>
            <a:xfrm>
              <a:off x="0" y="86118"/>
              <a:ext cx="873095" cy="414001"/>
            </a:xfrm>
            <a:prstGeom prst="chevron">
              <a:avLst>
                <a:gd name="adj" fmla="val 28872"/>
              </a:avLst>
            </a:prstGeom>
            <a:solidFill>
              <a:schemeClr val="accent3"/>
            </a:solidFill>
            <a:ln w="12700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lnSpc>
                  <a:spcPct val="90000"/>
                </a:lnSpc>
              </a:pPr>
              <a:endParaRPr/>
            </a:p>
          </p:txBody>
        </p:sp>
        <p:sp>
          <p:nvSpPr>
            <p:cNvPr id="180" name="Q4 2023"/>
            <p:cNvSpPr txBox="1"/>
            <p:nvPr/>
          </p:nvSpPr>
          <p:spPr>
            <a:xfrm>
              <a:off x="125879" y="0"/>
              <a:ext cx="621336" cy="58623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2000" tIns="72000" rIns="72000" bIns="72000" numCol="1" anchor="ctr">
              <a:spAutoFit/>
            </a:bodyPr>
            <a:lstStyle>
              <a:lvl1pPr algn="ctr">
                <a:lnSpc>
                  <a:spcPct val="90000"/>
                </a:lnSpc>
                <a:defRPr sz="1600">
                  <a:solidFill>
                    <a:srgbClr val="FFFFFF"/>
                  </a:solidFill>
                </a:defRPr>
              </a:lvl1pPr>
            </a:lstStyle>
            <a:p>
              <a:r>
                <a:t>Q4 2023</a:t>
              </a:r>
            </a:p>
          </p:txBody>
        </p:sp>
      </p:grpSp>
      <p:grpSp>
        <p:nvGrpSpPr>
          <p:cNvPr id="184" name="AutoShape 10"/>
          <p:cNvGrpSpPr/>
          <p:nvPr/>
        </p:nvGrpSpPr>
        <p:grpSpPr>
          <a:xfrm>
            <a:off x="6236944" y="2698906"/>
            <a:ext cx="873096" cy="586238"/>
            <a:chOff x="0" y="0"/>
            <a:chExt cx="873094" cy="586237"/>
          </a:xfrm>
        </p:grpSpPr>
        <p:sp>
          <p:nvSpPr>
            <p:cNvPr id="182" name="Chevron"/>
            <p:cNvSpPr/>
            <p:nvPr/>
          </p:nvSpPr>
          <p:spPr>
            <a:xfrm>
              <a:off x="0" y="86118"/>
              <a:ext cx="873095" cy="414001"/>
            </a:xfrm>
            <a:prstGeom prst="chevron">
              <a:avLst>
                <a:gd name="adj" fmla="val 28872"/>
              </a:avLst>
            </a:prstGeom>
            <a:solidFill>
              <a:schemeClr val="accent3"/>
            </a:solidFill>
            <a:ln w="12700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lnSpc>
                  <a:spcPct val="90000"/>
                </a:lnSpc>
              </a:pPr>
              <a:endParaRPr/>
            </a:p>
          </p:txBody>
        </p:sp>
        <p:sp>
          <p:nvSpPr>
            <p:cNvPr id="183" name="Q1 2024"/>
            <p:cNvSpPr txBox="1"/>
            <p:nvPr/>
          </p:nvSpPr>
          <p:spPr>
            <a:xfrm>
              <a:off x="125879" y="0"/>
              <a:ext cx="621336" cy="58623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2000" tIns="72000" rIns="72000" bIns="72000" numCol="1" anchor="ctr">
              <a:spAutoFit/>
            </a:bodyPr>
            <a:lstStyle>
              <a:lvl1pPr algn="ctr">
                <a:lnSpc>
                  <a:spcPct val="90000"/>
                </a:lnSpc>
                <a:defRPr sz="1600">
                  <a:solidFill>
                    <a:srgbClr val="FFFFFF"/>
                  </a:solidFill>
                </a:defRPr>
              </a:lvl1pPr>
            </a:lstStyle>
            <a:p>
              <a:r>
                <a:t>Q1 2024</a:t>
              </a:r>
            </a:p>
          </p:txBody>
        </p:sp>
      </p:grpSp>
      <p:grpSp>
        <p:nvGrpSpPr>
          <p:cNvPr id="187" name="AutoShape 10"/>
          <p:cNvGrpSpPr/>
          <p:nvPr/>
        </p:nvGrpSpPr>
        <p:grpSpPr>
          <a:xfrm>
            <a:off x="7075205" y="2698906"/>
            <a:ext cx="824268" cy="586238"/>
            <a:chOff x="0" y="0"/>
            <a:chExt cx="824267" cy="586237"/>
          </a:xfrm>
        </p:grpSpPr>
        <p:sp>
          <p:nvSpPr>
            <p:cNvPr id="185" name="Chevron"/>
            <p:cNvSpPr/>
            <p:nvPr/>
          </p:nvSpPr>
          <p:spPr>
            <a:xfrm>
              <a:off x="0" y="86118"/>
              <a:ext cx="824268" cy="414001"/>
            </a:xfrm>
            <a:prstGeom prst="chevron">
              <a:avLst>
                <a:gd name="adj" fmla="val 28872"/>
              </a:avLst>
            </a:prstGeom>
            <a:solidFill>
              <a:schemeClr val="accent3"/>
            </a:solidFill>
            <a:ln w="12700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lnSpc>
                  <a:spcPct val="90000"/>
                </a:lnSpc>
              </a:pPr>
              <a:endParaRPr/>
            </a:p>
          </p:txBody>
        </p:sp>
        <p:sp>
          <p:nvSpPr>
            <p:cNvPr id="186" name="Q2…"/>
            <p:cNvSpPr txBox="1"/>
            <p:nvPr/>
          </p:nvSpPr>
          <p:spPr>
            <a:xfrm>
              <a:off x="125880" y="0"/>
              <a:ext cx="572507" cy="58623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2000" tIns="72000" rIns="72000" bIns="72000" numCol="1" anchor="ctr">
              <a:spAutoFit/>
            </a:bodyPr>
            <a:lstStyle/>
            <a:p>
              <a:pPr algn="ctr">
                <a:lnSpc>
                  <a:spcPct val="90000"/>
                </a:lnSpc>
                <a:defRPr sz="1600">
                  <a:solidFill>
                    <a:srgbClr val="FFFFFF"/>
                  </a:solidFill>
                </a:defRPr>
              </a:pPr>
              <a:r>
                <a:t>Q2</a:t>
              </a:r>
            </a:p>
            <a:p>
              <a:pPr algn="ctr">
                <a:lnSpc>
                  <a:spcPct val="90000"/>
                </a:lnSpc>
                <a:defRPr sz="1600">
                  <a:solidFill>
                    <a:srgbClr val="FFFFFF"/>
                  </a:solidFill>
                </a:defRPr>
              </a:pPr>
              <a:r>
                <a:t>2024</a:t>
              </a:r>
            </a:p>
          </p:txBody>
        </p:sp>
      </p:grpSp>
      <p:grpSp>
        <p:nvGrpSpPr>
          <p:cNvPr id="190" name="AutoShape 10"/>
          <p:cNvGrpSpPr/>
          <p:nvPr/>
        </p:nvGrpSpPr>
        <p:grpSpPr>
          <a:xfrm>
            <a:off x="7874927" y="2698906"/>
            <a:ext cx="824268" cy="586238"/>
            <a:chOff x="0" y="0"/>
            <a:chExt cx="824267" cy="586237"/>
          </a:xfrm>
        </p:grpSpPr>
        <p:sp>
          <p:nvSpPr>
            <p:cNvPr id="188" name="Chevron"/>
            <p:cNvSpPr/>
            <p:nvPr/>
          </p:nvSpPr>
          <p:spPr>
            <a:xfrm>
              <a:off x="0" y="86118"/>
              <a:ext cx="824268" cy="414001"/>
            </a:xfrm>
            <a:prstGeom prst="chevron">
              <a:avLst>
                <a:gd name="adj" fmla="val 28872"/>
              </a:avLst>
            </a:prstGeom>
            <a:solidFill>
              <a:schemeClr val="accent3"/>
            </a:solidFill>
            <a:ln w="12700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lnSpc>
                  <a:spcPct val="90000"/>
                </a:lnSpc>
              </a:pPr>
              <a:endParaRPr/>
            </a:p>
          </p:txBody>
        </p:sp>
        <p:sp>
          <p:nvSpPr>
            <p:cNvPr id="189" name="Q3 2024"/>
            <p:cNvSpPr txBox="1"/>
            <p:nvPr/>
          </p:nvSpPr>
          <p:spPr>
            <a:xfrm>
              <a:off x="125880" y="0"/>
              <a:ext cx="572507" cy="58623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2000" tIns="72000" rIns="72000" bIns="72000" numCol="1" anchor="ctr">
              <a:spAutoFit/>
            </a:bodyPr>
            <a:lstStyle>
              <a:lvl1pPr algn="ctr">
                <a:lnSpc>
                  <a:spcPct val="90000"/>
                </a:lnSpc>
                <a:defRPr sz="1600">
                  <a:solidFill>
                    <a:srgbClr val="FFFFFF"/>
                  </a:solidFill>
                </a:defRPr>
              </a:lvl1pPr>
            </a:lstStyle>
            <a:p>
              <a:r>
                <a:t>Q3 2024</a:t>
              </a:r>
            </a:p>
          </p:txBody>
        </p:sp>
      </p:grpSp>
      <p:sp>
        <p:nvSpPr>
          <p:cNvPr id="191" name="Gerader Verbinder 97"/>
          <p:cNvSpPr/>
          <p:nvPr/>
        </p:nvSpPr>
        <p:spPr>
          <a:xfrm>
            <a:off x="1303749" y="3991074"/>
            <a:ext cx="670" cy="642500"/>
          </a:xfrm>
          <a:prstGeom prst="line">
            <a:avLst/>
          </a:prstGeom>
          <a:ln w="6350">
            <a:solidFill>
              <a:srgbClr val="BFBFBF"/>
            </a:solidFill>
            <a:prstDash val="sysDash"/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92" name="Raute 98"/>
          <p:cNvSpPr/>
          <p:nvPr/>
        </p:nvSpPr>
        <p:spPr>
          <a:xfrm>
            <a:off x="1260746" y="4698719"/>
            <a:ext cx="105604" cy="156755"/>
          </a:xfrm>
          <a:prstGeom prst="diamond">
            <a:avLst/>
          </a:prstGeom>
          <a:solidFill>
            <a:srgbClr val="A6A6A6"/>
          </a:solidFill>
          <a:ln w="12700">
            <a:solidFill>
              <a:srgbClr val="BFBFBF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93" name="Line 21"/>
          <p:cNvSpPr/>
          <p:nvPr/>
        </p:nvSpPr>
        <p:spPr>
          <a:xfrm flipH="1" flipV="1">
            <a:off x="927065" y="3240666"/>
            <a:ext cx="389132" cy="703094"/>
          </a:xfrm>
          <a:prstGeom prst="line">
            <a:avLst/>
          </a:prstGeom>
          <a:ln w="19050">
            <a:solidFill>
              <a:srgbClr val="BFBFBF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94" name="Textfeld 108"/>
          <p:cNvSpPr txBox="1"/>
          <p:nvPr/>
        </p:nvSpPr>
        <p:spPr>
          <a:xfrm>
            <a:off x="3273337" y="1574304"/>
            <a:ext cx="679213" cy="333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r>
              <a:t>TP#59</a:t>
            </a:r>
          </a:p>
        </p:txBody>
      </p:sp>
      <p:sp>
        <p:nvSpPr>
          <p:cNvPr id="195" name="Line 21"/>
          <p:cNvSpPr/>
          <p:nvPr/>
        </p:nvSpPr>
        <p:spPr>
          <a:xfrm flipH="1" flipV="1">
            <a:off x="3461468" y="1958663"/>
            <a:ext cx="417658" cy="768352"/>
          </a:xfrm>
          <a:prstGeom prst="line">
            <a:avLst/>
          </a:prstGeom>
          <a:ln w="19050">
            <a:solidFill>
              <a:schemeClr val="accent1"/>
            </a:solidFill>
            <a:prstDash val="dash"/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96" name="Textfeld 108"/>
          <p:cNvSpPr txBox="1"/>
          <p:nvPr/>
        </p:nvSpPr>
        <p:spPr>
          <a:xfrm>
            <a:off x="3854237" y="1574294"/>
            <a:ext cx="679213" cy="333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r>
              <a:t>TP#60</a:t>
            </a:r>
          </a:p>
        </p:txBody>
      </p:sp>
      <p:sp>
        <p:nvSpPr>
          <p:cNvPr id="197" name="Line 21"/>
          <p:cNvSpPr/>
          <p:nvPr/>
        </p:nvSpPr>
        <p:spPr>
          <a:xfrm flipH="1" flipV="1">
            <a:off x="4042368" y="1958654"/>
            <a:ext cx="417657" cy="768352"/>
          </a:xfrm>
          <a:prstGeom prst="line">
            <a:avLst/>
          </a:prstGeom>
          <a:ln w="19050">
            <a:solidFill>
              <a:schemeClr val="accent1"/>
            </a:solidFill>
            <a:prstDash val="dash"/>
            <a:miter/>
          </a:ln>
        </p:spPr>
        <p:txBody>
          <a:bodyPr lIns="45719" rIns="45719"/>
          <a:lstStyle/>
          <a:p>
            <a:endParaRPr/>
          </a:p>
        </p:txBody>
      </p:sp>
      <p:cxnSp>
        <p:nvCxnSpPr>
          <p:cNvPr id="198" name="Gerade Verbindung mit Pfeil 3"/>
          <p:cNvCxnSpPr>
            <a:stCxn id="192" idx="0"/>
            <a:endCxn id="169" idx="0"/>
          </p:cNvCxnSpPr>
          <p:nvPr/>
        </p:nvCxnSpPr>
        <p:spPr>
          <a:xfrm flipV="1">
            <a:off x="1313547" y="4768085"/>
            <a:ext cx="1680650" cy="9012"/>
          </a:xfrm>
          <a:prstGeom prst="straightConnector1">
            <a:avLst/>
          </a:prstGeom>
          <a:ln w="6350">
            <a:solidFill>
              <a:srgbClr val="BFBFBF"/>
            </a:solidFill>
            <a:prstDash val="dash"/>
            <a:miter/>
            <a:tailEnd type="triangle"/>
          </a:ln>
        </p:spPr>
      </p:cxnSp>
      <p:sp>
        <p:nvSpPr>
          <p:cNvPr id="199" name="Line 21"/>
          <p:cNvSpPr/>
          <p:nvPr/>
        </p:nvSpPr>
        <p:spPr>
          <a:xfrm flipH="1" flipV="1">
            <a:off x="9102528" y="3249945"/>
            <a:ext cx="365933" cy="639868"/>
          </a:xfrm>
          <a:prstGeom prst="line">
            <a:avLst/>
          </a:prstGeom>
          <a:ln w="19050">
            <a:solidFill>
              <a:schemeClr val="accent1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00" name="Gerader Verbinder 79"/>
          <p:cNvSpPr/>
          <p:nvPr/>
        </p:nvSpPr>
        <p:spPr>
          <a:xfrm>
            <a:off x="9484642" y="3955598"/>
            <a:ext cx="4625" cy="748081"/>
          </a:xfrm>
          <a:prstGeom prst="line">
            <a:avLst/>
          </a:prstGeom>
          <a:ln w="6350">
            <a:solidFill>
              <a:schemeClr val="accent1"/>
            </a:solidFill>
            <a:prstDash val="dash"/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01" name="Freeform 15"/>
          <p:cNvSpPr/>
          <p:nvPr/>
        </p:nvSpPr>
        <p:spPr>
          <a:xfrm>
            <a:off x="9569738" y="4344670"/>
            <a:ext cx="340435" cy="3590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0800"/>
                </a:moveTo>
                <a:cubicBezTo>
                  <a:pt x="21600" y="16765"/>
                  <a:pt x="16771" y="21600"/>
                  <a:pt x="10814" y="21600"/>
                </a:cubicBezTo>
                <a:cubicBezTo>
                  <a:pt x="4829" y="21600"/>
                  <a:pt x="0" y="16765"/>
                  <a:pt x="0" y="10800"/>
                </a:cubicBezTo>
                <a:cubicBezTo>
                  <a:pt x="0" y="4835"/>
                  <a:pt x="4829" y="0"/>
                  <a:pt x="10814" y="0"/>
                </a:cubicBezTo>
                <a:cubicBezTo>
                  <a:pt x="16771" y="0"/>
                  <a:pt x="21600" y="4835"/>
                  <a:pt x="21600" y="10800"/>
                </a:cubicBezTo>
                <a:close/>
                <a:moveTo>
                  <a:pt x="9282" y="15056"/>
                </a:moveTo>
                <a:cubicBezTo>
                  <a:pt x="17002" y="7354"/>
                  <a:pt x="17002" y="7354"/>
                  <a:pt x="17002" y="7354"/>
                </a:cubicBezTo>
                <a:cubicBezTo>
                  <a:pt x="17234" y="7123"/>
                  <a:pt x="17234" y="6746"/>
                  <a:pt x="17002" y="6544"/>
                </a:cubicBezTo>
                <a:cubicBezTo>
                  <a:pt x="16771" y="6312"/>
                  <a:pt x="16395" y="6312"/>
                  <a:pt x="16193" y="6544"/>
                </a:cubicBezTo>
                <a:cubicBezTo>
                  <a:pt x="8877" y="13840"/>
                  <a:pt x="8877" y="13840"/>
                  <a:pt x="8877" y="13840"/>
                </a:cubicBezTo>
                <a:cubicBezTo>
                  <a:pt x="5812" y="10771"/>
                  <a:pt x="5812" y="10771"/>
                  <a:pt x="5812" y="10771"/>
                </a:cubicBezTo>
                <a:cubicBezTo>
                  <a:pt x="5581" y="10539"/>
                  <a:pt x="5234" y="10539"/>
                  <a:pt x="5002" y="10771"/>
                </a:cubicBezTo>
                <a:cubicBezTo>
                  <a:pt x="4771" y="11003"/>
                  <a:pt x="4771" y="11379"/>
                  <a:pt x="5002" y="11582"/>
                </a:cubicBezTo>
                <a:cubicBezTo>
                  <a:pt x="8472" y="15056"/>
                  <a:pt x="8472" y="15056"/>
                  <a:pt x="8472" y="15056"/>
                </a:cubicBezTo>
                <a:cubicBezTo>
                  <a:pt x="8588" y="15172"/>
                  <a:pt x="8733" y="15230"/>
                  <a:pt x="8877" y="15230"/>
                </a:cubicBezTo>
                <a:cubicBezTo>
                  <a:pt x="9022" y="15230"/>
                  <a:pt x="9166" y="15172"/>
                  <a:pt x="9282" y="15056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02" name="Raute 80"/>
          <p:cNvSpPr/>
          <p:nvPr/>
        </p:nvSpPr>
        <p:spPr>
          <a:xfrm>
            <a:off x="9468460" y="4672945"/>
            <a:ext cx="99715" cy="200537"/>
          </a:xfrm>
          <a:prstGeom prst="diamond">
            <a:avLst/>
          </a:prstGeom>
          <a:solidFill>
            <a:srgbClr val="C63133"/>
          </a:solidFill>
          <a:ln w="12700">
            <a:solidFill>
              <a:srgbClr val="C63133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03" name="Textfeld 108"/>
          <p:cNvSpPr txBox="1"/>
          <p:nvPr/>
        </p:nvSpPr>
        <p:spPr>
          <a:xfrm>
            <a:off x="4485033" y="1578246"/>
            <a:ext cx="679213" cy="3330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r>
              <a:t>TP#61</a:t>
            </a:r>
          </a:p>
        </p:txBody>
      </p:sp>
      <p:sp>
        <p:nvSpPr>
          <p:cNvPr id="204" name="Line 21"/>
          <p:cNvSpPr/>
          <p:nvPr/>
        </p:nvSpPr>
        <p:spPr>
          <a:xfrm flipH="1" flipV="1">
            <a:off x="4673162" y="1962605"/>
            <a:ext cx="417658" cy="768352"/>
          </a:xfrm>
          <a:prstGeom prst="line">
            <a:avLst/>
          </a:prstGeom>
          <a:ln w="19050">
            <a:solidFill>
              <a:schemeClr val="accent1"/>
            </a:solidFill>
            <a:prstDash val="dash"/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05" name="Textfeld 108"/>
          <p:cNvSpPr txBox="1"/>
          <p:nvPr/>
        </p:nvSpPr>
        <p:spPr>
          <a:xfrm>
            <a:off x="5373702" y="1594077"/>
            <a:ext cx="679213" cy="333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r>
              <a:t>TP#62</a:t>
            </a:r>
          </a:p>
        </p:txBody>
      </p:sp>
      <p:sp>
        <p:nvSpPr>
          <p:cNvPr id="206" name="Line 21"/>
          <p:cNvSpPr/>
          <p:nvPr/>
        </p:nvSpPr>
        <p:spPr>
          <a:xfrm flipH="1" flipV="1">
            <a:off x="5561831" y="1978437"/>
            <a:ext cx="417658" cy="768352"/>
          </a:xfrm>
          <a:prstGeom prst="line">
            <a:avLst/>
          </a:prstGeom>
          <a:ln w="19050">
            <a:solidFill>
              <a:schemeClr val="accent1"/>
            </a:solidFill>
            <a:prstDash val="dash"/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07" name="Textfeld 108"/>
          <p:cNvSpPr txBox="1"/>
          <p:nvPr/>
        </p:nvSpPr>
        <p:spPr>
          <a:xfrm>
            <a:off x="6034430" y="1586159"/>
            <a:ext cx="679213" cy="333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r>
              <a:t>TP#63</a:t>
            </a:r>
          </a:p>
        </p:txBody>
      </p:sp>
      <p:sp>
        <p:nvSpPr>
          <p:cNvPr id="208" name="Line 21"/>
          <p:cNvSpPr/>
          <p:nvPr/>
        </p:nvSpPr>
        <p:spPr>
          <a:xfrm flipH="1" flipV="1">
            <a:off x="6222560" y="1970519"/>
            <a:ext cx="417658" cy="768352"/>
          </a:xfrm>
          <a:prstGeom prst="line">
            <a:avLst/>
          </a:prstGeom>
          <a:ln w="19050">
            <a:solidFill>
              <a:schemeClr val="accent1"/>
            </a:solidFill>
            <a:prstDash val="dash"/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09" name="Textfeld 108"/>
          <p:cNvSpPr txBox="1"/>
          <p:nvPr/>
        </p:nvSpPr>
        <p:spPr>
          <a:xfrm>
            <a:off x="7217676" y="1583351"/>
            <a:ext cx="679212" cy="333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r>
              <a:t>TP#65</a:t>
            </a:r>
          </a:p>
        </p:txBody>
      </p:sp>
      <p:sp>
        <p:nvSpPr>
          <p:cNvPr id="210" name="Line 21"/>
          <p:cNvSpPr/>
          <p:nvPr/>
        </p:nvSpPr>
        <p:spPr>
          <a:xfrm flipH="1" flipV="1">
            <a:off x="7405806" y="1967711"/>
            <a:ext cx="417658" cy="768352"/>
          </a:xfrm>
          <a:prstGeom prst="line">
            <a:avLst/>
          </a:prstGeom>
          <a:ln w="19050">
            <a:solidFill>
              <a:schemeClr val="accent1"/>
            </a:solidFill>
            <a:prstDash val="dash"/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11" name="Textfeld 108"/>
          <p:cNvSpPr txBox="1"/>
          <p:nvPr/>
        </p:nvSpPr>
        <p:spPr>
          <a:xfrm>
            <a:off x="6614426" y="1583351"/>
            <a:ext cx="679212" cy="333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r>
              <a:t>TP#64</a:t>
            </a:r>
          </a:p>
        </p:txBody>
      </p:sp>
      <p:sp>
        <p:nvSpPr>
          <p:cNvPr id="212" name="Line 21"/>
          <p:cNvSpPr/>
          <p:nvPr/>
        </p:nvSpPr>
        <p:spPr>
          <a:xfrm flipH="1" flipV="1">
            <a:off x="6802556" y="1967711"/>
            <a:ext cx="417658" cy="768352"/>
          </a:xfrm>
          <a:prstGeom prst="line">
            <a:avLst/>
          </a:prstGeom>
          <a:ln w="19050">
            <a:solidFill>
              <a:schemeClr val="accent1"/>
            </a:solidFill>
            <a:prstDash val="dash"/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13" name="Textfeld 108"/>
          <p:cNvSpPr txBox="1"/>
          <p:nvPr/>
        </p:nvSpPr>
        <p:spPr>
          <a:xfrm>
            <a:off x="7871726" y="1583351"/>
            <a:ext cx="679212" cy="333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r>
              <a:t>TP#66</a:t>
            </a:r>
          </a:p>
        </p:txBody>
      </p:sp>
      <p:sp>
        <p:nvSpPr>
          <p:cNvPr id="214" name="Line 21"/>
          <p:cNvSpPr/>
          <p:nvPr/>
        </p:nvSpPr>
        <p:spPr>
          <a:xfrm flipH="1" flipV="1">
            <a:off x="8059856" y="1967711"/>
            <a:ext cx="417658" cy="768352"/>
          </a:xfrm>
          <a:prstGeom prst="line">
            <a:avLst/>
          </a:prstGeom>
          <a:ln w="19050">
            <a:solidFill>
              <a:schemeClr val="accent1"/>
            </a:solidFill>
            <a:prstDash val="dash"/>
            <a:miter/>
          </a:ln>
        </p:spPr>
        <p:txBody>
          <a:bodyPr lIns="45719" rIns="45719"/>
          <a:lstStyle/>
          <a:p>
            <a:endParaRPr/>
          </a:p>
        </p:txBody>
      </p:sp>
      <p:cxnSp>
        <p:nvCxnSpPr>
          <p:cNvPr id="215" name="Gerade Verbindung mit Pfeil 3"/>
          <p:cNvCxnSpPr>
            <a:stCxn id="169" idx="0"/>
            <a:endCxn id="136" idx="0"/>
          </p:cNvCxnSpPr>
          <p:nvPr/>
        </p:nvCxnSpPr>
        <p:spPr>
          <a:xfrm>
            <a:off x="2994196" y="4768085"/>
            <a:ext cx="3062755" cy="37260"/>
          </a:xfrm>
          <a:prstGeom prst="straightConnector1">
            <a:avLst/>
          </a:prstGeom>
          <a:ln w="6350">
            <a:solidFill>
              <a:srgbClr val="BFBFBF"/>
            </a:solidFill>
            <a:prstDash val="dash"/>
            <a:miter/>
            <a:tailEnd type="triangle"/>
          </a:ln>
        </p:spPr>
      </p:cxnSp>
      <p:grpSp>
        <p:nvGrpSpPr>
          <p:cNvPr id="218" name="AutoShape 10"/>
          <p:cNvGrpSpPr/>
          <p:nvPr/>
        </p:nvGrpSpPr>
        <p:grpSpPr>
          <a:xfrm>
            <a:off x="8666419" y="2702711"/>
            <a:ext cx="824268" cy="586238"/>
            <a:chOff x="0" y="0"/>
            <a:chExt cx="824267" cy="586237"/>
          </a:xfrm>
        </p:grpSpPr>
        <p:sp>
          <p:nvSpPr>
            <p:cNvPr id="216" name="Chevron"/>
            <p:cNvSpPr/>
            <p:nvPr/>
          </p:nvSpPr>
          <p:spPr>
            <a:xfrm>
              <a:off x="0" y="86118"/>
              <a:ext cx="824268" cy="414001"/>
            </a:xfrm>
            <a:prstGeom prst="chevron">
              <a:avLst>
                <a:gd name="adj" fmla="val 28872"/>
              </a:avLst>
            </a:prstGeom>
            <a:solidFill>
              <a:schemeClr val="accent3"/>
            </a:solidFill>
            <a:ln w="12700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lnSpc>
                  <a:spcPct val="90000"/>
                </a:lnSpc>
              </a:pPr>
              <a:endParaRPr/>
            </a:p>
          </p:txBody>
        </p:sp>
        <p:sp>
          <p:nvSpPr>
            <p:cNvPr id="217" name="Q4 2024"/>
            <p:cNvSpPr txBox="1"/>
            <p:nvPr/>
          </p:nvSpPr>
          <p:spPr>
            <a:xfrm>
              <a:off x="125880" y="0"/>
              <a:ext cx="572507" cy="58623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2000" tIns="72000" rIns="72000" bIns="72000" numCol="1" anchor="ctr">
              <a:spAutoFit/>
            </a:bodyPr>
            <a:lstStyle>
              <a:lvl1pPr algn="ctr">
                <a:lnSpc>
                  <a:spcPct val="90000"/>
                </a:lnSpc>
                <a:defRPr sz="1600">
                  <a:solidFill>
                    <a:srgbClr val="FFFFFF"/>
                  </a:solidFill>
                </a:defRPr>
              </a:lvl1pPr>
            </a:lstStyle>
            <a:p>
              <a:r>
                <a:t>Q4 2024</a:t>
              </a:r>
            </a:p>
          </p:txBody>
        </p:sp>
      </p:grpSp>
      <p:sp>
        <p:nvSpPr>
          <p:cNvPr id="219" name="Textfeld 108"/>
          <p:cNvSpPr txBox="1"/>
          <p:nvPr/>
        </p:nvSpPr>
        <p:spPr>
          <a:xfrm>
            <a:off x="8663217" y="1587156"/>
            <a:ext cx="679213" cy="333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r>
              <a:t>TP#67</a:t>
            </a:r>
          </a:p>
        </p:txBody>
      </p:sp>
      <p:sp>
        <p:nvSpPr>
          <p:cNvPr id="220" name="Line 21"/>
          <p:cNvSpPr/>
          <p:nvPr/>
        </p:nvSpPr>
        <p:spPr>
          <a:xfrm flipH="1" flipV="1">
            <a:off x="8851347" y="1971516"/>
            <a:ext cx="417658" cy="768352"/>
          </a:xfrm>
          <a:prstGeom prst="line">
            <a:avLst/>
          </a:prstGeom>
          <a:ln w="19050">
            <a:solidFill>
              <a:schemeClr val="accent1"/>
            </a:solidFill>
            <a:prstDash val="dash"/>
            <a:miter/>
          </a:ln>
        </p:spPr>
        <p:txBody>
          <a:bodyPr lIns="45719" rIns="45719"/>
          <a:lstStyle/>
          <a:p>
            <a:endParaRPr/>
          </a:p>
        </p:txBody>
      </p:sp>
      <p:grpSp>
        <p:nvGrpSpPr>
          <p:cNvPr id="223" name="AutoShape 10"/>
          <p:cNvGrpSpPr/>
          <p:nvPr/>
        </p:nvGrpSpPr>
        <p:grpSpPr>
          <a:xfrm>
            <a:off x="9436271" y="2702711"/>
            <a:ext cx="873096" cy="586238"/>
            <a:chOff x="0" y="0"/>
            <a:chExt cx="873094" cy="586237"/>
          </a:xfrm>
        </p:grpSpPr>
        <p:sp>
          <p:nvSpPr>
            <p:cNvPr id="221" name="Chevron"/>
            <p:cNvSpPr/>
            <p:nvPr/>
          </p:nvSpPr>
          <p:spPr>
            <a:xfrm>
              <a:off x="0" y="86118"/>
              <a:ext cx="873095" cy="414001"/>
            </a:xfrm>
            <a:prstGeom prst="chevron">
              <a:avLst>
                <a:gd name="adj" fmla="val 28872"/>
              </a:avLst>
            </a:prstGeom>
            <a:solidFill>
              <a:schemeClr val="accent3"/>
            </a:solidFill>
            <a:ln w="12700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lnSpc>
                  <a:spcPct val="90000"/>
                </a:lnSpc>
              </a:pPr>
              <a:endParaRPr/>
            </a:p>
          </p:txBody>
        </p:sp>
        <p:sp>
          <p:nvSpPr>
            <p:cNvPr id="222" name="Q1 2025"/>
            <p:cNvSpPr txBox="1"/>
            <p:nvPr/>
          </p:nvSpPr>
          <p:spPr>
            <a:xfrm>
              <a:off x="125879" y="0"/>
              <a:ext cx="621336" cy="58623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2000" tIns="72000" rIns="72000" bIns="72000" numCol="1" anchor="ctr">
              <a:spAutoFit/>
            </a:bodyPr>
            <a:lstStyle>
              <a:lvl1pPr algn="ctr">
                <a:lnSpc>
                  <a:spcPct val="90000"/>
                </a:lnSpc>
                <a:defRPr sz="1600">
                  <a:solidFill>
                    <a:srgbClr val="FFFFFF"/>
                  </a:solidFill>
                </a:defRPr>
              </a:lvl1pPr>
            </a:lstStyle>
            <a:p>
              <a:r>
                <a:t>Q1 2025</a:t>
              </a:r>
            </a:p>
          </p:txBody>
        </p:sp>
      </p:grpSp>
      <p:grpSp>
        <p:nvGrpSpPr>
          <p:cNvPr id="226" name="AutoShape 10"/>
          <p:cNvGrpSpPr/>
          <p:nvPr/>
        </p:nvGrpSpPr>
        <p:grpSpPr>
          <a:xfrm>
            <a:off x="10274531" y="2702711"/>
            <a:ext cx="824268" cy="586238"/>
            <a:chOff x="0" y="0"/>
            <a:chExt cx="824267" cy="586237"/>
          </a:xfrm>
        </p:grpSpPr>
        <p:sp>
          <p:nvSpPr>
            <p:cNvPr id="224" name="Chevron"/>
            <p:cNvSpPr/>
            <p:nvPr/>
          </p:nvSpPr>
          <p:spPr>
            <a:xfrm>
              <a:off x="0" y="86118"/>
              <a:ext cx="824268" cy="414001"/>
            </a:xfrm>
            <a:prstGeom prst="chevron">
              <a:avLst>
                <a:gd name="adj" fmla="val 28872"/>
              </a:avLst>
            </a:prstGeom>
            <a:solidFill>
              <a:schemeClr val="accent3"/>
            </a:solidFill>
            <a:ln w="12700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lnSpc>
                  <a:spcPct val="90000"/>
                </a:lnSpc>
              </a:pPr>
              <a:endParaRPr/>
            </a:p>
          </p:txBody>
        </p:sp>
        <p:sp>
          <p:nvSpPr>
            <p:cNvPr id="225" name="Q2…"/>
            <p:cNvSpPr txBox="1"/>
            <p:nvPr/>
          </p:nvSpPr>
          <p:spPr>
            <a:xfrm>
              <a:off x="125880" y="0"/>
              <a:ext cx="572507" cy="58623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2000" tIns="72000" rIns="72000" bIns="72000" numCol="1" anchor="ctr">
              <a:spAutoFit/>
            </a:bodyPr>
            <a:lstStyle/>
            <a:p>
              <a:pPr algn="ctr">
                <a:lnSpc>
                  <a:spcPct val="90000"/>
                </a:lnSpc>
                <a:defRPr sz="1600">
                  <a:solidFill>
                    <a:srgbClr val="FFFFFF"/>
                  </a:solidFill>
                </a:defRPr>
              </a:pPr>
              <a:r>
                <a:t>Q2</a:t>
              </a:r>
            </a:p>
            <a:p>
              <a:pPr algn="ctr">
                <a:lnSpc>
                  <a:spcPct val="90000"/>
                </a:lnSpc>
                <a:defRPr sz="1600">
                  <a:solidFill>
                    <a:srgbClr val="FFFFFF"/>
                  </a:solidFill>
                </a:defRPr>
              </a:pPr>
              <a:r>
                <a:t>2025</a:t>
              </a:r>
            </a:p>
          </p:txBody>
        </p:sp>
      </p:grpSp>
      <p:grpSp>
        <p:nvGrpSpPr>
          <p:cNvPr id="229" name="AutoShape 10"/>
          <p:cNvGrpSpPr/>
          <p:nvPr/>
        </p:nvGrpSpPr>
        <p:grpSpPr>
          <a:xfrm>
            <a:off x="11074255" y="2702711"/>
            <a:ext cx="824268" cy="586238"/>
            <a:chOff x="0" y="0"/>
            <a:chExt cx="824267" cy="586237"/>
          </a:xfrm>
        </p:grpSpPr>
        <p:sp>
          <p:nvSpPr>
            <p:cNvPr id="227" name="Chevron"/>
            <p:cNvSpPr/>
            <p:nvPr/>
          </p:nvSpPr>
          <p:spPr>
            <a:xfrm>
              <a:off x="0" y="86118"/>
              <a:ext cx="824268" cy="414001"/>
            </a:xfrm>
            <a:prstGeom prst="chevron">
              <a:avLst>
                <a:gd name="adj" fmla="val 28872"/>
              </a:avLst>
            </a:prstGeom>
            <a:solidFill>
              <a:schemeClr val="accent3"/>
            </a:solidFill>
            <a:ln w="12700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lnSpc>
                  <a:spcPct val="90000"/>
                </a:lnSpc>
              </a:pPr>
              <a:endParaRPr/>
            </a:p>
          </p:txBody>
        </p:sp>
        <p:sp>
          <p:nvSpPr>
            <p:cNvPr id="228" name="Q3 2025"/>
            <p:cNvSpPr txBox="1"/>
            <p:nvPr/>
          </p:nvSpPr>
          <p:spPr>
            <a:xfrm>
              <a:off x="125880" y="0"/>
              <a:ext cx="572507" cy="58623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2000" tIns="72000" rIns="72000" bIns="72000" numCol="1" anchor="ctr">
              <a:spAutoFit/>
            </a:bodyPr>
            <a:lstStyle>
              <a:lvl1pPr algn="ctr">
                <a:lnSpc>
                  <a:spcPct val="90000"/>
                </a:lnSpc>
                <a:defRPr sz="1600">
                  <a:solidFill>
                    <a:srgbClr val="FFFFFF"/>
                  </a:solidFill>
                </a:defRPr>
              </a:lvl1pPr>
            </a:lstStyle>
            <a:p>
              <a:r>
                <a:t>Q3 2025</a:t>
              </a:r>
            </a:p>
          </p:txBody>
        </p:sp>
      </p:grpSp>
      <p:sp>
        <p:nvSpPr>
          <p:cNvPr id="230" name="Line 21"/>
          <p:cNvSpPr/>
          <p:nvPr/>
        </p:nvSpPr>
        <p:spPr>
          <a:xfrm flipH="1" flipV="1">
            <a:off x="10642292" y="3256867"/>
            <a:ext cx="365933" cy="639867"/>
          </a:xfrm>
          <a:prstGeom prst="line">
            <a:avLst/>
          </a:prstGeom>
          <a:ln w="19050">
            <a:solidFill>
              <a:schemeClr val="accent1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31" name="Gerader Verbinder 79"/>
          <p:cNvSpPr/>
          <p:nvPr/>
        </p:nvSpPr>
        <p:spPr>
          <a:xfrm>
            <a:off x="11024406" y="3962518"/>
            <a:ext cx="4625" cy="748081"/>
          </a:xfrm>
          <a:prstGeom prst="line">
            <a:avLst/>
          </a:prstGeom>
          <a:ln w="6350">
            <a:solidFill>
              <a:schemeClr val="accent1"/>
            </a:solidFill>
            <a:prstDash val="dash"/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32" name="Freeform 15"/>
          <p:cNvSpPr/>
          <p:nvPr/>
        </p:nvSpPr>
        <p:spPr>
          <a:xfrm>
            <a:off x="11109500" y="4351592"/>
            <a:ext cx="340435" cy="3590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0800"/>
                </a:moveTo>
                <a:cubicBezTo>
                  <a:pt x="21600" y="16765"/>
                  <a:pt x="16771" y="21600"/>
                  <a:pt x="10814" y="21600"/>
                </a:cubicBezTo>
                <a:cubicBezTo>
                  <a:pt x="4829" y="21600"/>
                  <a:pt x="0" y="16765"/>
                  <a:pt x="0" y="10800"/>
                </a:cubicBezTo>
                <a:cubicBezTo>
                  <a:pt x="0" y="4835"/>
                  <a:pt x="4829" y="0"/>
                  <a:pt x="10814" y="0"/>
                </a:cubicBezTo>
                <a:cubicBezTo>
                  <a:pt x="16771" y="0"/>
                  <a:pt x="21600" y="4835"/>
                  <a:pt x="21600" y="10800"/>
                </a:cubicBezTo>
                <a:close/>
                <a:moveTo>
                  <a:pt x="9282" y="15056"/>
                </a:moveTo>
                <a:cubicBezTo>
                  <a:pt x="17002" y="7354"/>
                  <a:pt x="17002" y="7354"/>
                  <a:pt x="17002" y="7354"/>
                </a:cubicBezTo>
                <a:cubicBezTo>
                  <a:pt x="17234" y="7123"/>
                  <a:pt x="17234" y="6746"/>
                  <a:pt x="17002" y="6544"/>
                </a:cubicBezTo>
                <a:cubicBezTo>
                  <a:pt x="16771" y="6312"/>
                  <a:pt x="16395" y="6312"/>
                  <a:pt x="16193" y="6544"/>
                </a:cubicBezTo>
                <a:cubicBezTo>
                  <a:pt x="8877" y="13840"/>
                  <a:pt x="8877" y="13840"/>
                  <a:pt x="8877" y="13840"/>
                </a:cubicBezTo>
                <a:cubicBezTo>
                  <a:pt x="5812" y="10771"/>
                  <a:pt x="5812" y="10771"/>
                  <a:pt x="5812" y="10771"/>
                </a:cubicBezTo>
                <a:cubicBezTo>
                  <a:pt x="5581" y="10539"/>
                  <a:pt x="5234" y="10539"/>
                  <a:pt x="5002" y="10771"/>
                </a:cubicBezTo>
                <a:cubicBezTo>
                  <a:pt x="4771" y="11003"/>
                  <a:pt x="4771" y="11379"/>
                  <a:pt x="5002" y="11582"/>
                </a:cubicBezTo>
                <a:cubicBezTo>
                  <a:pt x="8472" y="15056"/>
                  <a:pt x="8472" y="15056"/>
                  <a:pt x="8472" y="15056"/>
                </a:cubicBezTo>
                <a:cubicBezTo>
                  <a:pt x="8588" y="15172"/>
                  <a:pt x="8733" y="15230"/>
                  <a:pt x="8877" y="15230"/>
                </a:cubicBezTo>
                <a:cubicBezTo>
                  <a:pt x="9022" y="15230"/>
                  <a:pt x="9166" y="15172"/>
                  <a:pt x="9282" y="15056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33" name="Raute 80"/>
          <p:cNvSpPr/>
          <p:nvPr/>
        </p:nvSpPr>
        <p:spPr>
          <a:xfrm>
            <a:off x="11008224" y="4679865"/>
            <a:ext cx="99715" cy="200538"/>
          </a:xfrm>
          <a:prstGeom prst="diamond">
            <a:avLst/>
          </a:prstGeom>
          <a:solidFill>
            <a:srgbClr val="C63133"/>
          </a:solidFill>
          <a:ln w="12700">
            <a:solidFill>
              <a:srgbClr val="C63133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34" name="Textfeld 108"/>
          <p:cNvSpPr txBox="1"/>
          <p:nvPr/>
        </p:nvSpPr>
        <p:spPr>
          <a:xfrm>
            <a:off x="10202979" y="1594077"/>
            <a:ext cx="645504" cy="333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r>
              <a:t>TP#xx</a:t>
            </a:r>
          </a:p>
        </p:txBody>
      </p:sp>
      <p:sp>
        <p:nvSpPr>
          <p:cNvPr id="235" name="Line 21"/>
          <p:cNvSpPr/>
          <p:nvPr/>
        </p:nvSpPr>
        <p:spPr>
          <a:xfrm flipH="1" flipV="1">
            <a:off x="10391109" y="1978437"/>
            <a:ext cx="417658" cy="768352"/>
          </a:xfrm>
          <a:prstGeom prst="line">
            <a:avLst/>
          </a:prstGeom>
          <a:ln w="19050">
            <a:solidFill>
              <a:schemeClr val="accent1"/>
            </a:solidFill>
            <a:prstDash val="dash"/>
            <a:miter/>
          </a:ln>
        </p:spPr>
        <p:txBody>
          <a:bodyPr lIns="45719" rIns="45719"/>
          <a:lstStyle/>
          <a:p>
            <a:endParaRPr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545054"/>
      </a:dk1>
      <a:lt1>
        <a:srgbClr val="FFFFFF"/>
      </a:lt1>
      <a:dk2>
        <a:srgbClr val="A7A7A7"/>
      </a:dk2>
      <a:lt2>
        <a:srgbClr val="535353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chemeClr val="accent2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chemeClr val="accent2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chemeClr val="accent2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chemeClr val="accent2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1042</Words>
  <Application>Microsoft Macintosh PowerPoint</Application>
  <PresentationFormat>Widescreen</PresentationFormat>
  <Paragraphs>343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Myriad Pro</vt:lpstr>
      <vt:lpstr>Myriad Pro Light</vt:lpstr>
      <vt:lpstr>Wingdings</vt:lpstr>
      <vt:lpstr>Office Theme</vt:lpstr>
      <vt:lpstr>WPM status report TP61 closing plenary</vt:lpstr>
      <vt:lpstr>WPM Status at TP61 Closing plenary</vt:lpstr>
      <vt:lpstr>TP61 Closing - WI Snapshot</vt:lpstr>
      <vt:lpstr>28 active WIs*</vt:lpstr>
      <vt:lpstr>WIs target for Rel-4</vt:lpstr>
      <vt:lpstr>WIs target for Rel-5</vt:lpstr>
      <vt:lpstr>Freeze at TP61</vt:lpstr>
      <vt:lpstr>Approval at TP61</vt:lpstr>
      <vt:lpstr>Timeline Release 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WPM status report TP59 closing plenary</dc:title>
  <cp:lastModifiedBy>Xavier PIEDNOIR</cp:lastModifiedBy>
  <cp:revision>8</cp:revision>
  <dcterms:modified xsi:type="dcterms:W3CDTF">2023-08-18T15:35:31Z</dcterms:modified>
</cp:coreProperties>
</file>