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4" r:id="rId3"/>
    <p:sldId id="308" r:id="rId4"/>
    <p:sldId id="303" r:id="rId5"/>
    <p:sldId id="304" r:id="rId6"/>
    <p:sldId id="305" r:id="rId7"/>
    <p:sldId id="295" r:id="rId8"/>
    <p:sldId id="306" r:id="rId9"/>
    <p:sldId id="296" r:id="rId10"/>
    <p:sldId id="307" r:id="rId11"/>
    <p:sldId id="297" r:id="rId12"/>
    <p:sldId id="298" r:id="rId13"/>
    <p:sldId id="309" r:id="rId14"/>
    <p:sldId id="310" r:id="rId15"/>
    <p:sldId id="300" r:id="rId16"/>
    <p:sldId id="301" r:id="rId17"/>
    <p:sldId id="313" r:id="rId18"/>
    <p:sldId id="302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1" autoAdjust="0"/>
    <p:restoredTop sz="94660"/>
  </p:normalViewPr>
  <p:slideViewPr>
    <p:cSldViewPr snapToGrid="0">
      <p:cViewPr>
        <p:scale>
          <a:sx n="111" d="100"/>
          <a:sy n="111" d="100"/>
        </p:scale>
        <p:origin x="7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04/12/23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12/4/23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game-icons.net/1x1/delapouite/bus-doors.html" TargetMode="External"/><Relationship Id="rId13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hyperlink" Target="https://wiki.lesfabriquesduponant.net/index.php?title=Papifab_2021" TargetMode="External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hyperlink" Target="https://www.frontiersin.org/articles/10.3389/fnbot.2018.00085/ful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en/elevator-people-silhouette-down-44013/" TargetMode="External"/><Relationship Id="rId11" Type="http://schemas.openxmlformats.org/officeDocument/2006/relationships/image" Target="../media/image6.jpg"/><Relationship Id="rId5" Type="http://schemas.openxmlformats.org/officeDocument/2006/relationships/image" Target="../media/image11.png"/><Relationship Id="rId15" Type="http://schemas.openxmlformats.org/officeDocument/2006/relationships/image" Target="../media/image15.jpg"/><Relationship Id="rId10" Type="http://schemas.openxmlformats.org/officeDocument/2006/relationships/hyperlink" Target="https://game-icons.net/1x1/delapouite/cctv-camera.html" TargetMode="External"/><Relationship Id="rId4" Type="http://schemas.openxmlformats.org/officeDocument/2006/relationships/hyperlink" Target="https://www.open-electronics.org/minim-labs-toolkit-secures-and-manages-all-iot-home-devices/" TargetMode="External"/><Relationship Id="rId9" Type="http://schemas.openxmlformats.org/officeDocument/2006/relationships/image" Target="../media/image13.png"/><Relationship Id="rId14" Type="http://schemas.openxmlformats.org/officeDocument/2006/relationships/hyperlink" Target="https://www.wired.it/attualita/tech/2017/11/16/spotmini-nuovo-robot-boston-dynamics-vide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player.vimeo.com/video/639236696?app_id=12296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-electronics.org/minim-labs-toolkit-secures-and-manages-all-iot-home-devic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iki.lesfabriquesduponant.net/index.php?title=Papifab_2021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2054941"/>
            <a:ext cx="11296184" cy="1455021"/>
          </a:xfrm>
        </p:spPr>
        <p:txBody>
          <a:bodyPr>
            <a:normAutofit fontScale="90000"/>
          </a:bodyPr>
          <a:lstStyle/>
          <a:p>
            <a:r>
              <a:rPr lang="en-US" altLang="ko-KR" sz="5400" dirty="0"/>
              <a:t>Discussion on ROS-oneM2M interworking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/>
              <a:t>Seokjun</a:t>
            </a:r>
            <a:r>
              <a:rPr lang="en-US" altLang="ko-KR" dirty="0"/>
              <a:t> Lee (KETI)</a:t>
            </a:r>
          </a:p>
          <a:p>
            <a:r>
              <a:rPr lang="en-US" altLang="ko-KR" dirty="0"/>
              <a:t>2023.12.04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Drone-Robot Management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The drone data is stored in Mobius (oneM2M platform) but robot data is collected through ROS</a:t>
            </a:r>
          </a:p>
          <a:p>
            <a:r>
              <a:rPr lang="en-US" altLang="ko-KR" sz="2400" dirty="0"/>
              <a:t>It should be better to have ROS-oneM2M interworking module (as IPE), so it can be re-used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FE041D25-C88D-2F09-762E-1723EC19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51977"/>
            <a:ext cx="7772400" cy="4023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FF7651-2DAD-20BD-A66F-05CDFC3BF179}"/>
              </a:ext>
            </a:extLst>
          </p:cNvPr>
          <p:cNvSpPr txBox="1"/>
          <p:nvPr/>
        </p:nvSpPr>
        <p:spPr>
          <a:xfrm>
            <a:off x="247186" y="6154321"/>
            <a:ext cx="729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Drone-Robot Management System Architecture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86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Overall Interworking Architecture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Introducing ROS-oneM2M interworking architecture</a:t>
            </a:r>
          </a:p>
          <a:p>
            <a:pPr lvl="1"/>
            <a:r>
              <a:rPr lang="en-US" altLang="ko-KR" sz="2000" dirty="0"/>
              <a:t>Please note that the following contents are going to be published in the forum standard (IoTFS-0274, Internet of Things Forum) in December</a:t>
            </a:r>
          </a:p>
          <a:p>
            <a:r>
              <a:rPr lang="en-US" altLang="ko-KR" sz="2400" dirty="0"/>
              <a:t>ROS-oneM2M IPE translates ROS request to oneM2M protocol and vice versa.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915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ROS: A Brief Introduction. The Robot Operating System (ROS) is a… | by  Salavikha E | Developer Community SASTRA | Medium">
            <a:extLst>
              <a:ext uri="{FF2B5EF4-FFF2-40B4-BE49-F238E27FC236}">
                <a16:creationId xmlns:a16="http://schemas.microsoft.com/office/drawing/2014/main" id="{C020B7D1-4DF4-F49E-0C0C-43C810DA5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16555"/>
          <a:stretch/>
        </p:blipFill>
        <p:spPr bwMode="auto">
          <a:xfrm>
            <a:off x="9116942" y="3929241"/>
            <a:ext cx="2762250" cy="13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C3B898C-06C2-4DA9-E2FB-9F76896623DE}"/>
              </a:ext>
            </a:extLst>
          </p:cNvPr>
          <p:cNvSpPr/>
          <p:nvPr/>
        </p:nvSpPr>
        <p:spPr>
          <a:xfrm>
            <a:off x="5072396" y="4068015"/>
            <a:ext cx="2221483" cy="111241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ROS-oneM2M IPE</a:t>
            </a:r>
            <a:endParaRPr kumimoji="0" lang="ko-KR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853D6-923A-47F0-E132-1E61E54A7C84}"/>
              </a:ext>
            </a:extLst>
          </p:cNvPr>
          <p:cNvSpPr txBox="1"/>
          <p:nvPr/>
        </p:nvSpPr>
        <p:spPr>
          <a:xfrm>
            <a:off x="7402309" y="4023243"/>
            <a:ext cx="1863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Service Call / Response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082E9-BFBC-7D2F-2BE1-0EDC2944C709}"/>
              </a:ext>
            </a:extLst>
          </p:cNvPr>
          <p:cNvSpPr txBox="1"/>
          <p:nvPr/>
        </p:nvSpPr>
        <p:spPr>
          <a:xfrm>
            <a:off x="7459116" y="4943745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Topic Subscription / </a:t>
            </a:r>
          </a:p>
          <a:p>
            <a:r>
              <a:rPr lang="en-US" altLang="ko-KR" sz="1400" dirty="0"/>
              <a:t>Publish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BFBAE-BBE6-78C7-D4AD-6833E8EEFE9C}"/>
              </a:ext>
            </a:extLst>
          </p:cNvPr>
          <p:cNvSpPr txBox="1"/>
          <p:nvPr/>
        </p:nvSpPr>
        <p:spPr>
          <a:xfrm>
            <a:off x="3502672" y="3880924"/>
            <a:ext cx="152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Content Instance</a:t>
            </a:r>
          </a:p>
          <a:p>
            <a:r>
              <a:rPr lang="en-US" altLang="ko-KR" sz="1400" dirty="0"/>
              <a:t>Retrieval/Creation</a:t>
            </a:r>
            <a:endParaRPr lang="ko-KR" altLang="en-US" sz="1400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64C2523B-4532-39B7-797F-BA19DBA7FE0B}"/>
              </a:ext>
            </a:extLst>
          </p:cNvPr>
          <p:cNvCxnSpPr>
            <a:cxnSpLocks/>
          </p:cNvCxnSpPr>
          <p:nvPr/>
        </p:nvCxnSpPr>
        <p:spPr>
          <a:xfrm>
            <a:off x="3229281" y="4344122"/>
            <a:ext cx="18431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65E013-12D4-B913-5A47-00226AD68109}"/>
              </a:ext>
            </a:extLst>
          </p:cNvPr>
          <p:cNvSpPr txBox="1"/>
          <p:nvPr/>
        </p:nvSpPr>
        <p:spPr>
          <a:xfrm>
            <a:off x="3117470" y="4983111"/>
            <a:ext cx="2086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Container Subscription /</a:t>
            </a:r>
          </a:p>
          <a:p>
            <a:r>
              <a:rPr lang="en-US" altLang="ko-KR" sz="1400" dirty="0"/>
              <a:t>Content Instance</a:t>
            </a:r>
            <a:r>
              <a:rPr lang="ko-KR" altLang="en-US" sz="1400" dirty="0"/>
              <a:t> </a:t>
            </a:r>
            <a:r>
              <a:rPr lang="en-US" altLang="ko-KR" sz="1400" dirty="0"/>
              <a:t>Creation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374B20A-CFF8-C247-D7FC-B93B12FED095}"/>
              </a:ext>
            </a:extLst>
          </p:cNvPr>
          <p:cNvCxnSpPr>
            <a:cxnSpLocks/>
          </p:cNvCxnSpPr>
          <p:nvPr/>
        </p:nvCxnSpPr>
        <p:spPr>
          <a:xfrm>
            <a:off x="7293879" y="4344122"/>
            <a:ext cx="18431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49602FF-1988-EB65-63E9-64085161890D}"/>
              </a:ext>
            </a:extLst>
          </p:cNvPr>
          <p:cNvCxnSpPr>
            <a:cxnSpLocks/>
          </p:cNvCxnSpPr>
          <p:nvPr/>
        </p:nvCxnSpPr>
        <p:spPr>
          <a:xfrm>
            <a:off x="3229281" y="4915622"/>
            <a:ext cx="18431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1D34C29-D122-29C4-B12B-EFDE68188604}"/>
              </a:ext>
            </a:extLst>
          </p:cNvPr>
          <p:cNvCxnSpPr>
            <a:cxnSpLocks/>
          </p:cNvCxnSpPr>
          <p:nvPr/>
        </p:nvCxnSpPr>
        <p:spPr>
          <a:xfrm>
            <a:off x="7293879" y="4915622"/>
            <a:ext cx="184311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그림 16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495C9EA9-0274-6071-22E7-32FC240374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7004" t="10587" r="26055" b="36256"/>
          <a:stretch/>
        </p:blipFill>
        <p:spPr>
          <a:xfrm>
            <a:off x="385840" y="5227970"/>
            <a:ext cx="891467" cy="641402"/>
          </a:xfrm>
          <a:prstGeom prst="rect">
            <a:avLst/>
          </a:prstGeom>
        </p:spPr>
      </p:pic>
      <p:pic>
        <p:nvPicPr>
          <p:cNvPr id="21" name="그림 20" descr="상징, 로고, 폰트, 그래픽이(가) 표시된 사진&#10;&#10;자동 생성된 설명">
            <a:extLst>
              <a:ext uri="{FF2B5EF4-FFF2-40B4-BE49-F238E27FC236}">
                <a16:creationId xmlns:a16="http://schemas.microsoft.com/office/drawing/2014/main" id="{8009EE52-E0F2-63F1-024B-9AE6ACB36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69171" y="3151216"/>
            <a:ext cx="684440" cy="686585"/>
          </a:xfrm>
          <a:prstGeom prst="rect">
            <a:avLst/>
          </a:prstGeom>
        </p:spPr>
      </p:pic>
      <p:pic>
        <p:nvPicPr>
          <p:cNvPr id="23" name="그림 22" descr="상징, 대칭, 그래픽, 디자인이(가) 표시된 사진&#10;&#10;자동 생성된 설명">
            <a:extLst>
              <a:ext uri="{FF2B5EF4-FFF2-40B4-BE49-F238E27FC236}">
                <a16:creationId xmlns:a16="http://schemas.microsoft.com/office/drawing/2014/main" id="{E62E541C-6134-86CE-8332-4350993F7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051620" y="3181365"/>
            <a:ext cx="656436" cy="656436"/>
          </a:xfrm>
          <a:prstGeom prst="rect">
            <a:avLst/>
          </a:prstGeom>
        </p:spPr>
      </p:pic>
      <p:pic>
        <p:nvPicPr>
          <p:cNvPr id="26" name="그림 25" descr="상징, 그래픽, 클립아트, 스케치이(가) 표시된 사진&#10;&#10;자동 생성된 설명">
            <a:extLst>
              <a:ext uri="{FF2B5EF4-FFF2-40B4-BE49-F238E27FC236}">
                <a16:creationId xmlns:a16="http://schemas.microsoft.com/office/drawing/2014/main" id="{E590E9A6-4195-8032-952B-748FAA266D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018102" y="5443865"/>
            <a:ext cx="770340" cy="770340"/>
          </a:xfrm>
          <a:prstGeom prst="rect">
            <a:avLst/>
          </a:prstGeom>
        </p:spPr>
      </p:pic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4D0E814F-5611-016F-8009-4AD93C11249A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011391" y="3837801"/>
            <a:ext cx="0" cy="273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9F337C4-9567-0DC0-86F4-D572F19900F8}"/>
              </a:ext>
            </a:extLst>
          </p:cNvPr>
          <p:cNvCxnSpPr>
            <a:cxnSpLocks/>
          </p:cNvCxnSpPr>
          <p:nvPr/>
        </p:nvCxnSpPr>
        <p:spPr>
          <a:xfrm flipH="1">
            <a:off x="1148080" y="3837801"/>
            <a:ext cx="1231758" cy="2644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7515FE7-60B9-402D-1746-D40A5F3E4596}"/>
              </a:ext>
            </a:extLst>
          </p:cNvPr>
          <p:cNvCxnSpPr>
            <a:cxnSpLocks/>
          </p:cNvCxnSpPr>
          <p:nvPr/>
        </p:nvCxnSpPr>
        <p:spPr>
          <a:xfrm>
            <a:off x="1011391" y="5131455"/>
            <a:ext cx="0" cy="273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9581416-FDAB-A296-FE0F-73EF60D37A43}"/>
              </a:ext>
            </a:extLst>
          </p:cNvPr>
          <p:cNvCxnSpPr>
            <a:cxnSpLocks/>
          </p:cNvCxnSpPr>
          <p:nvPr/>
        </p:nvCxnSpPr>
        <p:spPr>
          <a:xfrm>
            <a:off x="1148080" y="5143440"/>
            <a:ext cx="1231758" cy="2619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그림 34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6DEF3753-4319-CBFF-3ADD-7B98F3E8F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379314" y="5515892"/>
            <a:ext cx="865696" cy="580016"/>
          </a:xfrm>
          <a:prstGeom prst="rect">
            <a:avLst/>
          </a:prstGeom>
        </p:spPr>
      </p:pic>
      <p:pic>
        <p:nvPicPr>
          <p:cNvPr id="40" name="그림 39" descr="잔디, 야외, 식물, 노랑이(가) 표시된 사진&#10;&#10;자동 생성된 설명">
            <a:extLst>
              <a:ext uri="{FF2B5EF4-FFF2-40B4-BE49-F238E27FC236}">
                <a16:creationId xmlns:a16="http://schemas.microsoft.com/office/drawing/2014/main" id="{8C13D07A-5287-7D23-1002-749EAEB106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670949" y="2921259"/>
            <a:ext cx="1730556" cy="916542"/>
          </a:xfrm>
          <a:prstGeom prst="rect">
            <a:avLst/>
          </a:prstGeom>
        </p:spPr>
      </p:pic>
      <p:pic>
        <p:nvPicPr>
          <p:cNvPr id="46" name="그림 45" descr="기계, 현미경, 과학 기기, 디자인이(가) 표시된 사진&#10;&#10;자동 생성된 설명">
            <a:extLst>
              <a:ext uri="{FF2B5EF4-FFF2-40B4-BE49-F238E27FC236}">
                <a16:creationId xmlns:a16="http://schemas.microsoft.com/office/drawing/2014/main" id="{EF3AB71E-DD16-FF42-53B3-D2222851E7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l="38175" r="34890"/>
          <a:stretch/>
        </p:blipFill>
        <p:spPr>
          <a:xfrm>
            <a:off x="10835717" y="5460484"/>
            <a:ext cx="784092" cy="848038"/>
          </a:xfrm>
          <a:prstGeom prst="rect">
            <a:avLst/>
          </a:prstGeom>
        </p:spPr>
      </p:pic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297FB3D1-8C92-62AC-3244-CA157DBDCBE7}"/>
              </a:ext>
            </a:extLst>
          </p:cNvPr>
          <p:cNvCxnSpPr>
            <a:cxnSpLocks/>
          </p:cNvCxnSpPr>
          <p:nvPr/>
        </p:nvCxnSpPr>
        <p:spPr>
          <a:xfrm>
            <a:off x="10536227" y="3828260"/>
            <a:ext cx="0" cy="273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FF49EA59-14D8-6840-BC97-13F05AD6891F}"/>
              </a:ext>
            </a:extLst>
          </p:cNvPr>
          <p:cNvCxnSpPr>
            <a:cxnSpLocks/>
          </p:cNvCxnSpPr>
          <p:nvPr/>
        </p:nvCxnSpPr>
        <p:spPr>
          <a:xfrm>
            <a:off x="9935725" y="5143440"/>
            <a:ext cx="0" cy="273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8A3EFEE4-93CB-1693-5EC3-5A93EF1F9AD4}"/>
              </a:ext>
            </a:extLst>
          </p:cNvPr>
          <p:cNvCxnSpPr>
            <a:cxnSpLocks/>
          </p:cNvCxnSpPr>
          <p:nvPr/>
        </p:nvCxnSpPr>
        <p:spPr>
          <a:xfrm>
            <a:off x="11227763" y="5143440"/>
            <a:ext cx="0" cy="2739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2412250-A157-DBEC-96A6-9C5CA8BE991C}"/>
              </a:ext>
            </a:extLst>
          </p:cNvPr>
          <p:cNvSpPr/>
          <p:nvPr/>
        </p:nvSpPr>
        <p:spPr>
          <a:xfrm>
            <a:off x="1914902" y="4227122"/>
            <a:ext cx="1184643" cy="81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CSE</a:t>
            </a:r>
            <a:endParaRPr kumimoji="1" lang="ko-Kore-KR" altLang="en-US" dirty="0"/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3C7295D8-0FEB-C6B4-75D9-09FCA21C9041}"/>
              </a:ext>
            </a:extLst>
          </p:cNvPr>
          <p:cNvSpPr/>
          <p:nvPr/>
        </p:nvSpPr>
        <p:spPr>
          <a:xfrm>
            <a:off x="460650" y="4227122"/>
            <a:ext cx="1184643" cy="81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AE</a:t>
            </a:r>
            <a:endParaRPr kumimoji="1" lang="ko-Kore-KR" altLang="en-US" dirty="0"/>
          </a:p>
        </p:txBody>
      </p:sp>
      <p:cxnSp>
        <p:nvCxnSpPr>
          <p:cNvPr id="57" name="직선 연결선[R] 56">
            <a:extLst>
              <a:ext uri="{FF2B5EF4-FFF2-40B4-BE49-F238E27FC236}">
                <a16:creationId xmlns:a16="http://schemas.microsoft.com/office/drawing/2014/main" id="{87E9C719-48BE-0AD8-7D67-D2850C33A6EC}"/>
              </a:ext>
            </a:extLst>
          </p:cNvPr>
          <p:cNvCxnSpPr>
            <a:stCxn id="53" idx="3"/>
            <a:endCxn id="52" idx="1"/>
          </p:cNvCxnSpPr>
          <p:nvPr/>
        </p:nvCxnSpPr>
        <p:spPr>
          <a:xfrm>
            <a:off x="1645293" y="4633826"/>
            <a:ext cx="2696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표준 oneM2M 테스트를 수행하는 4가지 핵심 사항 - Spirent">
            <a:extLst>
              <a:ext uri="{FF2B5EF4-FFF2-40B4-BE49-F238E27FC236}">
                <a16:creationId xmlns:a16="http://schemas.microsoft.com/office/drawing/2014/main" id="{A30EEACB-2589-CE5E-62EF-EE3B7AF83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67"/>
          <a:stretch/>
        </p:blipFill>
        <p:spPr bwMode="auto">
          <a:xfrm>
            <a:off x="3887694" y="4483001"/>
            <a:ext cx="526287" cy="37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S: A Brief Introduction. The Robot Operating System (ROS) is a… | by  Salavikha E | Developer Community SASTRA | Medium">
            <a:extLst>
              <a:ext uri="{FF2B5EF4-FFF2-40B4-BE49-F238E27FC236}">
                <a16:creationId xmlns:a16="http://schemas.microsoft.com/office/drawing/2014/main" id="{E86C2C83-635C-E180-733E-2F4898FC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0" b="37948"/>
          <a:stretch/>
        </p:blipFill>
        <p:spPr bwMode="auto">
          <a:xfrm>
            <a:off x="7700921" y="4450684"/>
            <a:ext cx="1112217" cy="3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6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Data Model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75" y="1493919"/>
            <a:ext cx="429655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ROS resources with ‘/ROS_oneM2M’ prefix are stored in oneM2M platform</a:t>
            </a:r>
          </a:p>
          <a:p>
            <a:pPr lvl="1"/>
            <a:r>
              <a:rPr lang="en-US" altLang="ko-KR" sz="2000" dirty="0"/>
              <a:t>oneM2M container is generated according to ROS resource name’s hierarchy</a:t>
            </a:r>
          </a:p>
          <a:p>
            <a:pPr lvl="1"/>
            <a:r>
              <a:rPr lang="en-US" altLang="ko-KR" sz="2000" dirty="0"/>
              <a:t>Service: message type, request, response container</a:t>
            </a:r>
          </a:p>
          <a:p>
            <a:pPr lvl="1"/>
            <a:r>
              <a:rPr lang="en-US" altLang="ko-KR" sz="2000" dirty="0"/>
              <a:t>Topic: message type, data container</a:t>
            </a:r>
          </a:p>
          <a:p>
            <a:pPr lvl="1"/>
            <a:r>
              <a:rPr lang="en-US" altLang="ko-KR" sz="2000" dirty="0"/>
              <a:t>Message type helps user to read data from ROS and write data to ROS</a:t>
            </a:r>
          </a:p>
          <a:p>
            <a:pPr lvl="1"/>
            <a:r>
              <a:rPr lang="en-US" altLang="ko-KR" sz="2000" dirty="0"/>
              <a:t>Topic supports two-way communication whereas service supports only oneM2M</a:t>
            </a:r>
            <a:r>
              <a:rPr lang="en-US" altLang="ko-KR" sz="2000" dirty="0">
                <a:sym typeface="Wingdings" pitchFamily="2" charset="2"/>
              </a:rPr>
              <a:t>ROS</a:t>
            </a:r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DB4CCD-F966-2C21-035C-8593C389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599" y="796031"/>
            <a:ext cx="7772400" cy="60619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3589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Initialization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oneM2M resource is generated at the beginning</a:t>
            </a:r>
          </a:p>
          <a:p>
            <a:pPr lvl="1"/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561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D83104A-E4CF-1ED9-4C3A-4C3A6033C343}"/>
              </a:ext>
            </a:extLst>
          </p:cNvPr>
          <p:cNvSpPr/>
          <p:nvPr/>
        </p:nvSpPr>
        <p:spPr>
          <a:xfrm>
            <a:off x="627804" y="2167658"/>
            <a:ext cx="2320623" cy="48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</a:t>
            </a:r>
            <a:endParaRPr lang="ko-KR" altLang="en-US" sz="1600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B58BDDB3-550F-13F4-C4B6-B247BA59745A}"/>
              </a:ext>
            </a:extLst>
          </p:cNvPr>
          <p:cNvSpPr/>
          <p:nvPr/>
        </p:nvSpPr>
        <p:spPr>
          <a:xfrm>
            <a:off x="4756931" y="2167658"/>
            <a:ext cx="2320621" cy="484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ROS-oneM2M IPE</a:t>
            </a:r>
            <a:endParaRPr lang="ko-KR" altLang="en-US" sz="16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A584CE9-BF4A-B50B-F9B4-124B57BC1B62}"/>
              </a:ext>
            </a:extLst>
          </p:cNvPr>
          <p:cNvSpPr/>
          <p:nvPr/>
        </p:nvSpPr>
        <p:spPr>
          <a:xfrm>
            <a:off x="8898083" y="2167658"/>
            <a:ext cx="2320623" cy="484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oneM2M AE</a:t>
            </a:r>
            <a:endParaRPr lang="ko-KR" altLang="en-US" sz="1600" dirty="0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3DAB96A-4971-65B4-E3E4-FF02F5A03D81}"/>
              </a:ext>
            </a:extLst>
          </p:cNvPr>
          <p:cNvCxnSpPr>
            <a:cxnSpLocks/>
            <a:stCxn id="42" idx="2"/>
          </p:cNvCxnSpPr>
          <p:nvPr/>
        </p:nvCxnSpPr>
        <p:spPr>
          <a:xfrm>
            <a:off x="1788116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D6CA889-156A-7EE9-E71B-86879514C494}"/>
              </a:ext>
            </a:extLst>
          </p:cNvPr>
          <p:cNvSpPr/>
          <p:nvPr/>
        </p:nvSpPr>
        <p:spPr>
          <a:xfrm>
            <a:off x="627804" y="3630835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Resource Information Response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C26AAAAE-24A7-E905-0912-3861B79359B2}"/>
              </a:ext>
            </a:extLst>
          </p:cNvPr>
          <p:cNvCxnSpPr>
            <a:cxnSpLocks/>
          </p:cNvCxnSpPr>
          <p:nvPr/>
        </p:nvCxnSpPr>
        <p:spPr>
          <a:xfrm>
            <a:off x="5929268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29D6B4A8-5B9B-3D9F-74B1-C5450AC26EDE}"/>
              </a:ext>
            </a:extLst>
          </p:cNvPr>
          <p:cNvCxnSpPr>
            <a:cxnSpLocks/>
          </p:cNvCxnSpPr>
          <p:nvPr/>
        </p:nvCxnSpPr>
        <p:spPr>
          <a:xfrm>
            <a:off x="10058394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C507358-4BBA-D2DC-F581-F67F53057501}"/>
              </a:ext>
            </a:extLst>
          </p:cNvPr>
          <p:cNvSpPr/>
          <p:nvPr/>
        </p:nvSpPr>
        <p:spPr>
          <a:xfrm>
            <a:off x="4762944" y="2891683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ROS Resource Information Request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F7173CB0-7E3E-DCFE-4411-C547CA866425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2948427" y="3872957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0EA4593B-AF33-20F3-A36F-B45CDC0C341D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1788115" y="3133805"/>
            <a:ext cx="2974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타원 51">
            <a:extLst>
              <a:ext uri="{FF2B5EF4-FFF2-40B4-BE49-F238E27FC236}">
                <a16:creationId xmlns:a16="http://schemas.microsoft.com/office/drawing/2014/main" id="{F4601FAA-BD3C-0F2B-00FE-C4FA918A7FDE}"/>
              </a:ext>
            </a:extLst>
          </p:cNvPr>
          <p:cNvSpPr/>
          <p:nvPr/>
        </p:nvSpPr>
        <p:spPr>
          <a:xfrm>
            <a:off x="324390" y="3500085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2896959C-2035-F8CA-9570-60F5833C32F2}"/>
              </a:ext>
            </a:extLst>
          </p:cNvPr>
          <p:cNvSpPr/>
          <p:nvPr/>
        </p:nvSpPr>
        <p:spPr>
          <a:xfrm>
            <a:off x="4462848" y="2770751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3CFFD9A-A9AF-443D-1F4A-CEDE8C7111FD}"/>
              </a:ext>
            </a:extLst>
          </p:cNvPr>
          <p:cNvSpPr/>
          <p:nvPr/>
        </p:nvSpPr>
        <p:spPr>
          <a:xfrm>
            <a:off x="4762944" y="4354223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oneM2M Resource Init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B68D4624-7497-3D11-4AEB-0F49E83CD6D8}"/>
              </a:ext>
            </a:extLst>
          </p:cNvPr>
          <p:cNvSpPr/>
          <p:nvPr/>
        </p:nvSpPr>
        <p:spPr>
          <a:xfrm>
            <a:off x="4462848" y="4233291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F389A3D-518A-3A62-3A65-C39CADA0DF8D}"/>
              </a:ext>
            </a:extLst>
          </p:cNvPr>
          <p:cNvSpPr/>
          <p:nvPr/>
        </p:nvSpPr>
        <p:spPr>
          <a:xfrm>
            <a:off x="8898083" y="4959399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Container/CI Creation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5B412059-EC87-D1E1-6ACA-E9D160230F9F}"/>
              </a:ext>
            </a:extLst>
          </p:cNvPr>
          <p:cNvSpPr/>
          <p:nvPr/>
        </p:nvSpPr>
        <p:spPr>
          <a:xfrm>
            <a:off x="8597987" y="4838467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8F004677-5F8E-EE94-47B3-2FCE22791B47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7083567" y="4596345"/>
            <a:ext cx="297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56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Data Synchronization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When ROS resource changes, oneM2M resource is synchronized to reflect it</a:t>
            </a:r>
          </a:p>
          <a:p>
            <a:pPr lvl="1"/>
            <a:endParaRPr lang="en-US" altLang="ko-KR" sz="20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1372A9A-946E-49E8-F0E3-D1398DBB0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5616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5ADFD3-1583-8902-382F-C4B5E88E1A5A}"/>
              </a:ext>
            </a:extLst>
          </p:cNvPr>
          <p:cNvSpPr/>
          <p:nvPr/>
        </p:nvSpPr>
        <p:spPr>
          <a:xfrm>
            <a:off x="627804" y="2167658"/>
            <a:ext cx="2320623" cy="48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</a:t>
            </a:r>
            <a:endParaRPr lang="ko-KR" altLang="en-US" sz="1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B65622-616B-E903-94EF-FCD33C06FB22}"/>
              </a:ext>
            </a:extLst>
          </p:cNvPr>
          <p:cNvSpPr/>
          <p:nvPr/>
        </p:nvSpPr>
        <p:spPr>
          <a:xfrm>
            <a:off x="4756931" y="2167658"/>
            <a:ext cx="2320621" cy="484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ROS-oneM2M IPE</a:t>
            </a:r>
            <a:endParaRPr lang="ko-KR" altLang="en-US" sz="16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15F8308-86E7-1FD6-E79B-21697A152FA2}"/>
              </a:ext>
            </a:extLst>
          </p:cNvPr>
          <p:cNvSpPr/>
          <p:nvPr/>
        </p:nvSpPr>
        <p:spPr>
          <a:xfrm>
            <a:off x="8898083" y="2167658"/>
            <a:ext cx="2320623" cy="484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oneM2M AE</a:t>
            </a:r>
            <a:endParaRPr lang="ko-KR" altLang="en-US" sz="1600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F9C781C-AF06-ECCB-6CC4-2D7254AA330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788116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5A3275-D47C-3455-1CA5-9F19134DCEBB}"/>
              </a:ext>
            </a:extLst>
          </p:cNvPr>
          <p:cNvSpPr/>
          <p:nvPr/>
        </p:nvSpPr>
        <p:spPr>
          <a:xfrm>
            <a:off x="627804" y="3630835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ROS Topic/Service Add/Remove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4D16992-1DA5-C484-2CAF-C0DE30949E39}"/>
              </a:ext>
            </a:extLst>
          </p:cNvPr>
          <p:cNvCxnSpPr>
            <a:cxnSpLocks/>
          </p:cNvCxnSpPr>
          <p:nvPr/>
        </p:nvCxnSpPr>
        <p:spPr>
          <a:xfrm>
            <a:off x="5929268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650BC52-3622-33D2-F871-FE7BFFC0C6BE}"/>
              </a:ext>
            </a:extLst>
          </p:cNvPr>
          <p:cNvCxnSpPr>
            <a:cxnSpLocks/>
          </p:cNvCxnSpPr>
          <p:nvPr/>
        </p:nvCxnSpPr>
        <p:spPr>
          <a:xfrm>
            <a:off x="10058394" y="2651902"/>
            <a:ext cx="0" cy="321094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F2246A0-E1C1-7964-2F06-E4CF1F916ECB}"/>
              </a:ext>
            </a:extLst>
          </p:cNvPr>
          <p:cNvSpPr/>
          <p:nvPr/>
        </p:nvSpPr>
        <p:spPr>
          <a:xfrm>
            <a:off x="4762944" y="2891683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ROS Resource Information Tracking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0C7D29CB-A425-715E-6C45-95C1F3BD380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948427" y="3872957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D8F3029-2216-0CDA-0F95-A400771E19DF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1788115" y="3133805"/>
            <a:ext cx="29748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E41CD146-7070-48C1-6432-A3E171BF4D6F}"/>
              </a:ext>
            </a:extLst>
          </p:cNvPr>
          <p:cNvSpPr/>
          <p:nvPr/>
        </p:nvSpPr>
        <p:spPr>
          <a:xfrm>
            <a:off x="324390" y="3500085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2E780D1-95BC-73AF-F76A-7FA37B48AD65}"/>
              </a:ext>
            </a:extLst>
          </p:cNvPr>
          <p:cNvSpPr/>
          <p:nvPr/>
        </p:nvSpPr>
        <p:spPr>
          <a:xfrm>
            <a:off x="4462848" y="2770751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6E9C7D3-1943-5159-FB7F-A00D3CACD64A}"/>
              </a:ext>
            </a:extLst>
          </p:cNvPr>
          <p:cNvSpPr/>
          <p:nvPr/>
        </p:nvSpPr>
        <p:spPr>
          <a:xfrm>
            <a:off x="4762944" y="4354223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oneM2M Resource Synchronization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F7BD6FF9-B93A-E06D-0DC4-4484C8100668}"/>
              </a:ext>
            </a:extLst>
          </p:cNvPr>
          <p:cNvSpPr/>
          <p:nvPr/>
        </p:nvSpPr>
        <p:spPr>
          <a:xfrm>
            <a:off x="4462848" y="4233291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3AB2D6-942F-E0E2-3CCD-EAE59CBA7D11}"/>
              </a:ext>
            </a:extLst>
          </p:cNvPr>
          <p:cNvSpPr/>
          <p:nvPr/>
        </p:nvSpPr>
        <p:spPr>
          <a:xfrm>
            <a:off x="8898083" y="4959399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Container/CI 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Creation/Remove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12106CA0-E8F5-FC59-8B52-7FA7DB4C0C69}"/>
              </a:ext>
            </a:extLst>
          </p:cNvPr>
          <p:cNvSpPr/>
          <p:nvPr/>
        </p:nvSpPr>
        <p:spPr>
          <a:xfrm>
            <a:off x="8597987" y="4838467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AAE3EE7-A174-9D53-5943-D1D476D8F616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083567" y="4596345"/>
            <a:ext cx="297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화살표: 원형 1">
            <a:extLst>
              <a:ext uri="{FF2B5EF4-FFF2-40B4-BE49-F238E27FC236}">
                <a16:creationId xmlns:a16="http://schemas.microsoft.com/office/drawing/2014/main" id="{171A46BA-5AB9-7262-DC33-4AD57E4EAF00}"/>
              </a:ext>
            </a:extLst>
          </p:cNvPr>
          <p:cNvSpPr/>
          <p:nvPr/>
        </p:nvSpPr>
        <p:spPr>
          <a:xfrm rot="10800000">
            <a:off x="6888246" y="2698308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화살표: 원형 2">
            <a:extLst>
              <a:ext uri="{FF2B5EF4-FFF2-40B4-BE49-F238E27FC236}">
                <a16:creationId xmlns:a16="http://schemas.microsoft.com/office/drawing/2014/main" id="{BB8A7EB3-08E3-61A9-69BE-24F51928506F}"/>
              </a:ext>
            </a:extLst>
          </p:cNvPr>
          <p:cNvSpPr/>
          <p:nvPr/>
        </p:nvSpPr>
        <p:spPr>
          <a:xfrm>
            <a:off x="6888246" y="2670579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2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AE calls ROS Service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oneM2M call the ROS service and get response in asynchronous manner 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47A015CC-B65A-F2AD-6700-DEAFD81060BB}"/>
              </a:ext>
            </a:extLst>
          </p:cNvPr>
          <p:cNvSpPr/>
          <p:nvPr/>
        </p:nvSpPr>
        <p:spPr>
          <a:xfrm>
            <a:off x="627804" y="1925045"/>
            <a:ext cx="2320623" cy="48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</a:t>
            </a:r>
            <a:endParaRPr lang="ko-KR" altLang="en-US" sz="1600" dirty="0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1E381DD-6E40-846B-DBC1-95BD95E3528A}"/>
              </a:ext>
            </a:extLst>
          </p:cNvPr>
          <p:cNvSpPr/>
          <p:nvPr/>
        </p:nvSpPr>
        <p:spPr>
          <a:xfrm>
            <a:off x="4756931" y="1925045"/>
            <a:ext cx="2320621" cy="484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ROS-oneM2M IPE</a:t>
            </a:r>
            <a:endParaRPr lang="ko-KR" altLang="en-US" sz="1600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EF74565-6438-0A87-80F5-35AE3FABD9B9}"/>
              </a:ext>
            </a:extLst>
          </p:cNvPr>
          <p:cNvSpPr/>
          <p:nvPr/>
        </p:nvSpPr>
        <p:spPr>
          <a:xfrm>
            <a:off x="8898083" y="1925045"/>
            <a:ext cx="2320623" cy="484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oneM2M AE</a:t>
            </a:r>
            <a:endParaRPr lang="ko-KR" altLang="en-US" sz="1600" dirty="0"/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80EB6177-C739-9A84-BCEA-0F2DC68481D4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1788116" y="2409289"/>
            <a:ext cx="0" cy="427651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D963CB5E-563E-9D57-2E52-9561D020A097}"/>
              </a:ext>
            </a:extLst>
          </p:cNvPr>
          <p:cNvCxnSpPr>
            <a:cxnSpLocks/>
          </p:cNvCxnSpPr>
          <p:nvPr/>
        </p:nvCxnSpPr>
        <p:spPr>
          <a:xfrm>
            <a:off x="5929268" y="2409289"/>
            <a:ext cx="0" cy="427651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CE59FB8F-0433-128C-B07E-64C49386FD22}"/>
              </a:ext>
            </a:extLst>
          </p:cNvPr>
          <p:cNvCxnSpPr>
            <a:cxnSpLocks/>
          </p:cNvCxnSpPr>
          <p:nvPr/>
        </p:nvCxnSpPr>
        <p:spPr>
          <a:xfrm>
            <a:off x="10058394" y="2824925"/>
            <a:ext cx="0" cy="3860883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5F3AD86-7F7B-6976-7035-A08CF1AF5A3C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5923255" y="3502516"/>
            <a:ext cx="2986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타원 43">
            <a:extLst>
              <a:ext uri="{FF2B5EF4-FFF2-40B4-BE49-F238E27FC236}">
                <a16:creationId xmlns:a16="http://schemas.microsoft.com/office/drawing/2014/main" id="{AB10E2D9-CF2A-DD18-A20F-E6C34F21394C}"/>
              </a:ext>
            </a:extLst>
          </p:cNvPr>
          <p:cNvSpPr/>
          <p:nvPr/>
        </p:nvSpPr>
        <p:spPr>
          <a:xfrm>
            <a:off x="8606696" y="3129644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C0279D61-A354-499D-44D5-D0AEBCF00952}"/>
              </a:ext>
            </a:extLst>
          </p:cNvPr>
          <p:cNvSpPr/>
          <p:nvPr/>
        </p:nvSpPr>
        <p:spPr>
          <a:xfrm>
            <a:off x="8898083" y="5954388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Check Response CI with Request ID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DD55DF69-CB5A-B121-3673-BC364ABE70F6}"/>
              </a:ext>
            </a:extLst>
          </p:cNvPr>
          <p:cNvSpPr/>
          <p:nvPr/>
        </p:nvSpPr>
        <p:spPr>
          <a:xfrm>
            <a:off x="8597987" y="5833456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FB0CC48-7819-5486-A4C9-6EF1B85A2727}"/>
              </a:ext>
            </a:extLst>
          </p:cNvPr>
          <p:cNvSpPr/>
          <p:nvPr/>
        </p:nvSpPr>
        <p:spPr>
          <a:xfrm>
            <a:off x="4762945" y="4588897"/>
            <a:ext cx="2314608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Make Response CI containing Request ID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0089C91B-2C90-B43E-E276-7290C7363878}"/>
              </a:ext>
            </a:extLst>
          </p:cNvPr>
          <p:cNvSpPr/>
          <p:nvPr/>
        </p:nvSpPr>
        <p:spPr>
          <a:xfrm>
            <a:off x="4462848" y="4467965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EE3D6BDB-2C17-37C0-4D38-15DBE1A0CBD8}"/>
              </a:ext>
            </a:extLst>
          </p:cNvPr>
          <p:cNvSpPr/>
          <p:nvPr/>
        </p:nvSpPr>
        <p:spPr>
          <a:xfrm>
            <a:off x="4762944" y="3680218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Parsing Request and Service Call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0A784B00-F4F0-E722-6E98-0ADA4C4A5300}"/>
              </a:ext>
            </a:extLst>
          </p:cNvPr>
          <p:cNvSpPr/>
          <p:nvPr/>
        </p:nvSpPr>
        <p:spPr>
          <a:xfrm>
            <a:off x="4462848" y="3559286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C9EDCA96-0792-1DC0-6FDC-B9DF795AF0BF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1783055" y="3922340"/>
            <a:ext cx="2979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FB7F1E7-6F60-A45D-E3BC-BCE0B8B73D44}"/>
              </a:ext>
            </a:extLst>
          </p:cNvPr>
          <p:cNvSpPr/>
          <p:nvPr/>
        </p:nvSpPr>
        <p:spPr>
          <a:xfrm>
            <a:off x="4762944" y="5312134"/>
            <a:ext cx="231460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Register Response CI to Response container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46A36EE5-1CE2-5144-C1CC-8710D584BC94}"/>
              </a:ext>
            </a:extLst>
          </p:cNvPr>
          <p:cNvSpPr/>
          <p:nvPr/>
        </p:nvSpPr>
        <p:spPr>
          <a:xfrm>
            <a:off x="4462848" y="5191202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1FCCA212-69C4-F395-35F6-4D1BCEAB7B87}"/>
              </a:ext>
            </a:extLst>
          </p:cNvPr>
          <p:cNvSpPr/>
          <p:nvPr/>
        </p:nvSpPr>
        <p:spPr>
          <a:xfrm>
            <a:off x="8910110" y="3260394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Register Request CI to Request Container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98877F39-D3AF-3287-C310-88CCA6F28BB7}"/>
              </a:ext>
            </a:extLst>
          </p:cNvPr>
          <p:cNvSpPr/>
          <p:nvPr/>
        </p:nvSpPr>
        <p:spPr>
          <a:xfrm>
            <a:off x="8606696" y="2467402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4FE55BF8-FC44-18B2-D786-FB778DFE4FC1}"/>
              </a:ext>
            </a:extLst>
          </p:cNvPr>
          <p:cNvSpPr/>
          <p:nvPr/>
        </p:nvSpPr>
        <p:spPr>
          <a:xfrm>
            <a:off x="8910110" y="2598152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Request ID Generation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D99D99F-1F7C-1647-0AAB-F5982EBB7C92}"/>
              </a:ext>
            </a:extLst>
          </p:cNvPr>
          <p:cNvSpPr/>
          <p:nvPr/>
        </p:nvSpPr>
        <p:spPr>
          <a:xfrm>
            <a:off x="627804" y="4164646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Response to Service Call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89A0A10A-7EAC-EB26-2149-265B91135274}"/>
              </a:ext>
            </a:extLst>
          </p:cNvPr>
          <p:cNvSpPr/>
          <p:nvPr/>
        </p:nvSpPr>
        <p:spPr>
          <a:xfrm>
            <a:off x="324390" y="4033896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CDB2FCE2-E93B-6663-9F41-13BEF638F9BD}"/>
              </a:ext>
            </a:extLst>
          </p:cNvPr>
          <p:cNvCxnSpPr>
            <a:cxnSpLocks/>
          </p:cNvCxnSpPr>
          <p:nvPr/>
        </p:nvCxnSpPr>
        <p:spPr>
          <a:xfrm>
            <a:off x="2948427" y="4406585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EEC7C13D-6866-5E9F-D619-A1FF5BC41FEF}"/>
              </a:ext>
            </a:extLst>
          </p:cNvPr>
          <p:cNvCxnSpPr>
            <a:cxnSpLocks/>
          </p:cNvCxnSpPr>
          <p:nvPr/>
        </p:nvCxnSpPr>
        <p:spPr>
          <a:xfrm>
            <a:off x="7091680" y="5584005"/>
            <a:ext cx="29667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AE Subscribes ROS Topic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362923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ROS-oneM2M IPE subscribes the ROS topic and register the data to oneM2M container</a:t>
            </a:r>
            <a:endParaRPr lang="en-US" altLang="ko-KR" sz="2000" dirty="0"/>
          </a:p>
          <a:p>
            <a:pPr lvl="1"/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9890B9-47B8-2A42-2A65-85F0B2976030}"/>
              </a:ext>
            </a:extLst>
          </p:cNvPr>
          <p:cNvSpPr/>
          <p:nvPr/>
        </p:nvSpPr>
        <p:spPr>
          <a:xfrm>
            <a:off x="627804" y="2008172"/>
            <a:ext cx="2320623" cy="48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</a:t>
            </a:r>
            <a:endParaRPr lang="ko-KR" altLang="en-US" sz="16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80E0E89-D46B-397E-ACEB-819B0544880B}"/>
              </a:ext>
            </a:extLst>
          </p:cNvPr>
          <p:cNvSpPr/>
          <p:nvPr/>
        </p:nvSpPr>
        <p:spPr>
          <a:xfrm>
            <a:off x="4756931" y="2008172"/>
            <a:ext cx="2320621" cy="484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ROS-oneM2M IPE</a:t>
            </a:r>
            <a:endParaRPr lang="ko-KR" altLang="en-US" sz="16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695317-A32B-B722-1829-7D191E7F5908}"/>
              </a:ext>
            </a:extLst>
          </p:cNvPr>
          <p:cNvSpPr/>
          <p:nvPr/>
        </p:nvSpPr>
        <p:spPr>
          <a:xfrm>
            <a:off x="8898083" y="2008172"/>
            <a:ext cx="2320623" cy="484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oneM2M AE</a:t>
            </a:r>
            <a:endParaRPr lang="ko-KR" altLang="en-US" sz="1600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31FFD2F-CE71-740A-4A27-8B23B812F993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788116" y="2492416"/>
            <a:ext cx="0" cy="400045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EA36882-D55B-FEA0-2ACB-F82FC7419C0F}"/>
              </a:ext>
            </a:extLst>
          </p:cNvPr>
          <p:cNvCxnSpPr>
            <a:cxnSpLocks/>
          </p:cNvCxnSpPr>
          <p:nvPr/>
        </p:nvCxnSpPr>
        <p:spPr>
          <a:xfrm>
            <a:off x="5929268" y="2492416"/>
            <a:ext cx="0" cy="400045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0586343-527C-A16A-DC59-FCFFDF279C71}"/>
              </a:ext>
            </a:extLst>
          </p:cNvPr>
          <p:cNvCxnSpPr>
            <a:cxnSpLocks/>
          </p:cNvCxnSpPr>
          <p:nvPr/>
        </p:nvCxnSpPr>
        <p:spPr>
          <a:xfrm>
            <a:off x="10058394" y="2492416"/>
            <a:ext cx="0" cy="400045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4863E15-FDB0-F8C8-F5EF-0E6E9CDCE79C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923255" y="2976660"/>
            <a:ext cx="2986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360A55F4-4ABC-C484-E6AF-15DFA474AFF3}"/>
              </a:ext>
            </a:extLst>
          </p:cNvPr>
          <p:cNvSpPr/>
          <p:nvPr/>
        </p:nvSpPr>
        <p:spPr>
          <a:xfrm>
            <a:off x="8606696" y="2603788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2218043-629B-7D63-6728-C94AC4F613C3}"/>
              </a:ext>
            </a:extLst>
          </p:cNvPr>
          <p:cNvSpPr/>
          <p:nvPr/>
        </p:nvSpPr>
        <p:spPr>
          <a:xfrm>
            <a:off x="8898083" y="5765614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Get Data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7933A06-28DA-610A-E36E-0EA37902D1AC}"/>
              </a:ext>
            </a:extLst>
          </p:cNvPr>
          <p:cNvSpPr/>
          <p:nvPr/>
        </p:nvSpPr>
        <p:spPr>
          <a:xfrm>
            <a:off x="8597987" y="5644682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56D3C6A-45DB-6EFF-3E3B-3FFEE9AEB208}"/>
              </a:ext>
            </a:extLst>
          </p:cNvPr>
          <p:cNvSpPr/>
          <p:nvPr/>
        </p:nvSpPr>
        <p:spPr>
          <a:xfrm>
            <a:off x="4762944" y="5224681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Register Data CI to </a:t>
            </a:r>
            <a:r>
              <a:rPr lang="en-US" altLang="ko-KR" sz="1400" dirty="0" err="1">
                <a:solidFill>
                  <a:schemeClr val="tx1"/>
                </a:solidFill>
              </a:rPr>
              <a:t>Data_from_ROS</a:t>
            </a:r>
            <a:r>
              <a:rPr lang="en-US" altLang="ko-KR" sz="1400" dirty="0">
                <a:solidFill>
                  <a:schemeClr val="tx1"/>
                </a:solidFill>
              </a:rPr>
              <a:t> container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918ABCBA-6272-1826-5BD2-C2770239A1E8}"/>
              </a:ext>
            </a:extLst>
          </p:cNvPr>
          <p:cNvSpPr/>
          <p:nvPr/>
        </p:nvSpPr>
        <p:spPr>
          <a:xfrm>
            <a:off x="4462848" y="5103749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49506B0-9280-AB8C-2846-F4E0EAF29A72}"/>
              </a:ext>
            </a:extLst>
          </p:cNvPr>
          <p:cNvSpPr/>
          <p:nvPr/>
        </p:nvSpPr>
        <p:spPr>
          <a:xfrm>
            <a:off x="4762944" y="3350514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ROS Topic Subscribe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784FE6C-98C0-0F43-5FDF-775E5F8A5902}"/>
              </a:ext>
            </a:extLst>
          </p:cNvPr>
          <p:cNvSpPr/>
          <p:nvPr/>
        </p:nvSpPr>
        <p:spPr>
          <a:xfrm>
            <a:off x="4462848" y="3229582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E5020A0-C4FC-95B5-E30F-1FD4EA6B9A97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783055" y="3592636"/>
            <a:ext cx="2979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EDFF06A-2873-F463-29FC-24EDAD081531}"/>
              </a:ext>
            </a:extLst>
          </p:cNvPr>
          <p:cNvSpPr/>
          <p:nvPr/>
        </p:nvSpPr>
        <p:spPr>
          <a:xfrm>
            <a:off x="8910110" y="2734538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Subscribe </a:t>
            </a:r>
            <a:r>
              <a:rPr lang="en-US" altLang="ko-KR" sz="1400" dirty="0" err="1">
                <a:solidFill>
                  <a:schemeClr val="tx1"/>
                </a:solidFill>
              </a:rPr>
              <a:t>Data_from_ROS</a:t>
            </a:r>
            <a:r>
              <a:rPr lang="en-US" altLang="ko-KR" sz="1400" dirty="0">
                <a:solidFill>
                  <a:schemeClr val="tx1"/>
                </a:solidFill>
              </a:rPr>
              <a:t> container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C0AA6B5-AE07-B5B8-047C-DCD81EC1591C}"/>
              </a:ext>
            </a:extLst>
          </p:cNvPr>
          <p:cNvSpPr/>
          <p:nvPr/>
        </p:nvSpPr>
        <p:spPr>
          <a:xfrm>
            <a:off x="627804" y="3964971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Message Publish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57D8F1A-5862-1459-25E9-C8F43C534AFD}"/>
              </a:ext>
            </a:extLst>
          </p:cNvPr>
          <p:cNvSpPr/>
          <p:nvPr/>
        </p:nvSpPr>
        <p:spPr>
          <a:xfrm>
            <a:off x="324390" y="3834221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62EB3AA-0E96-3060-9C09-26AF97E28FB3}"/>
              </a:ext>
            </a:extLst>
          </p:cNvPr>
          <p:cNvCxnSpPr>
            <a:cxnSpLocks/>
          </p:cNvCxnSpPr>
          <p:nvPr/>
        </p:nvCxnSpPr>
        <p:spPr>
          <a:xfrm>
            <a:off x="2948427" y="4206910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24D3BE6-C8B7-C3C2-74F2-3A14BB115169}"/>
              </a:ext>
            </a:extLst>
          </p:cNvPr>
          <p:cNvCxnSpPr>
            <a:cxnSpLocks/>
          </p:cNvCxnSpPr>
          <p:nvPr/>
        </p:nvCxnSpPr>
        <p:spPr>
          <a:xfrm>
            <a:off x="7083566" y="5508589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F181B4-0C7B-BC61-D915-E20C643EA3DA}"/>
              </a:ext>
            </a:extLst>
          </p:cNvPr>
          <p:cNvSpPr/>
          <p:nvPr/>
        </p:nvSpPr>
        <p:spPr>
          <a:xfrm>
            <a:off x="4762944" y="4530890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Message Retrieval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0A43316C-B82C-64D9-37FB-079DB8F1C93A}"/>
              </a:ext>
            </a:extLst>
          </p:cNvPr>
          <p:cNvSpPr/>
          <p:nvPr/>
        </p:nvSpPr>
        <p:spPr>
          <a:xfrm>
            <a:off x="4462848" y="4409958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32" name="화살표: 원형 3">
            <a:extLst>
              <a:ext uri="{FF2B5EF4-FFF2-40B4-BE49-F238E27FC236}">
                <a16:creationId xmlns:a16="http://schemas.microsoft.com/office/drawing/2014/main" id="{491B8DC2-1DFE-C30D-B2BE-FB2C3056623E}"/>
              </a:ext>
            </a:extLst>
          </p:cNvPr>
          <p:cNvSpPr/>
          <p:nvPr/>
        </p:nvSpPr>
        <p:spPr>
          <a:xfrm rot="10800000">
            <a:off x="6864192" y="3154364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화살표: 원형 6">
            <a:extLst>
              <a:ext uri="{FF2B5EF4-FFF2-40B4-BE49-F238E27FC236}">
                <a16:creationId xmlns:a16="http://schemas.microsoft.com/office/drawing/2014/main" id="{2EBDD635-0003-3C88-7B85-FC083820F9A2}"/>
              </a:ext>
            </a:extLst>
          </p:cNvPr>
          <p:cNvSpPr/>
          <p:nvPr/>
        </p:nvSpPr>
        <p:spPr>
          <a:xfrm>
            <a:off x="6864192" y="3126635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화살표: 원형 3">
            <a:extLst>
              <a:ext uri="{FF2B5EF4-FFF2-40B4-BE49-F238E27FC236}">
                <a16:creationId xmlns:a16="http://schemas.microsoft.com/office/drawing/2014/main" id="{1BB0D166-F47F-E42F-96A1-201CE57FB3F1}"/>
              </a:ext>
            </a:extLst>
          </p:cNvPr>
          <p:cNvSpPr/>
          <p:nvPr/>
        </p:nvSpPr>
        <p:spPr>
          <a:xfrm rot="10800000">
            <a:off x="10993319" y="2542122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화살표: 원형 6">
            <a:extLst>
              <a:ext uri="{FF2B5EF4-FFF2-40B4-BE49-F238E27FC236}">
                <a16:creationId xmlns:a16="http://schemas.microsoft.com/office/drawing/2014/main" id="{AEF5ACBB-C236-673A-B0B0-039EEF23154E}"/>
              </a:ext>
            </a:extLst>
          </p:cNvPr>
          <p:cNvSpPr/>
          <p:nvPr/>
        </p:nvSpPr>
        <p:spPr>
          <a:xfrm>
            <a:off x="10993319" y="2514393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6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AE Sends Data to 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362923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ROS-oneM2M IPE subscribes the ROS topic and register the data to oneM2M container</a:t>
            </a:r>
            <a:endParaRPr lang="en-US" altLang="ko-KR" sz="2000" dirty="0"/>
          </a:p>
          <a:p>
            <a:pPr lvl="1"/>
            <a:endParaRPr lang="en-US" altLang="ko-KR" sz="20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37A2CAC-99BB-0A17-857D-32DB3E54E4C7}"/>
              </a:ext>
            </a:extLst>
          </p:cNvPr>
          <p:cNvSpPr/>
          <p:nvPr/>
        </p:nvSpPr>
        <p:spPr>
          <a:xfrm>
            <a:off x="627804" y="1953635"/>
            <a:ext cx="2320623" cy="48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</a:t>
            </a:r>
            <a:endParaRPr lang="ko-KR" altLang="en-US" sz="16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750950-5E72-8AC6-4B4B-489102FFE7E0}"/>
              </a:ext>
            </a:extLst>
          </p:cNvPr>
          <p:cNvSpPr/>
          <p:nvPr/>
        </p:nvSpPr>
        <p:spPr>
          <a:xfrm>
            <a:off x="4756931" y="1953635"/>
            <a:ext cx="2320621" cy="4842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ROS-oneM2M IPE</a:t>
            </a:r>
            <a:endParaRPr lang="ko-KR" altLang="en-US" sz="16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F167DF2-E500-F806-5AA3-0D64EB3F07E3}"/>
              </a:ext>
            </a:extLst>
          </p:cNvPr>
          <p:cNvSpPr/>
          <p:nvPr/>
        </p:nvSpPr>
        <p:spPr>
          <a:xfrm>
            <a:off x="8898083" y="1953635"/>
            <a:ext cx="2320623" cy="484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oneM2M AE</a:t>
            </a:r>
            <a:endParaRPr lang="ko-KR" altLang="en-US" sz="1600" dirty="0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0103785-02E6-BFC2-8340-0EF20DE2F52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788116" y="2437879"/>
            <a:ext cx="0" cy="3962921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294D7BF-EDF1-70E2-F397-958DE00F2C91}"/>
              </a:ext>
            </a:extLst>
          </p:cNvPr>
          <p:cNvSpPr/>
          <p:nvPr/>
        </p:nvSpPr>
        <p:spPr>
          <a:xfrm>
            <a:off x="627804" y="2705612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Subscribe Topic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85384608-EF1D-5A65-5AD1-0188E83C4F89}"/>
              </a:ext>
            </a:extLst>
          </p:cNvPr>
          <p:cNvCxnSpPr>
            <a:cxnSpLocks/>
          </p:cNvCxnSpPr>
          <p:nvPr/>
        </p:nvCxnSpPr>
        <p:spPr>
          <a:xfrm>
            <a:off x="5929268" y="2437879"/>
            <a:ext cx="0" cy="3962921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5081A76-1539-E342-6760-49E55B2A0EC0}"/>
              </a:ext>
            </a:extLst>
          </p:cNvPr>
          <p:cNvCxnSpPr>
            <a:cxnSpLocks/>
          </p:cNvCxnSpPr>
          <p:nvPr/>
        </p:nvCxnSpPr>
        <p:spPr>
          <a:xfrm>
            <a:off x="10058394" y="2437879"/>
            <a:ext cx="0" cy="3962921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E4B05815-4B97-20B1-DB24-2D61B0A92440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2948427" y="2947734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0AAD8FA9-AC9E-81CF-32EC-11539C52C62D}"/>
              </a:ext>
            </a:extLst>
          </p:cNvPr>
          <p:cNvSpPr/>
          <p:nvPr/>
        </p:nvSpPr>
        <p:spPr>
          <a:xfrm>
            <a:off x="324390" y="2574862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63890B38-1286-3652-9A37-6201ED2F9C13}"/>
              </a:ext>
            </a:extLst>
          </p:cNvPr>
          <p:cNvSpPr/>
          <p:nvPr/>
        </p:nvSpPr>
        <p:spPr>
          <a:xfrm>
            <a:off x="4762944" y="3217151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Subscribe </a:t>
            </a:r>
            <a:r>
              <a:rPr lang="en-US" altLang="ko-KR" sz="1400" dirty="0" err="1">
                <a:solidFill>
                  <a:schemeClr val="tx1"/>
                </a:solidFill>
              </a:rPr>
              <a:t>Data_from</a:t>
            </a:r>
            <a:r>
              <a:rPr lang="en-US" altLang="ko-KR" sz="1400" dirty="0">
                <a:solidFill>
                  <a:schemeClr val="tx1"/>
                </a:solidFill>
              </a:rPr>
              <a:t>_</a:t>
            </a:r>
            <a:br>
              <a:rPr lang="en-US" altLang="ko-KR" sz="1400" dirty="0">
                <a:solidFill>
                  <a:schemeClr val="tx1"/>
                </a:solidFill>
              </a:rPr>
            </a:br>
            <a:r>
              <a:rPr lang="en-US" altLang="ko-KR" sz="1400" dirty="0">
                <a:solidFill>
                  <a:schemeClr val="tx1"/>
                </a:solidFill>
              </a:rPr>
              <a:t>oneM2M container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092B6938-37F5-96FB-1B17-FEA0752EB8BA}"/>
              </a:ext>
            </a:extLst>
          </p:cNvPr>
          <p:cNvSpPr/>
          <p:nvPr/>
        </p:nvSpPr>
        <p:spPr>
          <a:xfrm>
            <a:off x="4462848" y="3096219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32DFEDF-5770-6211-0DF1-C1FA7F9EFCDD}"/>
              </a:ext>
            </a:extLst>
          </p:cNvPr>
          <p:cNvSpPr/>
          <p:nvPr/>
        </p:nvSpPr>
        <p:spPr>
          <a:xfrm>
            <a:off x="8898083" y="3752958"/>
            <a:ext cx="2320623" cy="4842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Register Data CI to Data_from_oneM2M container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905BFD2E-A47E-D0BD-86C8-68823D9F7D7F}"/>
              </a:ext>
            </a:extLst>
          </p:cNvPr>
          <p:cNvSpPr/>
          <p:nvPr/>
        </p:nvSpPr>
        <p:spPr>
          <a:xfrm>
            <a:off x="8597987" y="3632026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7736354-92DA-C421-EA54-C305F7CB4992}"/>
              </a:ext>
            </a:extLst>
          </p:cNvPr>
          <p:cNvSpPr/>
          <p:nvPr/>
        </p:nvSpPr>
        <p:spPr>
          <a:xfrm>
            <a:off x="4762944" y="4313272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Get Data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C11D1001-ABEA-40F4-6231-5761F3386664}"/>
              </a:ext>
            </a:extLst>
          </p:cNvPr>
          <p:cNvSpPr/>
          <p:nvPr/>
        </p:nvSpPr>
        <p:spPr>
          <a:xfrm>
            <a:off x="4462848" y="4192340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E38131D-1E6B-1D2C-8D49-06F3B7A73A11}"/>
              </a:ext>
            </a:extLst>
          </p:cNvPr>
          <p:cNvSpPr/>
          <p:nvPr/>
        </p:nvSpPr>
        <p:spPr>
          <a:xfrm>
            <a:off x="627804" y="5620280"/>
            <a:ext cx="2320623" cy="484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Message Retrieval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DD5E46E8-E4AD-B8AA-F673-2172A49135CA}"/>
              </a:ext>
            </a:extLst>
          </p:cNvPr>
          <p:cNvSpPr/>
          <p:nvPr/>
        </p:nvSpPr>
        <p:spPr>
          <a:xfrm>
            <a:off x="324390" y="5489530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endParaRPr lang="ko-KR" altLang="en-US" dirty="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30F58DB-44AA-043C-E75A-69683A1F09DC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5923255" y="3995080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A41AFBD0-539B-611C-B9B9-2D7D5A6AEA9C}"/>
              </a:ext>
            </a:extLst>
          </p:cNvPr>
          <p:cNvCxnSpPr>
            <a:cxnSpLocks/>
          </p:cNvCxnSpPr>
          <p:nvPr/>
        </p:nvCxnSpPr>
        <p:spPr>
          <a:xfrm flipH="1">
            <a:off x="1783055" y="5273023"/>
            <a:ext cx="2974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BA270C5-582A-0E9C-6622-35E2BED3088C}"/>
              </a:ext>
            </a:extLst>
          </p:cNvPr>
          <p:cNvSpPr/>
          <p:nvPr/>
        </p:nvSpPr>
        <p:spPr>
          <a:xfrm>
            <a:off x="4762944" y="5001152"/>
            <a:ext cx="2320623" cy="484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Publish Message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CE0AE7A7-2A56-1FB4-9FFE-FC7F7835F169}"/>
              </a:ext>
            </a:extLst>
          </p:cNvPr>
          <p:cNvSpPr/>
          <p:nvPr/>
        </p:nvSpPr>
        <p:spPr>
          <a:xfrm>
            <a:off x="4462848" y="4880220"/>
            <a:ext cx="303414" cy="3034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53" name="화살표: 원형 2">
            <a:extLst>
              <a:ext uri="{FF2B5EF4-FFF2-40B4-BE49-F238E27FC236}">
                <a16:creationId xmlns:a16="http://schemas.microsoft.com/office/drawing/2014/main" id="{9FE90F53-DC21-DFCB-7F83-14951B982C31}"/>
              </a:ext>
            </a:extLst>
          </p:cNvPr>
          <p:cNvSpPr/>
          <p:nvPr/>
        </p:nvSpPr>
        <p:spPr>
          <a:xfrm rot="10800000">
            <a:off x="6864192" y="3044204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4" name="화살표: 원형 3">
            <a:extLst>
              <a:ext uri="{FF2B5EF4-FFF2-40B4-BE49-F238E27FC236}">
                <a16:creationId xmlns:a16="http://schemas.microsoft.com/office/drawing/2014/main" id="{5A96A568-DBA8-C8E4-94B2-1E38E6A30CBF}"/>
              </a:ext>
            </a:extLst>
          </p:cNvPr>
          <p:cNvSpPr/>
          <p:nvPr/>
        </p:nvSpPr>
        <p:spPr>
          <a:xfrm>
            <a:off x="6864192" y="3016475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5" name="화살표: 원형 2">
            <a:extLst>
              <a:ext uri="{FF2B5EF4-FFF2-40B4-BE49-F238E27FC236}">
                <a16:creationId xmlns:a16="http://schemas.microsoft.com/office/drawing/2014/main" id="{528DF8C8-1437-0D50-C64B-A42F60557B9C}"/>
              </a:ext>
            </a:extLst>
          </p:cNvPr>
          <p:cNvSpPr/>
          <p:nvPr/>
        </p:nvSpPr>
        <p:spPr>
          <a:xfrm rot="10800000">
            <a:off x="2695756" y="2543036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6" name="화살표: 원형 3">
            <a:extLst>
              <a:ext uri="{FF2B5EF4-FFF2-40B4-BE49-F238E27FC236}">
                <a16:creationId xmlns:a16="http://schemas.microsoft.com/office/drawing/2014/main" id="{23303493-F4D8-19AA-8F71-42BE4F0EA030}"/>
              </a:ext>
            </a:extLst>
          </p:cNvPr>
          <p:cNvSpPr/>
          <p:nvPr/>
        </p:nvSpPr>
        <p:spPr>
          <a:xfrm>
            <a:off x="2695756" y="2515307"/>
            <a:ext cx="426720" cy="38483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233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8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Conclusion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362932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ROS-oneM2M interworking should be very useful when developing robot service cooperating with IoT infra</a:t>
            </a:r>
            <a:endParaRPr lang="en-US" altLang="ko-KR" sz="2000" dirty="0"/>
          </a:p>
          <a:p>
            <a:pPr lvl="1"/>
            <a:r>
              <a:rPr lang="en-US" altLang="ko-KR" sz="2000" dirty="0"/>
              <a:t>Since</a:t>
            </a:r>
            <a:r>
              <a:rPr lang="ko-KR" altLang="en-US" sz="2000" dirty="0"/>
              <a:t> </a:t>
            </a:r>
            <a:r>
              <a:rPr lang="en-US" altLang="ko-KR" sz="2000" dirty="0"/>
              <a:t>IoT infra is very useful to</a:t>
            </a:r>
            <a:r>
              <a:rPr lang="ko-KR" altLang="en-US" sz="2000" dirty="0"/>
              <a:t> </a:t>
            </a:r>
            <a:r>
              <a:rPr lang="en-US" altLang="ko-KR" sz="2000" dirty="0"/>
              <a:t>widen</a:t>
            </a:r>
            <a:r>
              <a:rPr lang="ko-KR" altLang="en-US" sz="2000" dirty="0"/>
              <a:t> </a:t>
            </a:r>
            <a:r>
              <a:rPr lang="en-US" altLang="ko-KR" sz="2000" dirty="0"/>
              <a:t>the</a:t>
            </a:r>
            <a:r>
              <a:rPr lang="ko-KR" altLang="en-US" sz="2000" dirty="0"/>
              <a:t> </a:t>
            </a:r>
            <a:r>
              <a:rPr lang="en-US" altLang="ko-KR" sz="2000" dirty="0"/>
              <a:t>service</a:t>
            </a:r>
            <a:r>
              <a:rPr lang="ko-KR" altLang="en-US" sz="2000" dirty="0"/>
              <a:t> </a:t>
            </a:r>
            <a:r>
              <a:rPr lang="en-US" altLang="ko-KR" sz="2000" dirty="0"/>
              <a:t>area,</a:t>
            </a:r>
            <a:r>
              <a:rPr lang="ko-KR" altLang="en-US" sz="2000" dirty="0"/>
              <a:t> </a:t>
            </a:r>
            <a:r>
              <a:rPr lang="en-US" altLang="ko-KR" sz="2000" dirty="0"/>
              <a:t>robot</a:t>
            </a:r>
            <a:r>
              <a:rPr lang="ko-KR" altLang="en-US" sz="2000" dirty="0"/>
              <a:t> </a:t>
            </a:r>
            <a:r>
              <a:rPr lang="en-US" altLang="ko-KR" sz="2000" dirty="0"/>
              <a:t>and</a:t>
            </a:r>
            <a:r>
              <a:rPr lang="ko-KR" altLang="en-US" sz="2000" dirty="0"/>
              <a:t> </a:t>
            </a:r>
            <a:r>
              <a:rPr lang="en-US" altLang="ko-KR" sz="2000" dirty="0"/>
              <a:t>IoT</a:t>
            </a:r>
            <a:r>
              <a:rPr lang="ko-KR" altLang="en-US" sz="2000" dirty="0"/>
              <a:t> </a:t>
            </a:r>
            <a:r>
              <a:rPr lang="en-US" altLang="ko-KR" sz="2000" dirty="0"/>
              <a:t>infra</a:t>
            </a:r>
            <a:r>
              <a:rPr lang="ko-KR" altLang="en-US" sz="2000" dirty="0"/>
              <a:t> </a:t>
            </a:r>
            <a:r>
              <a:rPr lang="en-US" altLang="ko-KR" sz="2000" dirty="0"/>
              <a:t>cooperation</a:t>
            </a:r>
            <a:r>
              <a:rPr lang="ko-KR" altLang="en-US" sz="2000" dirty="0"/>
              <a:t> </a:t>
            </a:r>
            <a:r>
              <a:rPr lang="en-US" altLang="ko-KR" sz="2000" dirty="0"/>
              <a:t>is</a:t>
            </a:r>
            <a:r>
              <a:rPr lang="ko-KR" altLang="en-US" sz="2000" dirty="0"/>
              <a:t> </a:t>
            </a:r>
            <a:r>
              <a:rPr lang="en-US" altLang="ko-KR" sz="2000" dirty="0"/>
              <a:t>essential</a:t>
            </a:r>
          </a:p>
          <a:p>
            <a:pPr lvl="1"/>
            <a:r>
              <a:rPr lang="en-US" altLang="ko-KR" sz="2000" dirty="0"/>
              <a:t>Providing </a:t>
            </a:r>
            <a:r>
              <a:rPr lang="en-US" altLang="ko-KR" sz="2000" b="1" i="1" u="sng" dirty="0"/>
              <a:t>a standard interworking method </a:t>
            </a:r>
            <a:r>
              <a:rPr lang="en-US" altLang="ko-KR" sz="2000" dirty="0"/>
              <a:t>reduces development cost and increases interoperability</a:t>
            </a:r>
          </a:p>
          <a:p>
            <a:r>
              <a:rPr lang="en-US" altLang="ko-KR" sz="2400" dirty="0"/>
              <a:t>We may consider to have a  new work item with deployed solutions already having</a:t>
            </a:r>
          </a:p>
          <a:p>
            <a:pPr lvl="1"/>
            <a:r>
              <a:rPr lang="en-US" altLang="ko-KR" sz="2000" dirty="0"/>
              <a:t>Interworking architecture, protocols </a:t>
            </a:r>
          </a:p>
          <a:p>
            <a:pPr lvl="1"/>
            <a:r>
              <a:rPr lang="en-US" altLang="ko-KR" sz="2000" dirty="0"/>
              <a:t>and also data model definitions with SDT</a:t>
            </a:r>
          </a:p>
          <a:p>
            <a:r>
              <a:rPr lang="en-US" altLang="ko-KR" sz="2400" dirty="0"/>
              <a:t>This could be a good item for oneM2M dissemination to other domains (e.g. delivery service, manufacturing)</a:t>
            </a:r>
            <a:endParaRPr lang="en-US" altLang="ko-KR" sz="2000" dirty="0"/>
          </a:p>
          <a:p>
            <a:pPr lvl="1"/>
            <a:endParaRPr lang="en-US" altLang="ko-KR" sz="1600" dirty="0"/>
          </a:p>
          <a:p>
            <a:pPr lvl="1"/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altLang="ko-KR" sz="8000"/>
              <a:t>Thank You for Listening</a:t>
            </a:r>
            <a:endParaRPr lang="en-US" sz="800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6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What is ROS?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“The Robot Operating System (ROS) is a set of software libraries and tools that help you build robot applications. From drivers to state-of-the-art algorithms, and with powerful developer tools, ROS has what you need for your next robotics project. And it's all open source.” (from ROS official website)</a:t>
            </a:r>
            <a:endParaRPr lang="en-US" altLang="ko-KR" sz="2000" dirty="0"/>
          </a:p>
          <a:p>
            <a:r>
              <a:rPr lang="en-US" altLang="ko-KR" sz="2400" dirty="0"/>
              <a:t>To operate robot, many processes are required</a:t>
            </a:r>
          </a:p>
          <a:p>
            <a:pPr lvl="1"/>
            <a:r>
              <a:rPr lang="en-US" altLang="ko-KR" sz="2000" dirty="0"/>
              <a:t>Motion: motor status monitoring, motor control, …</a:t>
            </a:r>
          </a:p>
          <a:p>
            <a:pPr lvl="1"/>
            <a:r>
              <a:rPr lang="en-US" altLang="ko-KR" sz="2000" dirty="0"/>
              <a:t>Navigation: sensor data acquisition, location estimation, waypoint generation, …</a:t>
            </a:r>
          </a:p>
          <a:p>
            <a:pPr lvl="1"/>
            <a:r>
              <a:rPr lang="en-US" altLang="ko-KR" sz="2000" dirty="0"/>
              <a:t>Service: object detection, various algorithms, …</a:t>
            </a:r>
          </a:p>
          <a:p>
            <a:r>
              <a:rPr lang="en-US" altLang="ko-KR" sz="2400" dirty="0"/>
              <a:t>Before ROS, these are not modularized, so developers should generate redundant code whenever new project is started</a:t>
            </a:r>
          </a:p>
          <a:p>
            <a:r>
              <a:rPr lang="en-US" altLang="ko-KR" sz="2400" dirty="0"/>
              <a:t>ROS provides wide range of modules for robot operation</a:t>
            </a:r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What is ROS?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pic>
        <p:nvPicPr>
          <p:cNvPr id="4" name="온라인 미디어 3" descr="ROS Introduction (captioned)">
            <a:hlinkClick r:id="" action="ppaction://media"/>
            <a:extLst>
              <a:ext uri="{FF2B5EF4-FFF2-40B4-BE49-F238E27FC236}">
                <a16:creationId xmlns:a16="http://schemas.microsoft.com/office/drawing/2014/main" id="{5C3D22A9-8B9B-A38E-F9E8-F604FAC6ED2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0879" y="1076960"/>
            <a:ext cx="9480321" cy="5332554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CD0CA-D54E-54F9-68DE-4CDF36FC60A4}"/>
              </a:ext>
            </a:extLst>
          </p:cNvPr>
          <p:cNvSpPr txBox="1"/>
          <p:nvPr/>
        </p:nvSpPr>
        <p:spPr>
          <a:xfrm>
            <a:off x="115106" y="6492875"/>
            <a:ext cx="5330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https://</a:t>
            </a:r>
            <a:r>
              <a:rPr lang="en-US" altLang="ko-KR" sz="1600" dirty="0" err="1"/>
              <a:t>player.vimeo.com</a:t>
            </a:r>
            <a:r>
              <a:rPr lang="en-US" altLang="ko-KR" sz="1600" dirty="0"/>
              <a:t>/video/639236696?h=740f412ce5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29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Major Components of 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Package</a:t>
            </a:r>
          </a:p>
          <a:p>
            <a:pPr lvl="1"/>
            <a:r>
              <a:rPr lang="en-US" altLang="ko-KR" sz="2000" dirty="0"/>
              <a:t>The main unit for organizing software in ROS</a:t>
            </a:r>
          </a:p>
          <a:p>
            <a:pPr lvl="1"/>
            <a:r>
              <a:rPr lang="en-US" altLang="ko-KR" sz="2000" dirty="0"/>
              <a:t>It contains node, service, message, and other libraries or data</a:t>
            </a:r>
          </a:p>
          <a:p>
            <a:r>
              <a:rPr lang="en-US" altLang="ko-KR" sz="2400" dirty="0"/>
              <a:t>Node</a:t>
            </a:r>
          </a:p>
          <a:p>
            <a:pPr lvl="1"/>
            <a:r>
              <a:rPr lang="en-US" altLang="ko-KR" sz="2000" dirty="0"/>
              <a:t>The unit of module in ROS</a:t>
            </a:r>
            <a:endParaRPr lang="en-US" altLang="ko-KR" sz="1600" dirty="0"/>
          </a:p>
          <a:p>
            <a:pPr lvl="1"/>
            <a:r>
              <a:rPr lang="en-US" altLang="ko-KR" sz="2000" dirty="0"/>
              <a:t>Node provides various functionalities for its purpose (Motor control node, object detection node, …)</a:t>
            </a:r>
          </a:p>
          <a:p>
            <a:r>
              <a:rPr lang="en-US" altLang="ko-KR" sz="2400" dirty="0"/>
              <a:t>Service</a:t>
            </a:r>
          </a:p>
          <a:p>
            <a:pPr lvl="1"/>
            <a:r>
              <a:rPr lang="en-US" altLang="ko-KR" sz="2000" dirty="0"/>
              <a:t>Server/client model of data communication</a:t>
            </a:r>
          </a:p>
          <a:p>
            <a:r>
              <a:rPr lang="en-US" altLang="ko-KR" sz="2400" dirty="0"/>
              <a:t>Topic</a:t>
            </a:r>
          </a:p>
          <a:p>
            <a:pPr lvl="1"/>
            <a:r>
              <a:rPr lang="en-US" altLang="ko-KR" sz="2000" dirty="0"/>
              <a:t>Publish/subscribe model of data communication</a:t>
            </a:r>
          </a:p>
          <a:p>
            <a:r>
              <a:rPr lang="en-US" altLang="ko-KR" sz="2400" dirty="0"/>
              <a:t>Message</a:t>
            </a:r>
          </a:p>
          <a:p>
            <a:pPr lvl="1"/>
            <a:r>
              <a:rPr lang="en-US" altLang="ko-KR" sz="2000" dirty="0"/>
              <a:t>Actual data transferred among nodes</a:t>
            </a:r>
          </a:p>
        </p:txBody>
      </p:sp>
    </p:spTree>
    <p:extLst>
      <p:ext uri="{BB962C8B-B14F-4D97-AF65-F5344CB8AC3E}">
        <p14:creationId xmlns:p14="http://schemas.microsoft.com/office/powerpoint/2010/main" val="11924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Major Components of 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66EA82-670F-D327-56BE-24FEA6F8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90" y="1319578"/>
            <a:ext cx="9204158" cy="51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57602-0657-2F82-2D97-C852DA061EAC}"/>
              </a:ext>
            </a:extLst>
          </p:cNvPr>
          <p:cNvSpPr txBox="1"/>
          <p:nvPr/>
        </p:nvSpPr>
        <p:spPr>
          <a:xfrm>
            <a:off x="247186" y="6154321"/>
            <a:ext cx="729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https://</a:t>
            </a:r>
            <a:r>
              <a:rPr lang="en-US" altLang="ko-KR" sz="1600" dirty="0" err="1"/>
              <a:t>docs.ros.org</a:t>
            </a:r>
            <a:r>
              <a:rPr lang="en-US" altLang="ko-KR" sz="1600" dirty="0"/>
              <a:t>/</a:t>
            </a:r>
            <a:r>
              <a:rPr lang="en-US" altLang="ko-KR" sz="1600" dirty="0" err="1"/>
              <a:t>en</a:t>
            </a:r>
            <a:r>
              <a:rPr lang="en-US" altLang="ko-KR" sz="1600" dirty="0"/>
              <a:t>/foxy/_images/Nodes-</a:t>
            </a:r>
            <a:r>
              <a:rPr lang="en-US" altLang="ko-KR" sz="1600" dirty="0" err="1"/>
              <a:t>TopicandService.gif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708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Example of ROS Application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4175659" cy="4179294"/>
          </a:xfrm>
        </p:spPr>
        <p:txBody>
          <a:bodyPr>
            <a:noAutofit/>
          </a:bodyPr>
          <a:lstStyle/>
          <a:p>
            <a:r>
              <a:rPr lang="en-US" altLang="ko-KR" sz="2400" dirty="0" err="1"/>
              <a:t>usb_cam</a:t>
            </a:r>
            <a:r>
              <a:rPr lang="en-US" altLang="ko-KR" sz="2400" dirty="0"/>
              <a:t> Package</a:t>
            </a:r>
          </a:p>
          <a:p>
            <a:pPr lvl="1"/>
            <a:r>
              <a:rPr lang="en-US" altLang="ko-KR" sz="2000" dirty="0"/>
              <a:t>This package provides a configurable ROS interface to the kernel API of libv4l2 library that implements a common driver for standard USB web cameras.</a:t>
            </a:r>
          </a:p>
          <a:p>
            <a:r>
              <a:rPr lang="en-US" altLang="ko-KR" sz="2400" dirty="0" err="1"/>
              <a:t>darknet_ros</a:t>
            </a:r>
            <a:r>
              <a:rPr lang="en-US" altLang="ko-KR" sz="2400" dirty="0"/>
              <a:t> package</a:t>
            </a:r>
          </a:p>
          <a:p>
            <a:pPr lvl="1"/>
            <a:r>
              <a:rPr lang="en-US" altLang="ko-KR" sz="2000" dirty="0"/>
              <a:t>Custom package for integrating YOLO with ROS</a:t>
            </a:r>
          </a:p>
        </p:txBody>
      </p:sp>
      <p:pic>
        <p:nvPicPr>
          <p:cNvPr id="1026" name="Picture 2" descr="ROSでdarknetを動かしてみた。 #画像処理 - Qiita">
            <a:extLst>
              <a:ext uri="{FF2B5EF4-FFF2-40B4-BE49-F238E27FC236}">
                <a16:creationId xmlns:a16="http://schemas.microsoft.com/office/drawing/2014/main" id="{90325058-B1B3-2AB9-05EA-CD8AF086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1" y="1302833"/>
            <a:ext cx="6991847" cy="537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A8CE5-0962-BAFA-0091-D8B04419BB9D}"/>
              </a:ext>
            </a:extLst>
          </p:cNvPr>
          <p:cNvSpPr txBox="1"/>
          <p:nvPr/>
        </p:nvSpPr>
        <p:spPr>
          <a:xfrm>
            <a:off x="115106" y="6079613"/>
            <a:ext cx="53306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https://</a:t>
            </a:r>
            <a:r>
              <a:rPr lang="en-US" altLang="ko-KR" sz="1600" dirty="0" err="1"/>
              <a:t>qiita.com</a:t>
            </a:r>
            <a:r>
              <a:rPr lang="en-US" altLang="ko-KR" sz="1600" dirty="0"/>
              <a:t>/nnn112358/items/d696681d5b0577d633b6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3775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Why ROS-oneM2M Interworking is Needed?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There are 2 reasons for interworking ROS with oneM2M</a:t>
            </a:r>
          </a:p>
          <a:p>
            <a:r>
              <a:rPr lang="en-US" altLang="ko-KR" sz="2400" dirty="0"/>
              <a:t>1. ROS is designed for communication among robots in narrow range</a:t>
            </a:r>
          </a:p>
          <a:p>
            <a:pPr lvl="1"/>
            <a:r>
              <a:rPr lang="en-US" altLang="ko-KR" sz="2000" dirty="0"/>
              <a:t>The ROS nodes are connected in p2p manner, so local area network environment is required</a:t>
            </a:r>
          </a:p>
          <a:p>
            <a:pPr lvl="1"/>
            <a:r>
              <a:rPr lang="en-US" altLang="ko-KR" sz="2000" dirty="0"/>
              <a:t>To develop management system for multi site, other data platform is needed</a:t>
            </a:r>
          </a:p>
          <a:p>
            <a:pPr lvl="1"/>
            <a:r>
              <a:rPr lang="en-US" altLang="ko-KR" sz="2000" dirty="0"/>
              <a:t>Interworking ROS and oneM2M is a nice way to utilizing oneM2M as robot data platform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95730" y="475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6A2A4E1D-DF56-7E5F-BFAD-B1F6F92913CF}"/>
              </a:ext>
            </a:extLst>
          </p:cNvPr>
          <p:cNvSpPr/>
          <p:nvPr/>
        </p:nvSpPr>
        <p:spPr>
          <a:xfrm>
            <a:off x="1937205" y="3583566"/>
            <a:ext cx="2095928" cy="651553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MQTT Broker</a:t>
            </a:r>
            <a:endParaRPr kumimoji="1" lang="ko-Kore-KR" altLang="en-US" dirty="0"/>
          </a:p>
        </p:txBody>
      </p:sp>
      <p:pic>
        <p:nvPicPr>
          <p:cNvPr id="13" name="그림 12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634A6998-472E-E60D-9EB1-23BDA8B98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385840" y="5352160"/>
            <a:ext cx="891467" cy="641402"/>
          </a:xfrm>
          <a:prstGeom prst="rect">
            <a:avLst/>
          </a:prstGeom>
        </p:spPr>
      </p:pic>
      <p:pic>
        <p:nvPicPr>
          <p:cNvPr id="15" name="그림 14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9E72B586-6059-605C-DFAF-0ECCB39D0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1545900" y="5512687"/>
            <a:ext cx="891467" cy="641402"/>
          </a:xfrm>
          <a:prstGeom prst="rect">
            <a:avLst/>
          </a:prstGeom>
        </p:spPr>
      </p:pic>
      <p:pic>
        <p:nvPicPr>
          <p:cNvPr id="16" name="그림 15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4E5CEA73-8A57-8004-FDD1-4BF20A588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972693" y="4675437"/>
            <a:ext cx="891467" cy="641402"/>
          </a:xfrm>
          <a:prstGeom prst="rect">
            <a:avLst/>
          </a:prstGeom>
        </p:spPr>
      </p:pic>
      <p:pic>
        <p:nvPicPr>
          <p:cNvPr id="17" name="그림 16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E89D410D-F77C-06F8-D1FC-576FEED2D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3416746" y="5352160"/>
            <a:ext cx="891467" cy="641402"/>
          </a:xfrm>
          <a:prstGeom prst="rect">
            <a:avLst/>
          </a:prstGeom>
        </p:spPr>
      </p:pic>
      <p:pic>
        <p:nvPicPr>
          <p:cNvPr id="18" name="그림 17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F7F2407D-AC2F-28E2-40F9-7A64497CD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4576806" y="5512687"/>
            <a:ext cx="891467" cy="641402"/>
          </a:xfrm>
          <a:prstGeom prst="rect">
            <a:avLst/>
          </a:prstGeom>
        </p:spPr>
      </p:pic>
      <p:pic>
        <p:nvPicPr>
          <p:cNvPr id="19" name="그림 18" descr="폰트, 텍스트, 그래픽, 도표이(가) 표시된 사진&#10;&#10;자동 생성된 설명">
            <a:extLst>
              <a:ext uri="{FF2B5EF4-FFF2-40B4-BE49-F238E27FC236}">
                <a16:creationId xmlns:a16="http://schemas.microsoft.com/office/drawing/2014/main" id="{38D794C5-87BF-3250-9CE4-56B563193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004" t="10587" r="26055" b="36256"/>
          <a:stretch/>
        </p:blipFill>
        <p:spPr>
          <a:xfrm>
            <a:off x="4003599" y="4675437"/>
            <a:ext cx="891467" cy="641402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8ADF3734-0D82-156B-8155-A0BF9672CA50}"/>
              </a:ext>
            </a:extLst>
          </p:cNvPr>
          <p:cNvSpPr/>
          <p:nvPr/>
        </p:nvSpPr>
        <p:spPr>
          <a:xfrm>
            <a:off x="95534" y="4585362"/>
            <a:ext cx="2889635" cy="174691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209AA90A-4361-6BD0-CE8A-2EB61224FE60}"/>
              </a:ext>
            </a:extLst>
          </p:cNvPr>
          <p:cNvSpPr/>
          <p:nvPr/>
        </p:nvSpPr>
        <p:spPr>
          <a:xfrm>
            <a:off x="3155383" y="4585362"/>
            <a:ext cx="2889635" cy="1746914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365FFB0C-C108-7EE8-C3F2-7DF6D28C51D4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087297" y="4235119"/>
            <a:ext cx="1897872" cy="127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7B61B6F5-4932-6938-2D59-DC758A220A79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1654478" y="4235119"/>
            <a:ext cx="1330691" cy="66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F8790040-5EAA-0533-729D-49AB32794C53}"/>
              </a:ext>
            </a:extLst>
          </p:cNvPr>
          <p:cNvCxnSpPr>
            <a:cxnSpLocks/>
          </p:cNvCxnSpPr>
          <p:nvPr/>
        </p:nvCxnSpPr>
        <p:spPr>
          <a:xfrm flipV="1">
            <a:off x="2220368" y="4235119"/>
            <a:ext cx="764801" cy="1449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EAE3569A-856F-7500-07F2-DC8E59EF083F}"/>
              </a:ext>
            </a:extLst>
          </p:cNvPr>
          <p:cNvCxnSpPr>
            <a:cxnSpLocks/>
          </p:cNvCxnSpPr>
          <p:nvPr/>
        </p:nvCxnSpPr>
        <p:spPr>
          <a:xfrm flipH="1" flipV="1">
            <a:off x="2985169" y="4235119"/>
            <a:ext cx="1615031" cy="667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C7536EBC-31B3-20CA-6D93-A7F583A99D75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2985169" y="4235119"/>
            <a:ext cx="1047964" cy="136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65FA9F4A-05D1-2634-5885-3715B18C4829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2985169" y="4235119"/>
            <a:ext cx="2278833" cy="1473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모서리가 둥근 직사각형 37">
            <a:extLst>
              <a:ext uri="{FF2B5EF4-FFF2-40B4-BE49-F238E27FC236}">
                <a16:creationId xmlns:a16="http://schemas.microsoft.com/office/drawing/2014/main" id="{0DC85B6B-51F9-7976-7CE6-281E536BE759}"/>
              </a:ext>
            </a:extLst>
          </p:cNvPr>
          <p:cNvSpPr/>
          <p:nvPr/>
        </p:nvSpPr>
        <p:spPr>
          <a:xfrm>
            <a:off x="7241000" y="4201420"/>
            <a:ext cx="877502" cy="383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ROS</a:t>
            </a:r>
            <a:endParaRPr kumimoji="1" lang="ko-Kore-KR" altLang="en-US" dirty="0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634919BE-FD0F-6EFB-46A1-2267A33CC0C9}"/>
              </a:ext>
            </a:extLst>
          </p:cNvPr>
          <p:cNvSpPr/>
          <p:nvPr/>
        </p:nvSpPr>
        <p:spPr>
          <a:xfrm>
            <a:off x="6194243" y="3957851"/>
            <a:ext cx="2889635" cy="237442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452F41BF-2191-579B-8034-8E2307C908F1}"/>
              </a:ext>
            </a:extLst>
          </p:cNvPr>
          <p:cNvSpPr/>
          <p:nvPr/>
        </p:nvSpPr>
        <p:spPr>
          <a:xfrm>
            <a:off x="9254092" y="3957851"/>
            <a:ext cx="2889635" cy="2374425"/>
          </a:xfrm>
          <a:prstGeom prst="ellipse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61" name="모서리가 둥근 직사각형 60">
            <a:extLst>
              <a:ext uri="{FF2B5EF4-FFF2-40B4-BE49-F238E27FC236}">
                <a16:creationId xmlns:a16="http://schemas.microsoft.com/office/drawing/2014/main" id="{FEB82096-C421-7D6D-FE8A-469FC499DE28}"/>
              </a:ext>
            </a:extLst>
          </p:cNvPr>
          <p:cNvSpPr/>
          <p:nvPr/>
        </p:nvSpPr>
        <p:spPr>
          <a:xfrm>
            <a:off x="10254795" y="4201420"/>
            <a:ext cx="877502" cy="38394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ROS</a:t>
            </a:r>
            <a:endParaRPr kumimoji="1" lang="ko-Kore-KR" altLang="en-US" dirty="0"/>
          </a:p>
        </p:txBody>
      </p:sp>
      <p:sp>
        <p:nvSpPr>
          <p:cNvPr id="64" name="모서리가 둥근 직사각형 63">
            <a:extLst>
              <a:ext uri="{FF2B5EF4-FFF2-40B4-BE49-F238E27FC236}">
                <a16:creationId xmlns:a16="http://schemas.microsoft.com/office/drawing/2014/main" id="{5DF0874D-D4BC-2847-44B1-7FADCB9DC2CA}"/>
              </a:ext>
            </a:extLst>
          </p:cNvPr>
          <p:cNvSpPr/>
          <p:nvPr/>
        </p:nvSpPr>
        <p:spPr>
          <a:xfrm>
            <a:off x="7981296" y="3530011"/>
            <a:ext cx="2503615" cy="3839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dirty="0"/>
              <a:t>Other Data Platform</a:t>
            </a:r>
            <a:endParaRPr kumimoji="1" lang="ko-Kore-KR" altLang="en-US" dirty="0"/>
          </a:p>
        </p:txBody>
      </p:sp>
      <p:pic>
        <p:nvPicPr>
          <p:cNvPr id="69" name="그림 68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08988C3E-E9AA-DE1D-7486-0A70B62574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7997" y="4800954"/>
            <a:ext cx="865696" cy="580016"/>
          </a:xfrm>
          <a:prstGeom prst="rect">
            <a:avLst/>
          </a:prstGeom>
        </p:spPr>
      </p:pic>
      <p:pic>
        <p:nvPicPr>
          <p:cNvPr id="71" name="그림 70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4F2300CD-1D80-AA25-4C25-1F5DB5FAA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0745" y="5388930"/>
            <a:ext cx="865696" cy="580016"/>
          </a:xfrm>
          <a:prstGeom prst="rect">
            <a:avLst/>
          </a:prstGeom>
        </p:spPr>
      </p:pic>
      <p:pic>
        <p:nvPicPr>
          <p:cNvPr id="72" name="그림 71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0507F84D-ACB4-FBEA-E3D9-10CCBFC38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34834" y="5318446"/>
            <a:ext cx="865696" cy="580016"/>
          </a:xfrm>
          <a:prstGeom prst="rect">
            <a:avLst/>
          </a:prstGeom>
        </p:spPr>
      </p:pic>
      <p:pic>
        <p:nvPicPr>
          <p:cNvPr id="73" name="그림 72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270453E1-2305-1BEE-FF23-89E90EBC8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66601" y="4800954"/>
            <a:ext cx="865696" cy="580016"/>
          </a:xfrm>
          <a:prstGeom prst="rect">
            <a:avLst/>
          </a:prstGeom>
        </p:spPr>
      </p:pic>
      <p:pic>
        <p:nvPicPr>
          <p:cNvPr id="74" name="그림 73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C12A0E35-A9D3-BCF5-098C-B14E8845B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69349" y="5388930"/>
            <a:ext cx="865696" cy="580016"/>
          </a:xfrm>
          <a:prstGeom prst="rect">
            <a:avLst/>
          </a:prstGeom>
        </p:spPr>
      </p:pic>
      <p:pic>
        <p:nvPicPr>
          <p:cNvPr id="75" name="그림 74" descr="원, 전자제품, 실내, 디자인이(가) 표시된 사진&#10;&#10;자동 생성된 설명">
            <a:extLst>
              <a:ext uri="{FF2B5EF4-FFF2-40B4-BE49-F238E27FC236}">
                <a16:creationId xmlns:a16="http://schemas.microsoft.com/office/drawing/2014/main" id="{7A09D272-8959-7F5C-16DE-913FFF04A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003438" y="5318446"/>
            <a:ext cx="865696" cy="580016"/>
          </a:xfrm>
          <a:prstGeom prst="rect">
            <a:avLst/>
          </a:prstGeom>
        </p:spPr>
      </p:pic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61A79FD4-BCDC-16AA-1094-C69F5E8E0584}"/>
              </a:ext>
            </a:extLst>
          </p:cNvPr>
          <p:cNvCxnSpPr>
            <a:cxnSpLocks/>
            <a:stCxn id="38" idx="0"/>
            <a:endCxn id="64" idx="2"/>
          </p:cNvCxnSpPr>
          <p:nvPr/>
        </p:nvCxnSpPr>
        <p:spPr>
          <a:xfrm flipV="1">
            <a:off x="7679751" y="3913953"/>
            <a:ext cx="1553353" cy="287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2D0C1021-6BE6-A1A6-7852-D3B040F792B4}"/>
              </a:ext>
            </a:extLst>
          </p:cNvPr>
          <p:cNvCxnSpPr>
            <a:cxnSpLocks/>
            <a:stCxn id="61" idx="0"/>
            <a:endCxn id="64" idx="2"/>
          </p:cNvCxnSpPr>
          <p:nvPr/>
        </p:nvCxnSpPr>
        <p:spPr>
          <a:xfrm flipH="1" flipV="1">
            <a:off x="9233104" y="3913953"/>
            <a:ext cx="1460442" cy="287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E97FDEF-DC3D-095C-A8B1-62FCB4A0BFBD}"/>
              </a:ext>
            </a:extLst>
          </p:cNvPr>
          <p:cNvSpPr txBox="1"/>
          <p:nvPr/>
        </p:nvSpPr>
        <p:spPr>
          <a:xfrm>
            <a:off x="1188780" y="6023456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Site 1</a:t>
            </a:r>
            <a:endParaRPr kumimoji="1" lang="ko-Kore-KR" alt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AF6FC96-3F23-3D78-B506-7E4304F1176F}"/>
              </a:ext>
            </a:extLst>
          </p:cNvPr>
          <p:cNvSpPr txBox="1"/>
          <p:nvPr/>
        </p:nvSpPr>
        <p:spPr>
          <a:xfrm>
            <a:off x="4255251" y="5983167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Site 2</a:t>
            </a:r>
            <a:endParaRPr kumimoji="1" lang="ko-Kore-KR" alt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CCB9E-39A1-1EF6-3731-60F1B07D5F41}"/>
              </a:ext>
            </a:extLst>
          </p:cNvPr>
          <p:cNvSpPr txBox="1"/>
          <p:nvPr/>
        </p:nvSpPr>
        <p:spPr>
          <a:xfrm>
            <a:off x="7395041" y="5962496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Site 1</a:t>
            </a:r>
            <a:endParaRPr kumimoji="1" lang="ko-Kore-KR" alt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74BB72C-D5FE-C234-498E-3AE6E92DA66E}"/>
              </a:ext>
            </a:extLst>
          </p:cNvPr>
          <p:cNvSpPr txBox="1"/>
          <p:nvPr/>
        </p:nvSpPr>
        <p:spPr>
          <a:xfrm>
            <a:off x="10461512" y="5922207"/>
            <a:ext cx="70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/>
              <a:t>Site 2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02422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 fontScale="90000"/>
          </a:bodyPr>
          <a:lstStyle/>
          <a:p>
            <a:r>
              <a:rPr lang="en-US" altLang="ko-KR" sz="4000" dirty="0"/>
              <a:t>Why ROS-oneM2M Interworking is Needed?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2. To increase service coverage of robot, utilizing IoT infra is mandatory</a:t>
            </a:r>
          </a:p>
          <a:p>
            <a:pPr lvl="1"/>
            <a:r>
              <a:rPr lang="en-US" altLang="ko-KR" sz="2000" dirty="0"/>
              <a:t>For example, monitoring and controlling automatic door or elevator enables delivery robot to move whole area in building</a:t>
            </a:r>
          </a:p>
          <a:p>
            <a:pPr lvl="1"/>
            <a:r>
              <a:rPr lang="en-US" altLang="ko-KR" sz="2000" dirty="0"/>
              <a:t>ROS-oneM2M interworking makes this much easier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F4EC8AB-47BE-0294-BB85-DE569EA7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790" y="2894598"/>
            <a:ext cx="4616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088F01-CD57-7925-165E-2D1E40581AAA}"/>
              </a:ext>
            </a:extLst>
          </p:cNvPr>
          <p:cNvSpPr txBox="1"/>
          <p:nvPr/>
        </p:nvSpPr>
        <p:spPr>
          <a:xfrm>
            <a:off x="247186" y="6154321"/>
            <a:ext cx="729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/>
              <a:t>https://m2mtech.co.kr/static/robotImg-7e60c90122cf70ff5b8948e640a23954.png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227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Drone-Robot Management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FA9B-A5A8-FE50-A76B-2480D94F7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1025730" cy="4179294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KETI has been developed the web-based drone-robot management system</a:t>
            </a:r>
            <a:endParaRPr lang="en-US" altLang="ko-KR" sz="2000" dirty="0"/>
          </a:p>
          <a:p>
            <a:pPr lvl="1"/>
            <a:endParaRPr lang="en-US" altLang="ko-KR" sz="20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C6DC8D-F022-7E7D-6929-557583DCF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5" y="2004288"/>
            <a:ext cx="9160030" cy="46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3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999</Words>
  <Application>Microsoft Macintosh PowerPoint</Application>
  <PresentationFormat>와이드스크린</PresentationFormat>
  <Paragraphs>186</Paragraphs>
  <Slides>19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Myriad Pro</vt:lpstr>
      <vt:lpstr>Myriad Pro Light</vt:lpstr>
      <vt:lpstr>Arial</vt:lpstr>
      <vt:lpstr>Calibri</vt:lpstr>
      <vt:lpstr>Office Theme</vt:lpstr>
      <vt:lpstr>Discussion on ROS-oneM2M interworking</vt:lpstr>
      <vt:lpstr>What is ROS?</vt:lpstr>
      <vt:lpstr>What is ROS?</vt:lpstr>
      <vt:lpstr>Major Components of ROS</vt:lpstr>
      <vt:lpstr>Major Components of ROS</vt:lpstr>
      <vt:lpstr>Example of ROS Application</vt:lpstr>
      <vt:lpstr>Why ROS-oneM2M Interworking is Needed?</vt:lpstr>
      <vt:lpstr>Why ROS-oneM2M Interworking is Needed?</vt:lpstr>
      <vt:lpstr>Drone-Robot Management System</vt:lpstr>
      <vt:lpstr>Drone-Robot Management System</vt:lpstr>
      <vt:lpstr>Overall Interworking Architecture</vt:lpstr>
      <vt:lpstr>Data Model</vt:lpstr>
      <vt:lpstr>Initialization</vt:lpstr>
      <vt:lpstr>Data Synchronization</vt:lpstr>
      <vt:lpstr>AE calls ROS Service</vt:lpstr>
      <vt:lpstr>AE Subscribes ROS Topic</vt:lpstr>
      <vt:lpstr>AE Sends Data to ROS</vt:lpstr>
      <vt:lpstr>Conclusion</vt:lpstr>
      <vt:lpstr>Thank You for Listening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KETI</dc:creator>
  <cp:lastModifiedBy>Seokjun Lee</cp:lastModifiedBy>
  <cp:revision>236</cp:revision>
  <dcterms:created xsi:type="dcterms:W3CDTF">2017-09-21T15:46:31Z</dcterms:created>
  <dcterms:modified xsi:type="dcterms:W3CDTF">2023-12-04T00:11:34Z</dcterms:modified>
</cp:coreProperties>
</file>