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4" r:id="rId6"/>
    <p:sldId id="276" r:id="rId7"/>
    <p:sldId id="323" r:id="rId8"/>
    <p:sldId id="327" r:id="rId9"/>
    <p:sldId id="322" r:id="rId10"/>
    <p:sldId id="328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89" autoAdjust="0"/>
    <p:restoredTop sz="94570"/>
  </p:normalViewPr>
  <p:slideViewPr>
    <p:cSldViewPr>
      <p:cViewPr>
        <p:scale>
          <a:sx n="136" d="100"/>
          <a:sy n="136" d="100"/>
        </p:scale>
        <p:origin x="1136" y="-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12/8/23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12/8/23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ember.onem2m.org/Application/documentApp/documentinfo/?documentId=36480&amp;fromList=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6467&amp;fromList=Y" TargetMode="External"/><Relationship Id="rId2" Type="http://schemas.openxmlformats.org/officeDocument/2006/relationships/hyperlink" Target="https://member.onem2m.org/Application/documentApp/documentinfo/?documentId=36466&amp;fromList=Y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ember.onem2m.org/Application/documentApp/documentinfo/?documentId=36468&amp;fromList=Y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TP62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523963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2023-12-04 to 2023-12-08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81000" y="1371600"/>
            <a:ext cx="85344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>
                <a:solidFill>
                  <a:srgbClr val="C00000"/>
                </a:solidFill>
              </a:rPr>
              <a:t>11</a:t>
            </a:r>
            <a:r>
              <a:rPr lang="en-GB" altLang="en-US" sz="2400" dirty="0"/>
              <a:t> new CRs have been agreed for </a:t>
            </a:r>
            <a:r>
              <a:rPr lang="en-GB" altLang="en-US" sz="2400" b="1" dirty="0"/>
              <a:t>TS-0001, TS-0004 </a:t>
            </a:r>
            <a:r>
              <a:rPr lang="en-GB" altLang="en-US" sz="2400" dirty="0"/>
              <a:t>and</a:t>
            </a:r>
            <a:r>
              <a:rPr lang="en-GB" altLang="en-US" sz="2400" b="1" dirty="0"/>
              <a:t> TS-0022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11</a:t>
            </a:r>
            <a:r>
              <a:rPr lang="en-GB" altLang="en-US" sz="2400" dirty="0"/>
              <a:t> agreed contributions are still pending waiting for </a:t>
            </a:r>
            <a:r>
              <a:rPr lang="en-GB" altLang="en-US" sz="2400" b="1" dirty="0"/>
              <a:t>Rel-5 </a:t>
            </a:r>
            <a:r>
              <a:rPr lang="en-GB" altLang="en-US" sz="2400" dirty="0"/>
              <a:t>specs to be started:</a:t>
            </a:r>
          </a:p>
          <a:p>
            <a:pPr marL="457200" lvl="1" indent="0">
              <a:buNone/>
            </a:pPr>
            <a:endParaRPr lang="en-GB" altLang="en-US" sz="2400" b="1" dirty="0"/>
          </a:p>
          <a:p>
            <a:r>
              <a:rPr lang="en-GB" altLang="en-US" sz="2400" dirty="0"/>
              <a:t>114 issues currently open, 72 have been closed</a:t>
            </a:r>
          </a:p>
          <a:p>
            <a:r>
              <a:rPr lang="en-GB" altLang="en-US" sz="2400" dirty="0"/>
              <a:t>There has been renewed interest in TS-0020 (WebSocket) so the group has been looking at issues in the current TS.</a:t>
            </a:r>
          </a:p>
          <a:p>
            <a:r>
              <a:rPr lang="en-GB" altLang="en-US" sz="2400" dirty="0"/>
              <a:t>The group also discussed NGSI-LD and made decisions on the CoAP option question</a:t>
            </a:r>
          </a:p>
          <a:p>
            <a:pPr lvl="1"/>
            <a:r>
              <a:rPr lang="en-GB" altLang="en-US" sz="2000" dirty="0"/>
              <a:t>See next slide</a:t>
            </a:r>
          </a:p>
          <a:p>
            <a:r>
              <a:rPr lang="en-GB" altLang="en-US" sz="2400" dirty="0" err="1"/>
              <a:t>SeungMyeong</a:t>
            </a:r>
            <a:r>
              <a:rPr lang="en-GB" altLang="en-US" sz="2400" dirty="0"/>
              <a:t> has kindly agreed to become TS-0001 Rapporteur</a:t>
            </a:r>
            <a:endParaRPr lang="en-GB" altLang="en-US" sz="2000" dirty="0"/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2B5CDF7-1045-D6D9-17E5-A54C53DBA5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249599"/>
              </p:ext>
            </p:extLst>
          </p:nvPr>
        </p:nvGraphicFramePr>
        <p:xfrm>
          <a:off x="838200" y="2667000"/>
          <a:ext cx="3943350" cy="425009"/>
        </p:xfrm>
        <a:graphic>
          <a:graphicData uri="http://schemas.openxmlformats.org/drawingml/2006/table">
            <a:tbl>
              <a:tblPr/>
              <a:tblGrid>
                <a:gridCol w="1657350">
                  <a:extLst>
                    <a:ext uri="{9D8B030D-6E8A-4147-A177-3AD203B41FA5}">
                      <a16:colId xmlns:a16="http://schemas.microsoft.com/office/drawing/2014/main" val="104619297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262651408"/>
                    </a:ext>
                  </a:extLst>
                </a:gridCol>
              </a:tblGrid>
              <a:tr h="425009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0071B9"/>
                          </a:solidFill>
                          <a:effectLst/>
                          <a:hlinkClick r:id="rId2"/>
                        </a:rPr>
                        <a:t>SDS-2023-0227R06</a:t>
                      </a:r>
                      <a:endParaRPr lang="en-US" sz="1400" dirty="0">
                        <a:effectLst/>
                      </a:endParaRPr>
                    </a:p>
                  </a:txBody>
                  <a:tcPr marL="60716" marR="60716" marT="30358" marB="3035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rgbClr val="002D4E"/>
                          </a:solidFill>
                          <a:effectLst/>
                          <a:hlinkClick r:id="rId2"/>
                        </a:rPr>
                        <a:t>SDS 62 Document Allocation</a:t>
                      </a:r>
                      <a:endParaRPr lang="en-US" sz="1400" dirty="0">
                        <a:effectLst/>
                      </a:endParaRPr>
                    </a:p>
                  </a:txBody>
                  <a:tcPr marL="60716" marR="60716" marT="30358" marB="3035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436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CoAP</a:t>
            </a:r>
            <a:r>
              <a:rPr lang="de-DE" dirty="0"/>
              <a:t> </a:t>
            </a:r>
            <a:r>
              <a:rPr lang="de-DE" dirty="0" err="1"/>
              <a:t>options</a:t>
            </a:r>
            <a:r>
              <a:rPr lang="de-DE" dirty="0"/>
              <a:t> and IANA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992" y="1797248"/>
            <a:ext cx="8740608" cy="3993952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1800" dirty="0"/>
              <a:t>Releases 2 to 4 will continue to map the Primitive Parameters to CoAP options as defined in TS-0008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We will prepare a CR for TS-0008 R5 to map all the primitive parameters into the message payload (apart from the </a:t>
            </a:r>
            <a:r>
              <a:rPr lang="en-US" sz="1800" b="1" i="1" dirty="0"/>
              <a:t>To</a:t>
            </a:r>
            <a:r>
              <a:rPr lang="en-US" sz="1800" dirty="0"/>
              <a:t> parameter which stays in the URI-Path option) and to specify the use of CoAP Fetch instead of CoAP Get.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This CR will permit a few frequently-used Parameters (e.g. RVI, </a:t>
            </a:r>
            <a:r>
              <a:rPr lang="en-US" sz="1800" dirty="0" err="1"/>
              <a:t>ReqId</a:t>
            </a:r>
            <a:r>
              <a:rPr lang="en-US" sz="1800" dirty="0"/>
              <a:t> and RSC) to be carried as CoAP options instead of being the in the payload. </a:t>
            </a:r>
            <a:r>
              <a:rPr lang="en-US" sz="1800" i="1" dirty="0"/>
              <a:t>[This topic can be discussed further when reviewing the CR]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Release 5 implementations should be prepared to interoperate with R2, R3 and R4 implementations</a:t>
            </a:r>
          </a:p>
          <a:p>
            <a:pPr lvl="1"/>
            <a:r>
              <a:rPr lang="en-US" sz="1400" dirty="0"/>
              <a:t>They should accept incoming requests with the oneM2M defined CoAP options in them, and they should respond in kind.</a:t>
            </a:r>
          </a:p>
          <a:p>
            <a:pPr lvl="1"/>
            <a:r>
              <a:rPr lang="en-US" sz="1400" dirty="0"/>
              <a:t>When sending a request or a notification to a receiver that is R2, R3, R4 they should use the oneM2M options defined in that version of TS-0008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We will continue with IANA registration for the options that are in the current TS-0008, but tell the IANA experts that some of them will not be used in R5 onwards</a:t>
            </a:r>
            <a:endParaRPr lang="en-US" sz="1600" dirty="0"/>
          </a:p>
          <a:p>
            <a:endParaRPr lang="en-US" sz="1975" dirty="0"/>
          </a:p>
        </p:txBody>
      </p:sp>
    </p:spTree>
    <p:extLst>
      <p:ext uri="{BB962C8B-B14F-4D97-AF65-F5344CB8AC3E}">
        <p14:creationId xmlns:p14="http://schemas.microsoft.com/office/powerpoint/2010/main" val="2104108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CA2D10-9FF4-0E67-3016-BA420C4685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031715"/>
            <a:ext cx="7772400" cy="279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Rel-5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lvl="1" indent="0">
              <a:buNone/>
            </a:pPr>
            <a:endParaRPr lang="en-GB" altLang="en-US" sz="700" dirty="0">
              <a:solidFill>
                <a:schemeClr val="tx1"/>
              </a:solidFill>
            </a:endParaRPr>
          </a:p>
          <a:p>
            <a:r>
              <a:rPr lang="en-GB" altLang="en-US" sz="2400" dirty="0"/>
              <a:t>5 CRs have now been agreed for TS-0001 </a:t>
            </a:r>
            <a:r>
              <a:rPr lang="en-GB" altLang="en-US" sz="2400" dirty="0" err="1"/>
              <a:t>Rel</a:t>
            </a:r>
            <a:r>
              <a:rPr lang="en-GB" altLang="en-US" sz="2400" dirty="0"/>
              <a:t> 5.</a:t>
            </a:r>
          </a:p>
          <a:p>
            <a:r>
              <a:rPr lang="en-GB" altLang="en-US" sz="2400" dirty="0"/>
              <a:t>CRs for TS-0004, TS-0022, TS-0026, TS-0033, TS-0034</a:t>
            </a:r>
          </a:p>
          <a:p>
            <a:pPr lvl="1"/>
            <a:r>
              <a:rPr lang="en-GB" altLang="en-US" sz="1400" dirty="0"/>
              <a:t>Will be added to CR packs when the new versions of the </a:t>
            </a:r>
            <a:r>
              <a:rPr lang="en-GB" altLang="en-US" sz="1400" dirty="0" err="1"/>
              <a:t>TSes</a:t>
            </a:r>
            <a:r>
              <a:rPr lang="en-GB" altLang="en-US" sz="1400" dirty="0"/>
              <a:t> are started</a:t>
            </a:r>
            <a:br>
              <a:rPr lang="en-GB" altLang="en-US" sz="1400" dirty="0"/>
            </a:br>
            <a:endParaRPr lang="en-GB" altLang="en-US" sz="1400" dirty="0"/>
          </a:p>
          <a:p>
            <a:r>
              <a:rPr lang="en-GB" altLang="en-US" sz="2400" dirty="0"/>
              <a:t>TR-0071 (AI</a:t>
            </a:r>
            <a:r>
              <a:rPr lang="ko-KR" altLang="en-US" sz="2400" dirty="0"/>
              <a:t> </a:t>
            </a:r>
            <a:r>
              <a:rPr lang="en-US" altLang="ko-KR" sz="2400" dirty="0"/>
              <a:t>enablement – stage 2</a:t>
            </a:r>
            <a:r>
              <a:rPr lang="en-GB" altLang="en-US" sz="2400" dirty="0"/>
              <a:t>) has progressed</a:t>
            </a:r>
          </a:p>
          <a:p>
            <a:pPr lvl="1"/>
            <a:r>
              <a:rPr lang="en-GB" altLang="en-US" sz="1400" dirty="0"/>
              <a:t>agreed on AI/ML model management capability</a:t>
            </a:r>
          </a:p>
          <a:p>
            <a:pPr marL="457200" lvl="1" indent="0">
              <a:buNone/>
            </a:pPr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589982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6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Pack:</a:t>
            </a:r>
          </a:p>
          <a:p>
            <a:r>
              <a:rPr lang="en-US" altLang="en-US" sz="2400" dirty="0"/>
              <a:t>TS-0001 – </a:t>
            </a:r>
            <a:r>
              <a:rPr lang="en-GB" sz="2400" dirty="0">
                <a:hlinkClick r:id="rId2"/>
              </a:rPr>
              <a:t>TP-2023-0106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02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5</a:t>
            </a:r>
            <a:endParaRPr lang="en-US" altLang="en-US" sz="2400" dirty="0"/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3"/>
              </a:rPr>
              <a:t>TP-2023-0107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4</a:t>
            </a:r>
          </a:p>
          <a:p>
            <a:r>
              <a:rPr lang="en-US" altLang="en-US" sz="2400" dirty="0"/>
              <a:t>TS-0022 – </a:t>
            </a:r>
            <a:r>
              <a:rPr lang="en-GB" sz="2400" dirty="0">
                <a:hlinkClick r:id="rId4"/>
              </a:rPr>
              <a:t>TP-2023-0108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2</a:t>
            </a: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GB" altLang="en-US" sz="1800" dirty="0"/>
          </a:p>
          <a:p>
            <a:pPr marL="0" indent="0"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7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143700"/>
              </p:ext>
            </p:extLst>
          </p:nvPr>
        </p:nvGraphicFramePr>
        <p:xfrm>
          <a:off x="1219200" y="1465684"/>
          <a:ext cx="6400800" cy="227482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62.1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Tue 19 Dec 2023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62.2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15 Jan 2024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0123122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62.3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29</a:t>
                      </a: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Jan 2024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413883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62.4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5 Feb 2024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8193756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912</TotalTime>
  <Words>491</Words>
  <Application>Microsoft Macintosh PowerPoint</Application>
  <PresentationFormat>On-screen Show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Myriad pro</vt:lpstr>
      <vt:lpstr>Times New Roman</vt:lpstr>
      <vt:lpstr>Office Theme</vt:lpstr>
      <vt:lpstr>SDS Status Report to TP62</vt:lpstr>
      <vt:lpstr>Summary</vt:lpstr>
      <vt:lpstr>CoAP options and IANA</vt:lpstr>
      <vt:lpstr>SDS WI Status </vt:lpstr>
      <vt:lpstr>Rel-5 Progress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SM</cp:lastModifiedBy>
  <cp:revision>662</cp:revision>
  <dcterms:created xsi:type="dcterms:W3CDTF">2012-09-11T22:52:11Z</dcterms:created>
  <dcterms:modified xsi:type="dcterms:W3CDTF">2023-12-08T02:07:58Z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  <property fmtid="{D5CDD505-2E9C-101B-9397-08002B2CF9AE}" pid="4" name="MSIP_Label_55339bf0-f345-473a-9ec8-6ca7c8197055_Enabled">
    <vt:lpwstr>true</vt:lpwstr>
  </property>
  <property fmtid="{D5CDD505-2E9C-101B-9397-08002B2CF9AE}" pid="5" name="MSIP_Label_55339bf0-f345-473a-9ec8-6ca7c8197055_SetDate">
    <vt:lpwstr>2022-09-30T14:48:47Z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iteId">
    <vt:lpwstr>d313b56f-f400-44d3-8403-4b468b3d8ded</vt:lpwstr>
  </property>
  <property fmtid="{D5CDD505-2E9C-101B-9397-08002B2CF9AE}" pid="9" name="MSIP_Label_55339bf0-f345-473a-9ec8-6ca7c8197055_ActionId">
    <vt:lpwstr>5ebe2406-7c83-4b26-bbc4-24229ee44001</vt:lpwstr>
  </property>
  <property fmtid="{D5CDD505-2E9C-101B-9397-08002B2CF9AE}" pid="10" name="MSIP_Label_55339bf0-f345-473a-9ec8-6ca7c8197055_ContentBits">
    <vt:lpwstr>0</vt:lpwstr>
  </property>
</Properties>
</file>