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  <p:sldMasterId id="2147483739" r:id="rId2"/>
  </p:sldMasterIdLst>
  <p:notesMasterIdLst>
    <p:notesMasterId r:id="rId10"/>
  </p:notesMasterIdLst>
  <p:sldIdLst>
    <p:sldId id="275" r:id="rId3"/>
    <p:sldId id="276" r:id="rId4"/>
    <p:sldId id="322" r:id="rId5"/>
    <p:sldId id="324" r:id="rId6"/>
    <p:sldId id="325" r:id="rId7"/>
    <p:sldId id="323" r:id="rId8"/>
    <p:sldId id="321" r:id="rId9"/>
  </p:sldIdLst>
  <p:sldSz cx="12192000" cy="6858000"/>
  <p:notesSz cx="6858000" cy="9144000"/>
  <p:embeddedFontLst>
    <p:embeddedFont>
      <p:font typeface="Myriad Pro" panose="020B0503030403020204" pitchFamily="34" charset="0"/>
      <p:regular r:id="rId11"/>
      <p:bold r:id="rId12"/>
      <p:italic r:id="rId13"/>
      <p:boldItalic r:id="rId14"/>
    </p:embeddedFont>
    <p:embeddedFont>
      <p:font typeface="Myriad Pro Light"/>
      <p:regular r:id="rId15"/>
      <p:bold r:id="rId16"/>
      <p:italic r:id="rId17"/>
      <p:boldItalic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608" y="19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6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1.fntdata"/><Relationship Id="rId5" Type="http://schemas.openxmlformats.org/officeDocument/2006/relationships/slide" Target="slides/slide3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4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26/02/24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AC5F33-9A43-4E24-B6A0-E861521AB4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352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AF446A-1872-4C2E-8EC5-4684696A86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56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1A108-8DA1-94E1-6F41-F5AD47E46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4ACCE0F-226F-07A0-645D-C30CF41D74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AEEDF2D-7F80-0D10-C2C4-4FCC2D422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48590FA-9BA6-3F21-B336-213A871CEF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AF446A-1872-4C2E-8EC5-4684696A86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013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E53C4-C690-8B51-CB67-7EF030A51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F687E3C-940A-B3EC-0928-57DACCD3E5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D174F5D-A457-425D-6690-60C694FC4C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AD60AEC-2C8F-7691-D605-C4D9F98AAB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AF446A-1872-4C2E-8EC5-4684696A86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007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4AC65-10C5-699F-99A9-53F448EF5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6616D9E-8D26-8552-C1FE-BE9A38C1FC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0352478-23B3-B8A1-8016-A4339F5910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1FDDAF8-C550-0425-6510-289D3C8BAD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AF446A-1872-4C2E-8EC5-4684696A86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800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BA1B9-4883-C6F2-B6A0-E5950EA620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0F723EC0-0195-2F0C-C6C2-2EE435AE44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F52B128-83EA-1955-84B3-47878361D7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920DD9B-C33B-EDED-FA20-449ECAC069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AF446A-1872-4C2E-8EC5-4684696A86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458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7684" y="194184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7684" y="194184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 b="1" i="0">
                <a:solidFill>
                  <a:schemeClr val="tx1"/>
                </a:solidFill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3268" y="305687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 b="0" i="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2/26/24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2/26/24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2/26/24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 b="1" i="0">
                <a:solidFill>
                  <a:schemeClr val="tx1"/>
                </a:solidFill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3268" y="305687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 b="0" i="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2/26/24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2/26/24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07572" y="105845"/>
            <a:ext cx="1207227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2021oneM2M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740" r:id="rId3"/>
    <p:sldLayoutId id="2147483650" r:id="rId4"/>
    <p:sldLayoutId id="2147483651" r:id="rId5"/>
    <p:sldLayoutId id="2147483652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07572" y="105845"/>
            <a:ext cx="1207227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2022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65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9.png"/><Relationship Id="rId18" Type="http://schemas.openxmlformats.org/officeDocument/2006/relationships/hyperlink" Target="https://www.onem2m.org/" TargetMode="External"/><Relationship Id="rId3" Type="http://schemas.openxmlformats.org/officeDocument/2006/relationships/hyperlink" Target="https://twitter.com/oneM2M" TargetMode="External"/><Relationship Id="rId7" Type="http://schemas.openxmlformats.org/officeDocument/2006/relationships/image" Target="../media/image5.png"/><Relationship Id="rId12" Type="http://schemas.openxmlformats.org/officeDocument/2006/relationships/hyperlink" Target="https://github.com/oneM2M-Tutorials" TargetMode="External"/><Relationship Id="rId17" Type="http://schemas.openxmlformats.org/officeDocument/2006/relationships/image" Target="../media/image12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1.png"/><Relationship Id="rId20" Type="http://schemas.openxmlformats.org/officeDocument/2006/relationships/image" Target="../media/image14.sv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c/Onem2mOrg" TargetMode="External"/><Relationship Id="rId11" Type="http://schemas.openxmlformats.org/officeDocument/2006/relationships/image" Target="../media/image8.svg"/><Relationship Id="rId5" Type="http://schemas.openxmlformats.org/officeDocument/2006/relationships/image" Target="../media/image4.svg"/><Relationship Id="rId15" Type="http://schemas.openxmlformats.org/officeDocument/2006/relationships/hyperlink" Target="https://wiki.onem2m.org/index.php?title=Main_Page" TargetMode="External"/><Relationship Id="rId10" Type="http://schemas.openxmlformats.org/officeDocument/2006/relationships/image" Target="../media/image7.png"/><Relationship Id="rId19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hyperlink" Target="https://www.linkedin.com/company/onem2m/" TargetMode="External"/><Relationship Id="rId14" Type="http://schemas.openxmlformats.org/officeDocument/2006/relationships/image" Target="../media/image10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onem2m/" TargetMode="External"/><Relationship Id="rId13" Type="http://schemas.openxmlformats.org/officeDocument/2006/relationships/image" Target="../media/image10.svg"/><Relationship Id="rId18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hyperlink" Target="https://www.onem2m.org/" TargetMode="External"/><Relationship Id="rId2" Type="http://schemas.openxmlformats.org/officeDocument/2006/relationships/hyperlink" Target="https://twitter.com/oneM2M" TargetMode="External"/><Relationship Id="rId16" Type="http://schemas.openxmlformats.org/officeDocument/2006/relationships/image" Target="../media/image12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hyperlink" Target="https://github.com/oneM2M-Tutorials" TargetMode="External"/><Relationship Id="rId5" Type="http://schemas.openxmlformats.org/officeDocument/2006/relationships/hyperlink" Target="https://www.youtube.com/c/Onem2mOrg" TargetMode="External"/><Relationship Id="rId15" Type="http://schemas.openxmlformats.org/officeDocument/2006/relationships/image" Target="../media/image11.png"/><Relationship Id="rId10" Type="http://schemas.openxmlformats.org/officeDocument/2006/relationships/image" Target="../media/image8.svg"/><Relationship Id="rId19" Type="http://schemas.openxmlformats.org/officeDocument/2006/relationships/image" Target="../media/image14.svg"/><Relationship Id="rId4" Type="http://schemas.openxmlformats.org/officeDocument/2006/relationships/image" Target="../media/image4.svg"/><Relationship Id="rId9" Type="http://schemas.openxmlformats.org/officeDocument/2006/relationships/image" Target="../media/image7.png"/><Relationship Id="rId14" Type="http://schemas.openxmlformats.org/officeDocument/2006/relationships/hyperlink" Target="https://wiki.onem2m.org/index.php?title=Main_Pag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Consideration of Data-centric Standards Activities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4823729"/>
            <a:ext cx="9144000" cy="1655762"/>
          </a:xfrm>
        </p:spPr>
        <p:txBody>
          <a:bodyPr/>
          <a:lstStyle/>
          <a:p>
            <a:r>
              <a:rPr lang="en-US" dirty="0" err="1"/>
              <a:t>JaeSeung</a:t>
            </a:r>
            <a:r>
              <a:rPr lang="en-US" dirty="0"/>
              <a:t> Song, TP Vice Chair </a:t>
            </a:r>
          </a:p>
          <a:p>
            <a:r>
              <a:rPr lang="en-US" dirty="0"/>
              <a:t>Sejong University</a:t>
            </a:r>
          </a:p>
          <a:p>
            <a:r>
              <a:rPr lang="en-US" dirty="0"/>
              <a:t>2024-02-22</a:t>
            </a:r>
          </a:p>
        </p:txBody>
      </p:sp>
      <p:pic>
        <p:nvPicPr>
          <p:cNvPr id="5" name="Graphic 2">
            <a:hlinkClick r:id="rId3"/>
            <a:extLst>
              <a:ext uri="{FF2B5EF4-FFF2-40B4-BE49-F238E27FC236}">
                <a16:creationId xmlns:a16="http://schemas.microsoft.com/office/drawing/2014/main" id="{D31E8FD0-0B5D-4C91-AB59-DFFD06869A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93545" y="6360805"/>
            <a:ext cx="314632" cy="314632"/>
          </a:xfrm>
          <a:prstGeom prst="rect">
            <a:avLst/>
          </a:prstGeom>
        </p:spPr>
      </p:pic>
      <p:pic>
        <p:nvPicPr>
          <p:cNvPr id="6" name="Graphic 6">
            <a:hlinkClick r:id="rId6"/>
            <a:extLst>
              <a:ext uri="{FF2B5EF4-FFF2-40B4-BE49-F238E27FC236}">
                <a16:creationId xmlns:a16="http://schemas.microsoft.com/office/drawing/2014/main" id="{60407491-2336-44B1-A03C-506501EE028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124712" y="6360448"/>
            <a:ext cx="314632" cy="314632"/>
          </a:xfrm>
          <a:prstGeom prst="rect">
            <a:avLst/>
          </a:prstGeom>
        </p:spPr>
      </p:pic>
      <p:pic>
        <p:nvPicPr>
          <p:cNvPr id="7" name="Graphic 8">
            <a:hlinkClick r:id="rId9"/>
            <a:extLst>
              <a:ext uri="{FF2B5EF4-FFF2-40B4-BE49-F238E27FC236}">
                <a16:creationId xmlns:a16="http://schemas.microsoft.com/office/drawing/2014/main" id="{0C61B551-2C15-4589-9371-4E66CC3910C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711938" y="6366067"/>
            <a:ext cx="309013" cy="309013"/>
          </a:xfrm>
          <a:prstGeom prst="rect">
            <a:avLst/>
          </a:prstGeom>
        </p:spPr>
      </p:pic>
      <p:pic>
        <p:nvPicPr>
          <p:cNvPr id="8" name="Graphic 10">
            <a:hlinkClick r:id="rId12"/>
            <a:extLst>
              <a:ext uri="{FF2B5EF4-FFF2-40B4-BE49-F238E27FC236}">
                <a16:creationId xmlns:a16="http://schemas.microsoft.com/office/drawing/2014/main" id="{FC008F05-60FE-4A57-BB93-D1714A32C00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543105" y="6360448"/>
            <a:ext cx="314632" cy="314632"/>
          </a:xfrm>
          <a:prstGeom prst="rect">
            <a:avLst/>
          </a:prstGeom>
        </p:spPr>
      </p:pic>
      <p:pic>
        <p:nvPicPr>
          <p:cNvPr id="9" name="Graphic 12">
            <a:hlinkClick r:id="rId15"/>
            <a:extLst>
              <a:ext uri="{FF2B5EF4-FFF2-40B4-BE49-F238E27FC236}">
                <a16:creationId xmlns:a16="http://schemas.microsoft.com/office/drawing/2014/main" id="{1CA865EE-2680-40B4-8B86-0EA9D7DCECE5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961498" y="6360805"/>
            <a:ext cx="314632" cy="314632"/>
          </a:xfrm>
          <a:prstGeom prst="rect">
            <a:avLst/>
          </a:prstGeom>
        </p:spPr>
      </p:pic>
      <p:pic>
        <p:nvPicPr>
          <p:cNvPr id="10" name="Graphic 5">
            <a:hlinkClick r:id="rId18"/>
            <a:extLst>
              <a:ext uri="{FF2B5EF4-FFF2-40B4-BE49-F238E27FC236}">
                <a16:creationId xmlns:a16="http://schemas.microsoft.com/office/drawing/2014/main" id="{AB9213B8-83EA-4A4F-BE92-B7FECCB7B958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876559" y="6360983"/>
            <a:ext cx="313200" cy="3132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49FD122-E56B-228D-63C2-9AC993F5F6AF}"/>
              </a:ext>
            </a:extLst>
          </p:cNvPr>
          <p:cNvSpPr txBox="1"/>
          <p:nvPr/>
        </p:nvSpPr>
        <p:spPr>
          <a:xfrm>
            <a:off x="0" y="9177"/>
            <a:ext cx="60998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KR" dirty="0"/>
              <a:t>TP-2024-0007-Data_centric_standards</a:t>
            </a:r>
          </a:p>
        </p:txBody>
      </p:sp>
    </p:spTree>
    <p:extLst>
      <p:ext uri="{BB962C8B-B14F-4D97-AF65-F5344CB8AC3E}">
        <p14:creationId xmlns:p14="http://schemas.microsoft.com/office/powerpoint/2010/main" val="3362141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46421" y="0"/>
            <a:ext cx="7850299" cy="1173570"/>
          </a:xfrm>
        </p:spPr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2</a:t>
            </a:fld>
            <a:endParaRPr lang="en-US"/>
          </a:p>
        </p:txBody>
      </p: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8BC51DC4-53AA-9B87-B195-EBF9B83FF75C}"/>
              </a:ext>
            </a:extLst>
          </p:cNvPr>
          <p:cNvSpPr/>
          <p:nvPr/>
        </p:nvSpPr>
        <p:spPr>
          <a:xfrm>
            <a:off x="4753232" y="4066468"/>
            <a:ext cx="2685535" cy="1037967"/>
          </a:xfrm>
          <a:prstGeom prst="roundRect">
            <a:avLst>
              <a:gd name="adj" fmla="val 6160"/>
            </a:avLst>
          </a:prstGeom>
          <a:solidFill>
            <a:srgbClr val="C63133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KR" sz="2400" b="1" dirty="0">
                <a:solidFill>
                  <a:schemeClr val="bg1"/>
                </a:solidFill>
              </a:rPr>
              <a:t>IoT Platform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0206A088-87BE-A31D-1FD8-E85F98D348FB}"/>
              </a:ext>
            </a:extLst>
          </p:cNvPr>
          <p:cNvSpPr>
            <a:spLocks noChangeAspect="1"/>
          </p:cNvSpPr>
          <p:nvPr/>
        </p:nvSpPr>
        <p:spPr>
          <a:xfrm>
            <a:off x="4753231" y="5920322"/>
            <a:ext cx="540000" cy="54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8CC7F65-F5F1-F748-F5BF-3CF10C08A40E}"/>
              </a:ext>
            </a:extLst>
          </p:cNvPr>
          <p:cNvSpPr>
            <a:spLocks noChangeAspect="1"/>
          </p:cNvSpPr>
          <p:nvPr/>
        </p:nvSpPr>
        <p:spPr>
          <a:xfrm>
            <a:off x="6898767" y="5920322"/>
            <a:ext cx="540000" cy="54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 dirty="0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D0AFE3C5-9ADC-8E9C-0224-769C8931ECBE}"/>
              </a:ext>
            </a:extLst>
          </p:cNvPr>
          <p:cNvSpPr>
            <a:spLocks noChangeAspect="1"/>
          </p:cNvSpPr>
          <p:nvPr/>
        </p:nvSpPr>
        <p:spPr>
          <a:xfrm>
            <a:off x="5463537" y="5920322"/>
            <a:ext cx="540000" cy="54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4C386F2A-7213-FFC7-82AE-40D787B3C37B}"/>
              </a:ext>
            </a:extLst>
          </p:cNvPr>
          <p:cNvSpPr>
            <a:spLocks noChangeAspect="1"/>
          </p:cNvSpPr>
          <p:nvPr/>
        </p:nvSpPr>
        <p:spPr>
          <a:xfrm>
            <a:off x="6219437" y="5919666"/>
            <a:ext cx="540000" cy="54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 dirty="0"/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C1EAAA8E-E7A5-7425-9F42-499BC0375BDF}"/>
              </a:ext>
            </a:extLst>
          </p:cNvPr>
          <p:cNvCxnSpPr>
            <a:stCxn id="57" idx="0"/>
          </p:cNvCxnSpPr>
          <p:nvPr/>
        </p:nvCxnSpPr>
        <p:spPr>
          <a:xfrm flipV="1">
            <a:off x="5023231" y="5104435"/>
            <a:ext cx="0" cy="815887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79121DA1-D193-3D6B-234C-C5E9512EBE41}"/>
              </a:ext>
            </a:extLst>
          </p:cNvPr>
          <p:cNvCxnSpPr>
            <a:cxnSpLocks/>
            <a:stCxn id="59" idx="0"/>
          </p:cNvCxnSpPr>
          <p:nvPr/>
        </p:nvCxnSpPr>
        <p:spPr>
          <a:xfrm flipV="1">
            <a:off x="5733537" y="5104435"/>
            <a:ext cx="7032" cy="815887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2161DE82-C642-D582-5DEB-973D7A8CC56C}"/>
              </a:ext>
            </a:extLst>
          </p:cNvPr>
          <p:cNvCxnSpPr>
            <a:cxnSpLocks/>
            <a:stCxn id="60" idx="0"/>
          </p:cNvCxnSpPr>
          <p:nvPr/>
        </p:nvCxnSpPr>
        <p:spPr>
          <a:xfrm flipH="1" flipV="1">
            <a:off x="6478705" y="5104435"/>
            <a:ext cx="10732" cy="81523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F445BD8-937B-E1FC-A1A8-2F974EBD7F8B}"/>
              </a:ext>
            </a:extLst>
          </p:cNvPr>
          <p:cNvCxnSpPr>
            <a:cxnSpLocks/>
            <a:stCxn id="58" idx="0"/>
          </p:cNvCxnSpPr>
          <p:nvPr/>
        </p:nvCxnSpPr>
        <p:spPr>
          <a:xfrm flipV="1">
            <a:off x="7168767" y="5082460"/>
            <a:ext cx="0" cy="837862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82942BB3-F060-C78D-5E40-83A1B53DCE87}"/>
              </a:ext>
            </a:extLst>
          </p:cNvPr>
          <p:cNvSpPr txBox="1"/>
          <p:nvPr/>
        </p:nvSpPr>
        <p:spPr>
          <a:xfrm>
            <a:off x="7307761" y="5434555"/>
            <a:ext cx="33952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Data from various IoT devices</a:t>
            </a:r>
            <a:endParaRPr lang="en-KR" sz="2000" dirty="0"/>
          </a:p>
        </p:txBody>
      </p:sp>
      <p:sp>
        <p:nvSpPr>
          <p:cNvPr id="74" name="Rounded Rectangle 73">
            <a:extLst>
              <a:ext uri="{FF2B5EF4-FFF2-40B4-BE49-F238E27FC236}">
                <a16:creationId xmlns:a16="http://schemas.microsoft.com/office/drawing/2014/main" id="{A234AF7C-6135-217C-41BF-E7291DD1455C}"/>
              </a:ext>
            </a:extLst>
          </p:cNvPr>
          <p:cNvSpPr/>
          <p:nvPr/>
        </p:nvSpPr>
        <p:spPr>
          <a:xfrm>
            <a:off x="7438767" y="2826227"/>
            <a:ext cx="1679706" cy="602771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dirty="0"/>
              <a:t>AI &amp; ML</a:t>
            </a:r>
          </a:p>
          <a:p>
            <a:pPr algn="ctr"/>
            <a:r>
              <a:rPr lang="en-US" dirty="0"/>
              <a:t>D</a:t>
            </a:r>
            <a:r>
              <a:rPr lang="en-KR" dirty="0"/>
              <a:t>ata &amp; Model</a:t>
            </a:r>
          </a:p>
        </p:txBody>
      </p:sp>
      <p:sp>
        <p:nvSpPr>
          <p:cNvPr id="75" name="Rounded Rectangle 74">
            <a:extLst>
              <a:ext uri="{FF2B5EF4-FFF2-40B4-BE49-F238E27FC236}">
                <a16:creationId xmlns:a16="http://schemas.microsoft.com/office/drawing/2014/main" id="{2D927B5A-7B19-8297-717A-C6A62953DAA5}"/>
              </a:ext>
            </a:extLst>
          </p:cNvPr>
          <p:cNvSpPr/>
          <p:nvPr/>
        </p:nvSpPr>
        <p:spPr>
          <a:xfrm>
            <a:off x="5256146" y="2826228"/>
            <a:ext cx="1679706" cy="602771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Data regulation</a:t>
            </a:r>
            <a:endParaRPr lang="en-KR" dirty="0"/>
          </a:p>
        </p:txBody>
      </p:sp>
      <p:sp>
        <p:nvSpPr>
          <p:cNvPr id="76" name="Rounded Rectangle 75">
            <a:extLst>
              <a:ext uri="{FF2B5EF4-FFF2-40B4-BE49-F238E27FC236}">
                <a16:creationId xmlns:a16="http://schemas.microsoft.com/office/drawing/2014/main" id="{4F8EEEA7-B7F2-67E1-F962-5775BF7320C0}"/>
              </a:ext>
            </a:extLst>
          </p:cNvPr>
          <p:cNvSpPr/>
          <p:nvPr/>
        </p:nvSpPr>
        <p:spPr>
          <a:xfrm>
            <a:off x="3073525" y="2826227"/>
            <a:ext cx="1679706" cy="602771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Semantics</a:t>
            </a:r>
            <a:endParaRPr lang="en-KR" dirty="0"/>
          </a:p>
        </p:txBody>
      </p:sp>
      <p:sp>
        <p:nvSpPr>
          <p:cNvPr id="77" name="Rounded Rectangle 76">
            <a:extLst>
              <a:ext uri="{FF2B5EF4-FFF2-40B4-BE49-F238E27FC236}">
                <a16:creationId xmlns:a16="http://schemas.microsoft.com/office/drawing/2014/main" id="{891BBC68-0D20-C5E0-A2D4-7F365CFAD041}"/>
              </a:ext>
            </a:extLst>
          </p:cNvPr>
          <p:cNvSpPr/>
          <p:nvPr/>
        </p:nvSpPr>
        <p:spPr>
          <a:xfrm>
            <a:off x="8226744" y="3672203"/>
            <a:ext cx="1679706" cy="602771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Context data</a:t>
            </a:r>
            <a:endParaRPr lang="en-KR" dirty="0"/>
          </a:p>
        </p:txBody>
      </p:sp>
      <p:sp>
        <p:nvSpPr>
          <p:cNvPr id="79" name="Rounded Rectangle 78">
            <a:extLst>
              <a:ext uri="{FF2B5EF4-FFF2-40B4-BE49-F238E27FC236}">
                <a16:creationId xmlns:a16="http://schemas.microsoft.com/office/drawing/2014/main" id="{368206AD-F616-22C5-67AD-4389010F60AA}"/>
              </a:ext>
            </a:extLst>
          </p:cNvPr>
          <p:cNvSpPr/>
          <p:nvPr/>
        </p:nvSpPr>
        <p:spPr>
          <a:xfrm>
            <a:off x="1770120" y="4501663"/>
            <a:ext cx="1679706" cy="602771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Meta data</a:t>
            </a:r>
            <a:endParaRPr lang="en-KR" dirty="0"/>
          </a:p>
        </p:txBody>
      </p:sp>
      <p:sp>
        <p:nvSpPr>
          <p:cNvPr id="80" name="Rounded Rectangle 79">
            <a:extLst>
              <a:ext uri="{FF2B5EF4-FFF2-40B4-BE49-F238E27FC236}">
                <a16:creationId xmlns:a16="http://schemas.microsoft.com/office/drawing/2014/main" id="{A699A89D-EA7F-02C9-1E9C-CF8A76CB334C}"/>
              </a:ext>
            </a:extLst>
          </p:cNvPr>
          <p:cNvSpPr/>
          <p:nvPr/>
        </p:nvSpPr>
        <p:spPr>
          <a:xfrm>
            <a:off x="2307424" y="3673866"/>
            <a:ext cx="1679706" cy="602771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Linked IoT data</a:t>
            </a:r>
            <a:endParaRPr lang="en-KR" dirty="0"/>
          </a:p>
        </p:txBody>
      </p:sp>
      <p:sp>
        <p:nvSpPr>
          <p:cNvPr id="81" name="Rounded Rectangle 80">
            <a:extLst>
              <a:ext uri="{FF2B5EF4-FFF2-40B4-BE49-F238E27FC236}">
                <a16:creationId xmlns:a16="http://schemas.microsoft.com/office/drawing/2014/main" id="{9095DF7B-C253-75A0-738E-63E0D74F3DD7}"/>
              </a:ext>
            </a:extLst>
          </p:cNvPr>
          <p:cNvSpPr/>
          <p:nvPr/>
        </p:nvSpPr>
        <p:spPr>
          <a:xfrm>
            <a:off x="8742173" y="4501663"/>
            <a:ext cx="1679706" cy="602771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Blockchain data</a:t>
            </a:r>
            <a:endParaRPr lang="en-KR" dirty="0"/>
          </a:p>
        </p:txBody>
      </p:sp>
      <p:sp>
        <p:nvSpPr>
          <p:cNvPr id="82" name="Round Same Side Corner Rectangle 81">
            <a:extLst>
              <a:ext uri="{FF2B5EF4-FFF2-40B4-BE49-F238E27FC236}">
                <a16:creationId xmlns:a16="http://schemas.microsoft.com/office/drawing/2014/main" id="{1C2ABF98-C875-D3DF-B491-0C40ED975D19}"/>
              </a:ext>
            </a:extLst>
          </p:cNvPr>
          <p:cNvSpPr/>
          <p:nvPr/>
        </p:nvSpPr>
        <p:spPr>
          <a:xfrm>
            <a:off x="1770120" y="1525516"/>
            <a:ext cx="8651759" cy="602771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7030A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sz="2400" dirty="0"/>
              <a:t>Intelligent services, Metaverse, AI/ML services, Digital Twin</a:t>
            </a:r>
          </a:p>
        </p:txBody>
      </p:sp>
      <p:cxnSp>
        <p:nvCxnSpPr>
          <p:cNvPr id="85" name="Curved Connector 84">
            <a:extLst>
              <a:ext uri="{FF2B5EF4-FFF2-40B4-BE49-F238E27FC236}">
                <a16:creationId xmlns:a16="http://schemas.microsoft.com/office/drawing/2014/main" id="{F1CD31A3-823B-20A2-B81C-2413EA69532D}"/>
              </a:ext>
            </a:extLst>
          </p:cNvPr>
          <p:cNvCxnSpPr>
            <a:cxnSpLocks/>
            <a:stCxn id="48" idx="3"/>
          </p:cNvCxnSpPr>
          <p:nvPr/>
        </p:nvCxnSpPr>
        <p:spPr>
          <a:xfrm flipH="1" flipV="1">
            <a:off x="6489437" y="2188757"/>
            <a:ext cx="949330" cy="2396695"/>
          </a:xfrm>
          <a:prstGeom prst="curvedConnector4">
            <a:avLst>
              <a:gd name="adj1" fmla="val -39130"/>
              <a:gd name="adj2" fmla="val 63211"/>
            </a:avLst>
          </a:prstGeom>
          <a:ln w="38100">
            <a:solidFill>
              <a:schemeClr val="accent6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urved Connector 86">
            <a:extLst>
              <a:ext uri="{FF2B5EF4-FFF2-40B4-BE49-F238E27FC236}">
                <a16:creationId xmlns:a16="http://schemas.microsoft.com/office/drawing/2014/main" id="{980EF356-BB44-E787-6075-CD1A432A34CC}"/>
              </a:ext>
            </a:extLst>
          </p:cNvPr>
          <p:cNvCxnSpPr>
            <a:cxnSpLocks/>
            <a:stCxn id="48" idx="3"/>
          </p:cNvCxnSpPr>
          <p:nvPr/>
        </p:nvCxnSpPr>
        <p:spPr>
          <a:xfrm flipV="1">
            <a:off x="7438767" y="2128287"/>
            <a:ext cx="2276733" cy="2457165"/>
          </a:xfrm>
          <a:prstGeom prst="curvedConnector2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urved Connector 92">
            <a:extLst>
              <a:ext uri="{FF2B5EF4-FFF2-40B4-BE49-F238E27FC236}">
                <a16:creationId xmlns:a16="http://schemas.microsoft.com/office/drawing/2014/main" id="{A42499AC-7828-3A89-CF58-02C836E54902}"/>
              </a:ext>
            </a:extLst>
          </p:cNvPr>
          <p:cNvCxnSpPr>
            <a:cxnSpLocks/>
            <a:stCxn id="48" idx="0"/>
            <a:endCxn id="76" idx="2"/>
          </p:cNvCxnSpPr>
          <p:nvPr/>
        </p:nvCxnSpPr>
        <p:spPr>
          <a:xfrm rot="16200000" flipV="1">
            <a:off x="4685954" y="2656422"/>
            <a:ext cx="637470" cy="2182622"/>
          </a:xfrm>
          <a:prstGeom prst="curvedConnector3">
            <a:avLst>
              <a:gd name="adj1" fmla="val 50000"/>
            </a:avLst>
          </a:prstGeom>
          <a:ln w="381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urved Connector 95">
            <a:extLst>
              <a:ext uri="{FF2B5EF4-FFF2-40B4-BE49-F238E27FC236}">
                <a16:creationId xmlns:a16="http://schemas.microsoft.com/office/drawing/2014/main" id="{64D84FE9-3C63-168B-665C-1A72B9ACC2FC}"/>
              </a:ext>
            </a:extLst>
          </p:cNvPr>
          <p:cNvCxnSpPr>
            <a:cxnSpLocks/>
            <a:stCxn id="76" idx="0"/>
          </p:cNvCxnSpPr>
          <p:nvPr/>
        </p:nvCxnSpPr>
        <p:spPr>
          <a:xfrm rot="16200000" flipV="1">
            <a:off x="3144484" y="2057333"/>
            <a:ext cx="697939" cy="839850"/>
          </a:xfrm>
          <a:prstGeom prst="curvedConnector2">
            <a:avLst/>
          </a:prstGeom>
          <a:ln w="381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urved Connector 98">
            <a:extLst>
              <a:ext uri="{FF2B5EF4-FFF2-40B4-BE49-F238E27FC236}">
                <a16:creationId xmlns:a16="http://schemas.microsoft.com/office/drawing/2014/main" id="{213B8ED3-12A2-AB4A-E521-7333C068E956}"/>
              </a:ext>
            </a:extLst>
          </p:cNvPr>
          <p:cNvCxnSpPr>
            <a:cxnSpLocks/>
            <a:stCxn id="48" idx="1"/>
            <a:endCxn id="79" idx="3"/>
          </p:cNvCxnSpPr>
          <p:nvPr/>
        </p:nvCxnSpPr>
        <p:spPr>
          <a:xfrm rot="10800000" flipV="1">
            <a:off x="3449826" y="4585451"/>
            <a:ext cx="1303406" cy="217597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6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urved Connector 101">
            <a:extLst>
              <a:ext uri="{FF2B5EF4-FFF2-40B4-BE49-F238E27FC236}">
                <a16:creationId xmlns:a16="http://schemas.microsoft.com/office/drawing/2014/main" id="{CB96E0F6-6C97-063D-EF98-C31606BE8190}"/>
              </a:ext>
            </a:extLst>
          </p:cNvPr>
          <p:cNvCxnSpPr>
            <a:cxnSpLocks/>
            <a:stCxn id="79" idx="0"/>
          </p:cNvCxnSpPr>
          <p:nvPr/>
        </p:nvCxnSpPr>
        <p:spPr>
          <a:xfrm rot="16200000" flipV="1">
            <a:off x="1272013" y="3163702"/>
            <a:ext cx="2373374" cy="302547"/>
          </a:xfrm>
          <a:prstGeom prst="curvedConnector3">
            <a:avLst>
              <a:gd name="adj1" fmla="val 51204"/>
            </a:avLst>
          </a:prstGeom>
          <a:ln w="38100">
            <a:solidFill>
              <a:schemeClr val="accent6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8499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E23D9-FDCB-6393-EB5F-7592F35D6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7F3FE9BF-5469-B758-28CC-23C5E3EBF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421" y="0"/>
            <a:ext cx="7850299" cy="1173570"/>
          </a:xfrm>
        </p:spPr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A4B92AE-B6F3-E12E-6D58-DBADC19E5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3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A2835FC-A049-B93A-5045-825ACF927071}"/>
              </a:ext>
            </a:extLst>
          </p:cNvPr>
          <p:cNvSpPr txBox="1">
            <a:spLocks noChangeArrowheads="1"/>
          </p:cNvSpPr>
          <p:nvPr/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q"/>
            </a:pPr>
            <a:r>
              <a:rPr lang="en-US" altLang="en-US" dirty="0"/>
              <a:t> Data is center for all services and technologies</a:t>
            </a:r>
          </a:p>
          <a:p>
            <a:pPr lvl="1"/>
            <a:r>
              <a:rPr lang="en-US" altLang="en-US" dirty="0"/>
              <a:t>AI/ML requires data for training</a:t>
            </a:r>
          </a:p>
          <a:p>
            <a:pPr lvl="1"/>
            <a:r>
              <a:rPr lang="en-US" altLang="en-US" dirty="0"/>
              <a:t>Blockchain provide trust to data</a:t>
            </a:r>
          </a:p>
          <a:p>
            <a:pPr lvl="1"/>
            <a:r>
              <a:rPr lang="en-US" altLang="en-US" dirty="0"/>
              <a:t>Intelligent services require semantics, context, metadata, etc. </a:t>
            </a:r>
          </a:p>
          <a:p>
            <a:pPr lvl="1"/>
            <a:r>
              <a:rPr lang="en-US" altLang="en-US" dirty="0"/>
              <a:t>Metaverse requires data to reflect real world</a:t>
            </a:r>
          </a:p>
          <a:p>
            <a:pPr lvl="1"/>
            <a:r>
              <a:rPr lang="en-US" altLang="en-US" dirty="0"/>
              <a:t>Digital twin requires data to replicate a target physical device</a:t>
            </a:r>
          </a:p>
          <a:p>
            <a:pPr lvl="1"/>
            <a:r>
              <a:rPr lang="en-US" altLang="en-US" dirty="0"/>
              <a:t>Data should be linked</a:t>
            </a:r>
          </a:p>
          <a:p>
            <a:pPr lvl="1"/>
            <a:r>
              <a:rPr lang="en-US" altLang="en-US" dirty="0"/>
              <a:t>Regulations should be applied</a:t>
            </a:r>
          </a:p>
          <a:p>
            <a:pPr>
              <a:buFont typeface="Wingdings" pitchFamily="2" charset="2"/>
              <a:buChar char="q"/>
            </a:pPr>
            <a:r>
              <a:rPr lang="en-US" altLang="en-US" dirty="0"/>
              <a:t> Data should be stored, annotated, processed, and provided to its consumers in a standardized manner </a:t>
            </a:r>
            <a:r>
              <a:rPr lang="en-US" altLang="en-US" dirty="0">
                <a:sym typeface="Wingdings" pitchFamily="2" charset="2"/>
              </a:rPr>
              <a:t> Interoperability</a:t>
            </a:r>
            <a:endParaRPr lang="en-US" altLang="en-US" dirty="0"/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9771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2C163C-605B-A0AF-B9BD-378C43D60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F8876E3D-AEA1-F251-3A7E-1B160F245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421" y="0"/>
            <a:ext cx="7850299" cy="1173570"/>
          </a:xfrm>
        </p:spPr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4ADB028-1358-635E-AF4F-558BB799C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4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298F0A4-8A28-F8AB-7ABF-D3D87BC05E9C}"/>
              </a:ext>
            </a:extLst>
          </p:cNvPr>
          <p:cNvSpPr txBox="1">
            <a:spLocks noChangeArrowheads="1"/>
          </p:cNvSpPr>
          <p:nvPr/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q"/>
            </a:pPr>
            <a:r>
              <a:rPr lang="en-US" altLang="en-US" dirty="0"/>
              <a:t> Various standard bodies consider standards for data</a:t>
            </a:r>
          </a:p>
          <a:p>
            <a:pPr>
              <a:buFont typeface="Wingdings" pitchFamily="2" charset="2"/>
              <a:buChar char="q"/>
            </a:pPr>
            <a:r>
              <a:rPr lang="en-US" altLang="en-US" dirty="0"/>
              <a:t> No interoperability at the moment</a:t>
            </a:r>
          </a:p>
          <a:p>
            <a:pPr>
              <a:buFont typeface="Wingdings" pitchFamily="2" charset="2"/>
              <a:buChar char="q"/>
            </a:pPr>
            <a:r>
              <a:rPr lang="en-US" altLang="en-US" dirty="0"/>
              <a:t> Latest standard activities related to data</a:t>
            </a:r>
          </a:p>
          <a:p>
            <a:pPr lvl="1"/>
            <a:r>
              <a:rPr lang="en-US" altLang="en-US" dirty="0"/>
              <a:t>IEC on standards collaboration on Data use in smart city</a:t>
            </a:r>
          </a:p>
          <a:p>
            <a:pPr lvl="1"/>
            <a:r>
              <a:rPr lang="en-US" altLang="en-US" dirty="0"/>
              <a:t>ETSI TC Smart M2M (for semantics, ontology, etc.)</a:t>
            </a:r>
          </a:p>
          <a:p>
            <a:pPr lvl="1"/>
            <a:r>
              <a:rPr lang="en-US" altLang="en-US" dirty="0"/>
              <a:t>ETSI ISG PDL (for blockchain)</a:t>
            </a:r>
          </a:p>
          <a:p>
            <a:pPr lvl="1"/>
            <a:r>
              <a:rPr lang="en-US" altLang="en-US" dirty="0"/>
              <a:t>ESI ISG CIM (for context information)</a:t>
            </a:r>
          </a:p>
          <a:p>
            <a:pPr lvl="1"/>
            <a:r>
              <a:rPr lang="en-US" altLang="en-US" dirty="0"/>
              <a:t>ITU-T works on data standards</a:t>
            </a:r>
          </a:p>
          <a:p>
            <a:pPr lvl="1"/>
            <a:r>
              <a:rPr lang="en-US" altLang="en-US" dirty="0"/>
              <a:t>ETSI TC SAI (for secure AI)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18031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0A2FA-A4CF-8CB1-C2FB-FE7A3D15C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0DD4A96-6E50-7F83-3BA4-ACC48564C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421" y="0"/>
            <a:ext cx="7850299" cy="1173570"/>
          </a:xfrm>
        </p:spPr>
        <p:txBody>
          <a:bodyPr/>
          <a:lstStyle/>
          <a:p>
            <a:r>
              <a:rPr lang="en-US" dirty="0"/>
              <a:t>Global Standards Activities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EDBD51D-F82D-15C2-04D5-26B70D50A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5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1C9044B-DA77-CCF0-1056-B1724751564A}"/>
              </a:ext>
            </a:extLst>
          </p:cNvPr>
          <p:cNvSpPr txBox="1">
            <a:spLocks noChangeArrowheads="1"/>
          </p:cNvSpPr>
          <p:nvPr/>
        </p:nvSpPr>
        <p:spPr>
          <a:xfrm>
            <a:off x="334696" y="1493919"/>
            <a:ext cx="10515600" cy="486058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q"/>
            </a:pPr>
            <a:r>
              <a:rPr lang="en-US" altLang="en-US" dirty="0"/>
              <a:t> ISO</a:t>
            </a:r>
          </a:p>
          <a:p>
            <a:pPr lvl="1"/>
            <a:r>
              <a:rPr lang="en-US" altLang="en-US" dirty="0"/>
              <a:t>TC184 (Industrial data), TC204 (Intelligent Transport System), TC211 (Geographical information), TC215 (Health Informatics)</a:t>
            </a:r>
          </a:p>
          <a:p>
            <a:pPr>
              <a:buFont typeface="Wingdings" pitchFamily="2" charset="2"/>
              <a:buChar char="q"/>
            </a:pPr>
            <a:r>
              <a:rPr lang="en-US" altLang="en-US" dirty="0"/>
              <a:t> ITU-T</a:t>
            </a:r>
          </a:p>
          <a:p>
            <a:pPr lvl="1"/>
            <a:r>
              <a:rPr lang="en-US" altLang="en-US" dirty="0"/>
              <a:t>FG-AI4A (AI and IoT for Digital Agriculture), SG13 (Future Networks), SG20 (IoT &amp; SC&amp;C)</a:t>
            </a:r>
          </a:p>
          <a:p>
            <a:pPr>
              <a:buFont typeface="Wingdings" pitchFamily="2" charset="2"/>
              <a:buChar char="q"/>
            </a:pPr>
            <a:r>
              <a:rPr lang="en-US" altLang="en-US" dirty="0"/>
              <a:t> JTC1</a:t>
            </a:r>
          </a:p>
          <a:p>
            <a:pPr lvl="1"/>
            <a:r>
              <a:rPr lang="en-US" altLang="en-US" dirty="0"/>
              <a:t>SC32 (Data management and interchange), SC42 (Data for AI)</a:t>
            </a:r>
          </a:p>
          <a:p>
            <a:pPr>
              <a:buFont typeface="Wingdings" pitchFamily="2" charset="2"/>
              <a:buChar char="q"/>
            </a:pPr>
            <a:r>
              <a:rPr lang="en-US" altLang="en-US" dirty="0"/>
              <a:t> ETSI</a:t>
            </a:r>
          </a:p>
          <a:p>
            <a:pPr lvl="1"/>
            <a:r>
              <a:rPr lang="en-US" altLang="en-US" dirty="0"/>
              <a:t>TC SmartM2M (Ontologies, Semantics), TC SAI (Securing AI), CIM (Context information &amp; linked data), PDL (Permissioned distributed ledger for data)</a:t>
            </a:r>
          </a:p>
          <a:p>
            <a:pPr>
              <a:buFont typeface="Wingdings" pitchFamily="2" charset="2"/>
              <a:buChar char="q"/>
            </a:pPr>
            <a:r>
              <a:rPr lang="en-US" altLang="en-US" dirty="0"/>
              <a:t> IEEE</a:t>
            </a:r>
          </a:p>
          <a:p>
            <a:pPr lvl="1"/>
            <a:r>
              <a:rPr lang="en-US" altLang="en-US" dirty="0"/>
              <a:t>IEEE 2888 (Interfacing Cyber and Physical World), IEEE 3079 (Human Factors for Immersive Content)</a:t>
            </a:r>
          </a:p>
          <a:p>
            <a:pPr>
              <a:buFont typeface="Wingdings" pitchFamily="2" charset="2"/>
              <a:buChar char="q"/>
            </a:pPr>
            <a:r>
              <a:rPr lang="en-US" altLang="en-US" dirty="0"/>
              <a:t> Others</a:t>
            </a:r>
          </a:p>
          <a:p>
            <a:pPr lvl="1"/>
            <a:r>
              <a:rPr lang="en-US" altLang="en-US" dirty="0"/>
              <a:t>W3C (semantic web data), OGC (Data and Interfaces for smart city, space, etc.), DMG (Data mining)</a:t>
            </a:r>
          </a:p>
        </p:txBody>
      </p:sp>
    </p:spTree>
    <p:extLst>
      <p:ext uri="{BB962C8B-B14F-4D97-AF65-F5344CB8AC3E}">
        <p14:creationId xmlns:p14="http://schemas.microsoft.com/office/powerpoint/2010/main" val="1162395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E4713-D1DD-8D66-E782-41588F851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BB8BD481-4D95-FA12-5FC4-883705FD8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421" y="0"/>
            <a:ext cx="7850299" cy="1173570"/>
          </a:xfrm>
        </p:spPr>
        <p:txBody>
          <a:bodyPr/>
          <a:lstStyle/>
          <a:p>
            <a:r>
              <a:rPr lang="en-US" dirty="0"/>
              <a:t>Global Data Standards Forum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2C637E-EB9D-ABB8-8B2A-07B5F9C9F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6</a:t>
            </a:fld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3A1A95A-7860-7E51-8EF7-45EBD8894F07}"/>
              </a:ext>
            </a:extLst>
          </p:cNvPr>
          <p:cNvSpPr/>
          <p:nvPr/>
        </p:nvSpPr>
        <p:spPr>
          <a:xfrm>
            <a:off x="7161695" y="2218229"/>
            <a:ext cx="1713187" cy="52041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ISG PDL</a:t>
            </a:r>
            <a:endParaRPr lang="en-KR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F2FA0C2-2FD4-12F0-CEB4-20F9FB56F678}"/>
              </a:ext>
            </a:extLst>
          </p:cNvPr>
          <p:cNvSpPr/>
          <p:nvPr/>
        </p:nvSpPr>
        <p:spPr>
          <a:xfrm>
            <a:off x="5181427" y="2220643"/>
            <a:ext cx="1713187" cy="52041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ISG CIM</a:t>
            </a:r>
            <a:endParaRPr lang="en-KR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D7F78ACB-860D-2CBE-5B45-D8C1FFD5DBB7}"/>
              </a:ext>
            </a:extLst>
          </p:cNvPr>
          <p:cNvSpPr/>
          <p:nvPr/>
        </p:nvSpPr>
        <p:spPr>
          <a:xfrm>
            <a:off x="9141963" y="2217549"/>
            <a:ext cx="1713187" cy="52041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ISG MEC</a:t>
            </a:r>
            <a:endParaRPr lang="en-K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80E909E-2EE7-7C31-16C4-2EC66329626B}"/>
              </a:ext>
            </a:extLst>
          </p:cNvPr>
          <p:cNvSpPr/>
          <p:nvPr/>
        </p:nvSpPr>
        <p:spPr>
          <a:xfrm>
            <a:off x="1220890" y="2217549"/>
            <a:ext cx="1713187" cy="523504"/>
          </a:xfrm>
          <a:prstGeom prst="rect">
            <a:avLst/>
          </a:prstGeom>
          <a:solidFill>
            <a:srgbClr val="B4232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dirty="0"/>
              <a:t>oneM2M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F1C2B4EC-E27B-47DE-F2A7-FCF8683C002C}"/>
              </a:ext>
            </a:extLst>
          </p:cNvPr>
          <p:cNvSpPr/>
          <p:nvPr/>
        </p:nvSpPr>
        <p:spPr>
          <a:xfrm>
            <a:off x="1220890" y="2964969"/>
            <a:ext cx="1713187" cy="1928769"/>
          </a:xfrm>
          <a:prstGeom prst="roundRect">
            <a:avLst>
              <a:gd name="adj" fmla="val 8458"/>
            </a:avLst>
          </a:prstGeom>
          <a:solidFill>
            <a:schemeClr val="bg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0" rtlCol="0" anchor="ctr"/>
          <a:lstStyle/>
          <a:p>
            <a:r>
              <a:rPr lang="en-KR" sz="1400" dirty="0">
                <a:solidFill>
                  <a:schemeClr val="tx1"/>
                </a:solidFill>
              </a:rPr>
              <a:t>- Data management</a:t>
            </a:r>
          </a:p>
          <a:p>
            <a:r>
              <a:rPr lang="en-KR" sz="1400" dirty="0">
                <a:solidFill>
                  <a:schemeClr val="tx1"/>
                </a:solidFill>
              </a:rPr>
              <a:t>- Data processing</a:t>
            </a:r>
          </a:p>
          <a:p>
            <a:r>
              <a:rPr lang="en-KR" sz="1400" dirty="0">
                <a:solidFill>
                  <a:schemeClr val="tx1"/>
                </a:solidFill>
              </a:rPr>
              <a:t>- Meta data</a:t>
            </a:r>
          </a:p>
          <a:p>
            <a:r>
              <a:rPr lang="en-KR" sz="1400" dirty="0">
                <a:solidFill>
                  <a:schemeClr val="tx1"/>
                </a:solidFill>
              </a:rPr>
              <a:t>- Data security &amp; privacy</a:t>
            </a:r>
          </a:p>
          <a:p>
            <a:r>
              <a:rPr lang="en-KR" sz="1400" dirty="0">
                <a:solidFill>
                  <a:schemeClr val="tx1"/>
                </a:solidFill>
              </a:rPr>
              <a:t>- Data access control</a:t>
            </a:r>
          </a:p>
          <a:p>
            <a:r>
              <a:rPr lang="en-KR" sz="1400" dirty="0">
                <a:solidFill>
                  <a:schemeClr val="tx1"/>
                </a:solidFill>
              </a:rPr>
              <a:t>- Semantics</a:t>
            </a:r>
          </a:p>
          <a:p>
            <a:r>
              <a:rPr lang="en-KR" sz="1400" dirty="0">
                <a:solidFill>
                  <a:schemeClr val="tx1"/>
                </a:solidFill>
              </a:rPr>
              <a:t>- AI data &amp; model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2C08373A-CDA6-B75D-2FC2-A0D65B28FCE5}"/>
              </a:ext>
            </a:extLst>
          </p:cNvPr>
          <p:cNvSpPr/>
          <p:nvPr/>
        </p:nvSpPr>
        <p:spPr>
          <a:xfrm>
            <a:off x="1220889" y="1271251"/>
            <a:ext cx="9634247" cy="72521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dirty="0"/>
              <a:t>Global Data Standards Forum</a:t>
            </a:r>
          </a:p>
          <a:p>
            <a:pPr algn="ctr"/>
            <a:r>
              <a:rPr lang="en-KR" dirty="0"/>
              <a:t>(collect-process-manage-analyse-utilise-secure DATA)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3E113BA-EEE2-A042-B5E4-27593DDB4A0F}"/>
              </a:ext>
            </a:extLst>
          </p:cNvPr>
          <p:cNvSpPr txBox="1"/>
          <p:nvPr/>
        </p:nvSpPr>
        <p:spPr>
          <a:xfrm>
            <a:off x="1220889" y="4992178"/>
            <a:ext cx="65804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two meetings in a year (at ETSI in conjunction with oneM2M meeting)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Member of core standards bodies and groups (oneM2M, TC SmartM2M, PDL, CIM, MEC)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Exchange the status and activities related to data related standards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Develop white papers about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Promote Data standards</a:t>
            </a:r>
            <a:endParaRPr lang="en-KR" sz="16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9EBC743-3320-49AB-7A55-70298FB7FDBA}"/>
              </a:ext>
            </a:extLst>
          </p:cNvPr>
          <p:cNvSpPr/>
          <p:nvPr/>
        </p:nvSpPr>
        <p:spPr>
          <a:xfrm>
            <a:off x="3201159" y="2220641"/>
            <a:ext cx="1713187" cy="52350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dirty="0"/>
              <a:t>TC SmartM2M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11CE822-8B49-71B9-81D0-6D1D89E8A7F4}"/>
              </a:ext>
            </a:extLst>
          </p:cNvPr>
          <p:cNvCxnSpPr>
            <a:stCxn id="13" idx="0"/>
          </p:cNvCxnSpPr>
          <p:nvPr/>
        </p:nvCxnSpPr>
        <p:spPr>
          <a:xfrm flipH="1" flipV="1">
            <a:off x="2077483" y="2005645"/>
            <a:ext cx="1" cy="211904"/>
          </a:xfrm>
          <a:prstGeom prst="line">
            <a:avLst/>
          </a:prstGeom>
          <a:ln w="38100">
            <a:headEnd type="oval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9A4CA81-355C-1900-53BC-257A06F740D9}"/>
              </a:ext>
            </a:extLst>
          </p:cNvPr>
          <p:cNvCxnSpPr>
            <a:cxnSpLocks/>
            <a:stCxn id="17" idx="0"/>
          </p:cNvCxnSpPr>
          <p:nvPr/>
        </p:nvCxnSpPr>
        <p:spPr>
          <a:xfrm flipV="1">
            <a:off x="4057753" y="1996465"/>
            <a:ext cx="0" cy="224176"/>
          </a:xfrm>
          <a:prstGeom prst="line">
            <a:avLst/>
          </a:prstGeom>
          <a:ln w="38100">
            <a:headEnd type="oval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D9F63C1-7FEF-5D15-3439-1D9815AD9932}"/>
              </a:ext>
            </a:extLst>
          </p:cNvPr>
          <p:cNvCxnSpPr>
            <a:cxnSpLocks/>
            <a:stCxn id="6" idx="0"/>
            <a:endCxn id="15" idx="2"/>
          </p:cNvCxnSpPr>
          <p:nvPr/>
        </p:nvCxnSpPr>
        <p:spPr>
          <a:xfrm flipH="1" flipV="1">
            <a:off x="6038013" y="1996465"/>
            <a:ext cx="8" cy="224178"/>
          </a:xfrm>
          <a:prstGeom prst="line">
            <a:avLst/>
          </a:prstGeom>
          <a:ln w="38100">
            <a:headEnd type="oval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D840421-82B4-7C44-8135-CB7607DA4B20}"/>
              </a:ext>
            </a:extLst>
          </p:cNvPr>
          <p:cNvCxnSpPr>
            <a:cxnSpLocks/>
            <a:stCxn id="5" idx="0"/>
          </p:cNvCxnSpPr>
          <p:nvPr/>
        </p:nvCxnSpPr>
        <p:spPr>
          <a:xfrm flipV="1">
            <a:off x="8018289" y="1996465"/>
            <a:ext cx="0" cy="221764"/>
          </a:xfrm>
          <a:prstGeom prst="line">
            <a:avLst/>
          </a:prstGeom>
          <a:ln w="38100">
            <a:headEnd type="oval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57D09BA-7D64-1F65-AA20-911089286434}"/>
              </a:ext>
            </a:extLst>
          </p:cNvPr>
          <p:cNvCxnSpPr>
            <a:cxnSpLocks/>
            <a:stCxn id="12" idx="0"/>
          </p:cNvCxnSpPr>
          <p:nvPr/>
        </p:nvCxnSpPr>
        <p:spPr>
          <a:xfrm flipV="1">
            <a:off x="9998557" y="2005645"/>
            <a:ext cx="2" cy="211904"/>
          </a:xfrm>
          <a:prstGeom prst="line">
            <a:avLst/>
          </a:prstGeom>
          <a:ln w="38100">
            <a:headEnd type="oval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F93056D0-981B-3126-AB16-5D009439D52F}"/>
              </a:ext>
            </a:extLst>
          </p:cNvPr>
          <p:cNvSpPr/>
          <p:nvPr/>
        </p:nvSpPr>
        <p:spPr>
          <a:xfrm>
            <a:off x="3201158" y="2964969"/>
            <a:ext cx="1713187" cy="1928769"/>
          </a:xfrm>
          <a:prstGeom prst="roundRect">
            <a:avLst>
              <a:gd name="adj" fmla="val 8458"/>
            </a:avLst>
          </a:prstGeom>
          <a:solidFill>
            <a:schemeClr val="bg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KR" sz="1400" dirty="0">
                <a:solidFill>
                  <a:schemeClr val="tx1"/>
                </a:solidFill>
              </a:rPr>
              <a:t>- SAREF</a:t>
            </a:r>
          </a:p>
          <a:p>
            <a:r>
              <a:rPr lang="en-KR" sz="1400" dirty="0">
                <a:solidFill>
                  <a:schemeClr val="tx1"/>
                </a:solidFill>
              </a:rPr>
              <a:t>- Ontoloty</a:t>
            </a:r>
          </a:p>
          <a:p>
            <a:r>
              <a:rPr lang="en-KR" sz="1400" dirty="0">
                <a:solidFill>
                  <a:schemeClr val="tx1"/>
                </a:solidFill>
              </a:rPr>
              <a:t>- Semantics</a:t>
            </a:r>
          </a:p>
          <a:p>
            <a:r>
              <a:rPr lang="en-KR" sz="1400" dirty="0">
                <a:solidFill>
                  <a:schemeClr val="tx1"/>
                </a:solidFill>
              </a:rPr>
              <a:t>- Data ACT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840154B-AA73-A065-5186-8110F041B9C5}"/>
              </a:ext>
            </a:extLst>
          </p:cNvPr>
          <p:cNvCxnSpPr>
            <a:cxnSpLocks/>
            <a:stCxn id="14" idx="0"/>
            <a:endCxn id="13" idx="2"/>
          </p:cNvCxnSpPr>
          <p:nvPr/>
        </p:nvCxnSpPr>
        <p:spPr>
          <a:xfrm flipV="1">
            <a:off x="2077484" y="2741053"/>
            <a:ext cx="0" cy="223916"/>
          </a:xfrm>
          <a:prstGeom prst="line">
            <a:avLst/>
          </a:prstGeom>
          <a:ln w="38100">
            <a:headEnd type="oval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E8F728D-1B04-C889-5882-B4755FD39CD1}"/>
              </a:ext>
            </a:extLst>
          </p:cNvPr>
          <p:cNvCxnSpPr>
            <a:cxnSpLocks/>
            <a:stCxn id="23" idx="0"/>
            <a:endCxn id="17" idx="2"/>
          </p:cNvCxnSpPr>
          <p:nvPr/>
        </p:nvCxnSpPr>
        <p:spPr>
          <a:xfrm flipV="1">
            <a:off x="4057752" y="2744145"/>
            <a:ext cx="1" cy="220824"/>
          </a:xfrm>
          <a:prstGeom prst="line">
            <a:avLst/>
          </a:prstGeom>
          <a:ln w="38100">
            <a:headEnd type="oval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FC8109CE-5711-BB18-14AF-2D6D05A347F5}"/>
              </a:ext>
            </a:extLst>
          </p:cNvPr>
          <p:cNvSpPr/>
          <p:nvPr/>
        </p:nvSpPr>
        <p:spPr>
          <a:xfrm>
            <a:off x="5181425" y="2964969"/>
            <a:ext cx="1713187" cy="1928769"/>
          </a:xfrm>
          <a:prstGeom prst="roundRect">
            <a:avLst>
              <a:gd name="adj" fmla="val 8458"/>
            </a:avLst>
          </a:prstGeom>
          <a:solidFill>
            <a:schemeClr val="bg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KR" sz="1400" dirty="0">
                <a:solidFill>
                  <a:schemeClr val="tx1"/>
                </a:solidFill>
              </a:rPr>
              <a:t>- Context Data</a:t>
            </a:r>
          </a:p>
          <a:p>
            <a:r>
              <a:rPr lang="en-KR" sz="1400" dirty="0">
                <a:solidFill>
                  <a:schemeClr val="tx1"/>
                </a:solidFill>
              </a:rPr>
              <a:t>- Data linking</a:t>
            </a:r>
          </a:p>
          <a:p>
            <a:r>
              <a:rPr lang="en-KR" sz="1400" dirty="0">
                <a:solidFill>
                  <a:schemeClr val="tx1"/>
                </a:solidFill>
              </a:rPr>
              <a:t>- Semantic Data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F8CBEDF-C6E7-D833-B138-1F472E2E1E8D}"/>
              </a:ext>
            </a:extLst>
          </p:cNvPr>
          <p:cNvCxnSpPr>
            <a:cxnSpLocks/>
            <a:stCxn id="26" idx="0"/>
            <a:endCxn id="6" idx="2"/>
          </p:cNvCxnSpPr>
          <p:nvPr/>
        </p:nvCxnSpPr>
        <p:spPr>
          <a:xfrm flipV="1">
            <a:off x="6038019" y="2741053"/>
            <a:ext cx="2" cy="223916"/>
          </a:xfrm>
          <a:prstGeom prst="line">
            <a:avLst/>
          </a:prstGeom>
          <a:ln w="38100">
            <a:headEnd type="oval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A45C3C0B-D087-77FB-AAA8-857D69DD6095}"/>
              </a:ext>
            </a:extLst>
          </p:cNvPr>
          <p:cNvSpPr/>
          <p:nvPr/>
        </p:nvSpPr>
        <p:spPr>
          <a:xfrm>
            <a:off x="7161692" y="2967499"/>
            <a:ext cx="1713187" cy="1928769"/>
          </a:xfrm>
          <a:prstGeom prst="roundRect">
            <a:avLst>
              <a:gd name="adj" fmla="val 8458"/>
            </a:avLst>
          </a:prstGeom>
          <a:solidFill>
            <a:schemeClr val="bg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KR" sz="1400" dirty="0">
                <a:solidFill>
                  <a:schemeClr val="tx1"/>
                </a:solidFill>
              </a:rPr>
              <a:t>- Blockchain</a:t>
            </a:r>
          </a:p>
          <a:p>
            <a:r>
              <a:rPr lang="en-KR" sz="1400" dirty="0">
                <a:solidFill>
                  <a:schemeClr val="tx1"/>
                </a:solidFill>
              </a:rPr>
              <a:t>- NFT</a:t>
            </a:r>
          </a:p>
          <a:p>
            <a:r>
              <a:rPr lang="en-KR" sz="1400" dirty="0">
                <a:solidFill>
                  <a:schemeClr val="tx1"/>
                </a:solidFill>
              </a:rPr>
              <a:t>- Smart contract</a:t>
            </a:r>
          </a:p>
          <a:p>
            <a:r>
              <a:rPr lang="en-KR" sz="1400" dirty="0">
                <a:solidFill>
                  <a:schemeClr val="tx1"/>
                </a:solidFill>
              </a:rPr>
              <a:t>- Permissioned distributed ledger</a:t>
            </a:r>
          </a:p>
          <a:p>
            <a:r>
              <a:rPr lang="en-KR" sz="1400" dirty="0">
                <a:solidFill>
                  <a:schemeClr val="tx1"/>
                </a:solidFill>
              </a:rPr>
              <a:t>- Data Trust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934F580-B0FE-C8A8-19E2-AECB661627BF}"/>
              </a:ext>
            </a:extLst>
          </p:cNvPr>
          <p:cNvCxnSpPr>
            <a:cxnSpLocks/>
            <a:stCxn id="28" idx="0"/>
            <a:endCxn id="5" idx="2"/>
          </p:cNvCxnSpPr>
          <p:nvPr/>
        </p:nvCxnSpPr>
        <p:spPr>
          <a:xfrm flipV="1">
            <a:off x="8018286" y="2738639"/>
            <a:ext cx="3" cy="228860"/>
          </a:xfrm>
          <a:prstGeom prst="line">
            <a:avLst/>
          </a:prstGeom>
          <a:ln w="38100">
            <a:headEnd type="oval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449AB45F-6E26-5104-ED82-FE8B65442E7E}"/>
              </a:ext>
            </a:extLst>
          </p:cNvPr>
          <p:cNvSpPr/>
          <p:nvPr/>
        </p:nvSpPr>
        <p:spPr>
          <a:xfrm>
            <a:off x="9141957" y="2964969"/>
            <a:ext cx="1713187" cy="1928769"/>
          </a:xfrm>
          <a:prstGeom prst="roundRect">
            <a:avLst>
              <a:gd name="adj" fmla="val 8458"/>
            </a:avLst>
          </a:prstGeom>
          <a:solidFill>
            <a:schemeClr val="bg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KR" sz="1400" dirty="0">
                <a:solidFill>
                  <a:schemeClr val="tx1"/>
                </a:solidFill>
              </a:rPr>
              <a:t>- Data transport</a:t>
            </a:r>
          </a:p>
          <a:p>
            <a:r>
              <a:rPr lang="en-KR" sz="1400" dirty="0">
                <a:solidFill>
                  <a:schemeClr val="tx1"/>
                </a:solidFill>
              </a:rPr>
              <a:t>- Data processing at Edge</a:t>
            </a:r>
          </a:p>
          <a:p>
            <a:r>
              <a:rPr lang="en-KR" sz="1400" dirty="0">
                <a:solidFill>
                  <a:schemeClr val="tx1"/>
                </a:solidFill>
              </a:rPr>
              <a:t>- Data offloading</a:t>
            </a:r>
          </a:p>
          <a:p>
            <a:r>
              <a:rPr lang="en-KR" sz="1400" dirty="0">
                <a:solidFill>
                  <a:schemeClr val="tx1"/>
                </a:solidFill>
              </a:rPr>
              <a:t>- Process offloading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E5E7F67-494F-74F2-5B67-94685B0BCBAD}"/>
              </a:ext>
            </a:extLst>
          </p:cNvPr>
          <p:cNvCxnSpPr>
            <a:cxnSpLocks/>
            <a:stCxn id="30" idx="0"/>
            <a:endCxn id="12" idx="2"/>
          </p:cNvCxnSpPr>
          <p:nvPr/>
        </p:nvCxnSpPr>
        <p:spPr>
          <a:xfrm flipV="1">
            <a:off x="9998551" y="2737959"/>
            <a:ext cx="6" cy="227010"/>
          </a:xfrm>
          <a:prstGeom prst="line">
            <a:avLst/>
          </a:prstGeom>
          <a:ln w="38100">
            <a:headEnd type="oval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7E1F9A1A-3665-1B05-E2C7-6C6DD681FC0D}"/>
              </a:ext>
            </a:extLst>
          </p:cNvPr>
          <p:cNvSpPr/>
          <p:nvPr/>
        </p:nvSpPr>
        <p:spPr>
          <a:xfrm>
            <a:off x="8018286" y="5116010"/>
            <a:ext cx="3961511" cy="12732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b="1" dirty="0"/>
              <a:t>Next steps?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KR" sz="1600" dirty="0"/>
              <a:t>Adopt standard work from other standard bodies (compliant to oneM2M) ??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KR" sz="1600" dirty="0"/>
              <a:t>Reorganize oneM2M to operate data standards forum as part of oneM2M??</a:t>
            </a:r>
          </a:p>
        </p:txBody>
      </p:sp>
    </p:spTree>
    <p:extLst>
      <p:ext uri="{BB962C8B-B14F-4D97-AF65-F5344CB8AC3E}">
        <p14:creationId xmlns:p14="http://schemas.microsoft.com/office/powerpoint/2010/main" val="3853293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941EEC-5FE8-4E18-91CC-0E747972B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0132" y="2623396"/>
            <a:ext cx="11001183" cy="983404"/>
          </a:xfrm>
        </p:spPr>
        <p:txBody>
          <a:bodyPr>
            <a:normAutofit fontScale="90000"/>
          </a:bodyPr>
          <a:lstStyle/>
          <a:p>
            <a:pPr algn="ctr"/>
            <a:r>
              <a:rPr lang="de-AT" sz="6600" dirty="0" err="1">
                <a:solidFill>
                  <a:schemeClr val="accent1"/>
                </a:solidFill>
              </a:rPr>
              <a:t>Thank</a:t>
            </a:r>
            <a:r>
              <a:rPr lang="de-AT" sz="6600" dirty="0">
                <a:solidFill>
                  <a:schemeClr val="accent1"/>
                </a:solidFill>
              </a:rPr>
              <a:t> </a:t>
            </a:r>
            <a:r>
              <a:rPr lang="de-AT" sz="6600" dirty="0" err="1">
                <a:solidFill>
                  <a:schemeClr val="accent1"/>
                </a:solidFill>
              </a:rPr>
              <a:t>You</a:t>
            </a:r>
            <a:endParaRPr lang="en-US" sz="6600" dirty="0">
              <a:solidFill>
                <a:schemeClr val="accent1"/>
              </a:solidFill>
            </a:endParaRPr>
          </a:p>
        </p:txBody>
      </p:sp>
      <p:pic>
        <p:nvPicPr>
          <p:cNvPr id="5" name="Graphic 2">
            <a:hlinkClick r:id="rId2"/>
            <a:extLst>
              <a:ext uri="{FF2B5EF4-FFF2-40B4-BE49-F238E27FC236}">
                <a16:creationId xmlns:a16="http://schemas.microsoft.com/office/drawing/2014/main" id="{34628A18-80F6-4D10-BD9A-6DD3C8036A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13058" y="4121766"/>
            <a:ext cx="314632" cy="314632"/>
          </a:xfrm>
          <a:prstGeom prst="rect">
            <a:avLst/>
          </a:prstGeom>
        </p:spPr>
      </p:pic>
      <p:pic>
        <p:nvPicPr>
          <p:cNvPr id="6" name="Graphic 6">
            <a:hlinkClick r:id="rId5"/>
            <a:extLst>
              <a:ext uri="{FF2B5EF4-FFF2-40B4-BE49-F238E27FC236}">
                <a16:creationId xmlns:a16="http://schemas.microsoft.com/office/drawing/2014/main" id="{89ECFBB5-BC6A-416E-B143-69F4C9FB064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4225" y="4121409"/>
            <a:ext cx="314632" cy="314632"/>
          </a:xfrm>
          <a:prstGeom prst="rect">
            <a:avLst/>
          </a:prstGeom>
        </p:spPr>
      </p:pic>
      <p:pic>
        <p:nvPicPr>
          <p:cNvPr id="7" name="Graphic 8">
            <a:hlinkClick r:id="rId8"/>
            <a:extLst>
              <a:ext uri="{FF2B5EF4-FFF2-40B4-BE49-F238E27FC236}">
                <a16:creationId xmlns:a16="http://schemas.microsoft.com/office/drawing/2014/main" id="{0FEF56F1-3E13-448D-A722-EA8EAC970D0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731451" y="4127028"/>
            <a:ext cx="309013" cy="309013"/>
          </a:xfrm>
          <a:prstGeom prst="rect">
            <a:avLst/>
          </a:prstGeom>
        </p:spPr>
      </p:pic>
      <p:pic>
        <p:nvPicPr>
          <p:cNvPr id="8" name="Graphic 10">
            <a:hlinkClick r:id="rId11"/>
            <a:extLst>
              <a:ext uri="{FF2B5EF4-FFF2-40B4-BE49-F238E27FC236}">
                <a16:creationId xmlns:a16="http://schemas.microsoft.com/office/drawing/2014/main" id="{9A81CE7B-3179-46F4-A0F5-FC663D5FA5B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562618" y="4121409"/>
            <a:ext cx="314632" cy="314632"/>
          </a:xfrm>
          <a:prstGeom prst="rect">
            <a:avLst/>
          </a:prstGeom>
        </p:spPr>
      </p:pic>
      <p:pic>
        <p:nvPicPr>
          <p:cNvPr id="9" name="Graphic 12">
            <a:hlinkClick r:id="rId14"/>
            <a:extLst>
              <a:ext uri="{FF2B5EF4-FFF2-40B4-BE49-F238E27FC236}">
                <a16:creationId xmlns:a16="http://schemas.microsoft.com/office/drawing/2014/main" id="{20FA21CB-159B-481D-B877-8A03F0CC0C9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981011" y="4121766"/>
            <a:ext cx="314632" cy="314632"/>
          </a:xfrm>
          <a:prstGeom prst="rect">
            <a:avLst/>
          </a:prstGeom>
        </p:spPr>
      </p:pic>
      <p:pic>
        <p:nvPicPr>
          <p:cNvPr id="10" name="Graphic 5">
            <a:hlinkClick r:id="rId17"/>
            <a:extLst>
              <a:ext uri="{FF2B5EF4-FFF2-40B4-BE49-F238E27FC236}">
                <a16:creationId xmlns:a16="http://schemas.microsoft.com/office/drawing/2014/main" id="{D51880D4-29CE-4095-BDCF-373D3AC5BBB9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4896072" y="4121944"/>
            <a:ext cx="313200" cy="31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617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535</Words>
  <Application>Microsoft Macintosh PowerPoint</Application>
  <PresentationFormat>Widescreen</PresentationFormat>
  <Paragraphs>101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Wingdings</vt:lpstr>
      <vt:lpstr>Myriad Pro</vt:lpstr>
      <vt:lpstr>Myriad Pro Light</vt:lpstr>
      <vt:lpstr>Arial</vt:lpstr>
      <vt:lpstr>Calibri</vt:lpstr>
      <vt:lpstr>Office Theme</vt:lpstr>
      <vt:lpstr>Office Theme</vt:lpstr>
      <vt:lpstr>Consideration of Data-centric Standards Activities</vt:lpstr>
      <vt:lpstr>Background</vt:lpstr>
      <vt:lpstr>Motivation</vt:lpstr>
      <vt:lpstr>Motivation</vt:lpstr>
      <vt:lpstr>Global Standards Activities</vt:lpstr>
      <vt:lpstr>Global Data Standards Forum</vt:lpstr>
      <vt:lpstr>Thank You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jssong</cp:lastModifiedBy>
  <cp:revision>86</cp:revision>
  <dcterms:created xsi:type="dcterms:W3CDTF">2017-09-21T15:46:31Z</dcterms:created>
  <dcterms:modified xsi:type="dcterms:W3CDTF">2024-02-26T01:25:25Z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5339bf0-f345-473a-9ec8-6ca7c8197055_Enabled">
    <vt:lpwstr>true</vt:lpwstr>
  </property>
  <property fmtid="{D5CDD505-2E9C-101B-9397-08002B2CF9AE}" pid="3" name="MSIP_Label_55339bf0-f345-473a-9ec8-6ca7c8197055_SetDate">
    <vt:lpwstr>2022-06-29T10:25:08Z</vt:lpwstr>
  </property>
  <property fmtid="{D5CDD505-2E9C-101B-9397-08002B2CF9AE}" pid="4" name="MSIP_Label_55339bf0-f345-473a-9ec8-6ca7c8197055_Method">
    <vt:lpwstr>Privileged</vt:lpwstr>
  </property>
  <property fmtid="{D5CDD505-2E9C-101B-9397-08002B2CF9AE}" pid="5" name="MSIP_Label_55339bf0-f345-473a-9ec8-6ca7c8197055_Name">
    <vt:lpwstr>OFFEN</vt:lpwstr>
  </property>
  <property fmtid="{D5CDD505-2E9C-101B-9397-08002B2CF9AE}" pid="6" name="MSIP_Label_55339bf0-f345-473a-9ec8-6ca7c8197055_SiteId">
    <vt:lpwstr>d313b56f-f400-44d3-8403-4b468b3d8ded</vt:lpwstr>
  </property>
  <property fmtid="{D5CDD505-2E9C-101B-9397-08002B2CF9AE}" pid="7" name="MSIP_Label_55339bf0-f345-473a-9ec8-6ca7c8197055_ActionId">
    <vt:lpwstr>99ab4846-56c0-4385-a47e-bfc8431a7392</vt:lpwstr>
  </property>
  <property fmtid="{D5CDD505-2E9C-101B-9397-08002B2CF9AE}" pid="8" name="MSIP_Label_55339bf0-f345-473a-9ec8-6ca7c8197055_ContentBits">
    <vt:lpwstr>0</vt:lpwstr>
  </property>
</Properties>
</file>