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1"/>
  </p:notesMasterIdLst>
  <p:sldIdLst>
    <p:sldId id="260" r:id="rId2"/>
    <p:sldId id="526" r:id="rId3"/>
    <p:sldId id="558" r:id="rId4"/>
    <p:sldId id="556" r:id="rId5"/>
    <p:sldId id="559" r:id="rId6"/>
    <p:sldId id="557" r:id="rId7"/>
    <p:sldId id="544" r:id="rId8"/>
    <p:sldId id="560" r:id="rId9"/>
    <p:sldId id="492" r:id="rId10"/>
  </p:sldIdLst>
  <p:sldSz cx="12192000" cy="6858000"/>
  <p:notesSz cx="6858000" cy="9144000"/>
  <p:embeddedFontLst>
    <p:embeddedFont>
      <p:font typeface="Myriad Pro" panose="020B0503030403020204" charset="0"/>
      <p:regular r:id="rId12"/>
      <p:bold r:id="rId13"/>
      <p:italic r:id="rId14"/>
      <p:boldItalic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31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3792" autoAdjust="0"/>
  </p:normalViewPr>
  <p:slideViewPr>
    <p:cSldViewPr snapToGrid="0">
      <p:cViewPr varScale="1">
        <p:scale>
          <a:sx n="67" d="100"/>
          <a:sy n="67" d="100"/>
        </p:scale>
        <p:origin x="100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28E301-3DFA-4C73-9BFF-EDACBE8CE9B5}" type="datetimeFigureOut">
              <a:rPr lang="en-IN" smtClean="0"/>
              <a:t>26-02-2024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A05934-9E10-4F0A-88EF-5F62E8EA335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4509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05934-9E10-4F0A-88EF-5F62E8EA335B}" type="slidenum">
              <a:rPr lang="en-IN" smtClean="0"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378304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05934-9E10-4F0A-88EF-5F62E8EA335B}" type="slidenum">
              <a:rPr lang="en-IN" smtClean="0"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53465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>
          <a:extLst>
            <a:ext uri="{FF2B5EF4-FFF2-40B4-BE49-F238E27FC236}">
              <a16:creationId xmlns:a16="http://schemas.microsoft.com/office/drawing/2014/main" id="{33A52E01-2E75-9143-F637-C40AC875AE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9bea0c9e96_0_1:notes">
            <a:extLst>
              <a:ext uri="{FF2B5EF4-FFF2-40B4-BE49-F238E27FC236}">
                <a16:creationId xmlns:a16="http://schemas.microsoft.com/office/drawing/2014/main" id="{00EA1E5F-706D-9E22-5CA3-0D61D8009CA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19bea0c9e96_0_1:notes">
            <a:extLst>
              <a:ext uri="{FF2B5EF4-FFF2-40B4-BE49-F238E27FC236}">
                <a16:creationId xmlns:a16="http://schemas.microsoft.com/office/drawing/2014/main" id="{DBC791F1-5541-DF29-A7BE-D734E0B8E82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IN" b="0" dirty="0"/>
          </a:p>
        </p:txBody>
      </p:sp>
      <p:sp>
        <p:nvSpPr>
          <p:cNvPr id="88" name="Google Shape;88;g19bea0c9e96_0_1:notes">
            <a:extLst>
              <a:ext uri="{FF2B5EF4-FFF2-40B4-BE49-F238E27FC236}">
                <a16:creationId xmlns:a16="http://schemas.microsoft.com/office/drawing/2014/main" id="{D31CEB12-1FA6-3BA6-73AD-40811AFEEA1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4787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4285397"/>
            <a:ext cx="12192000" cy="2572603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6860" y="1122363"/>
            <a:ext cx="11296184" cy="2387600"/>
          </a:xfrm>
        </p:spPr>
        <p:txBody>
          <a:bodyPr anchor="b"/>
          <a:lstStyle>
            <a:lvl1pPr algn="ctr">
              <a:defRPr sz="6000" b="1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47372" y="194184"/>
            <a:ext cx="2478783" cy="185635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5019675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48782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5341434"/>
            <a:ext cx="12192000" cy="1516566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5847556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99ED413-F4CF-B8E5-2478-B84ACAD3E9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47372" y="194184"/>
            <a:ext cx="2478783" cy="1856358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6C446F8F-0643-AA00-47BF-1176BD6397A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6860" y="1122363"/>
            <a:ext cx="11296184" cy="2387600"/>
          </a:xfrm>
        </p:spPr>
        <p:txBody>
          <a:bodyPr anchor="b"/>
          <a:lstStyle>
            <a:lvl1pPr algn="ctr">
              <a:defRPr sz="6000" b="1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94554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268" y="305687"/>
            <a:ext cx="2478783" cy="1856358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63F3BAF-0AD8-A86A-13BB-C04FB9B3419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pPr/>
              <a:t>‹#›</a:t>
            </a:fld>
            <a:endParaRPr lang="en-US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40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17DA7CA9-0FBF-4DD5-A12B-7FDEFF16A645}" type="datetime1">
              <a:rPr lang="en-US" smtClean="0"/>
              <a:t>2/26/2024</a:t>
            </a:fld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000" b="0" i="0">
                <a:solidFill>
                  <a:schemeClr val="bg2"/>
                </a:solidFill>
                <a:latin typeface="Myriad Pro" panose="020B0503030403020204" pitchFamily="34" charset="0"/>
              </a:defRPr>
            </a:lvl1pPr>
          </a:lstStyle>
          <a:p>
            <a:endParaRPr lang="en-US" dirty="0"/>
          </a:p>
          <a:p>
            <a:r>
              <a:rPr lang="en-US" dirty="0"/>
              <a:t>© 2022 oneM2M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163F5A94-8458-4F17-AD3C-1A083E20221D}" type="slidenum">
              <a:rPr lang="en-US" smtClean="0"/>
              <a:pPr/>
              <a:t>‹#›</a:t>
            </a:fld>
            <a:endParaRPr lang="en-US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761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31738B92-EBAB-4376-A4D6-46E98DB1FCED}" type="datetime1">
              <a:rPr lang="en-US" smtClean="0"/>
              <a:t>2/26/2024</a:t>
            </a:fld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000" b="0" i="0">
                <a:solidFill>
                  <a:schemeClr val="bg2"/>
                </a:solidFill>
                <a:latin typeface="Myriad Pro" panose="020B0503030403020204" pitchFamily="34" charset="0"/>
              </a:defRPr>
            </a:lvl1pPr>
          </a:lstStyle>
          <a:p>
            <a:endParaRPr lang="en-US" dirty="0"/>
          </a:p>
          <a:p>
            <a:r>
              <a:rPr lang="en-US" dirty="0"/>
              <a:t>© 2022 oneM2M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451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ED40E329-EB75-4329-8E9B-482394AD3546}" type="datetime1">
              <a:rPr lang="en-US" smtClean="0"/>
              <a:t>2/26/2024</a:t>
            </a:fld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000" b="0" i="0">
                <a:solidFill>
                  <a:schemeClr val="bg2"/>
                </a:solidFill>
                <a:latin typeface="Myriad Pro" panose="020B0503030403020204" pitchFamily="34" charset="0"/>
              </a:defRPr>
            </a:lvl1pPr>
          </a:lstStyle>
          <a:p>
            <a:endParaRPr lang="en-US" dirty="0"/>
          </a:p>
          <a:p>
            <a:r>
              <a:rPr lang="en-US" dirty="0"/>
              <a:t>© 2022 oneM2M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867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8A7DC580-FE31-437C-AD4D-AF9CCD14B753}" type="datetime1">
              <a:rPr lang="en-US" smtClean="0"/>
              <a:t>2/26/2024</a:t>
            </a:fld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000" b="0" i="0">
                <a:solidFill>
                  <a:schemeClr val="bg2"/>
                </a:solidFill>
                <a:latin typeface="Myriad Pro" panose="020B0503030403020204" pitchFamily="34" charset="0"/>
              </a:defRPr>
            </a:lvl1pPr>
          </a:lstStyle>
          <a:p>
            <a:endParaRPr lang="en-US" dirty="0"/>
          </a:p>
          <a:p>
            <a:r>
              <a:rPr lang="en-US" dirty="0"/>
              <a:t>© 2022 oneM2M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219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F6D1CA92-5A82-4F40-857B-5D89174F17A2}" type="datetime1">
              <a:rPr lang="en-US" smtClean="0"/>
              <a:t>2/26/2024</a:t>
            </a:fld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000" b="0" i="0">
                <a:solidFill>
                  <a:schemeClr val="bg2"/>
                </a:solidFill>
                <a:latin typeface="Myriad Pro" panose="020B0503030403020204" pitchFamily="34" charset="0"/>
              </a:defRPr>
            </a:lvl1pPr>
          </a:lstStyle>
          <a:p>
            <a:endParaRPr lang="en-US" dirty="0"/>
          </a:p>
          <a:p>
            <a:r>
              <a:rPr lang="en-US" dirty="0"/>
              <a:t>© 2022 oneM2M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163F5A94-8458-4F17-AD3C-1A083E20221D}" type="slidenum">
              <a:rPr lang="en-US" smtClean="0"/>
              <a:pPr/>
              <a:t>‹#›</a:t>
            </a:fld>
            <a:endParaRPr lang="en-US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594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163F5A94-8458-4F17-AD3C-1A083E20221D}" type="slidenum">
              <a:rPr lang="en-US" smtClean="0"/>
              <a:pPr/>
              <a:t>‹#›</a:t>
            </a:fld>
            <a:endParaRPr lang="en-US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596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4696" y="0"/>
            <a:ext cx="7850299" cy="1173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696" y="149391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97628" y="6492875"/>
            <a:ext cx="4943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Myriad Pro" panose="020B0503030403020204" pitchFamily="34" charset="0"/>
              </a:defRPr>
            </a:lvl1pPr>
          </a:lstStyle>
          <a:p>
            <a:fld id="{163F5A94-8458-4F17-AD3C-1A083E20221D}" type="slidenum">
              <a:rPr lang="en-US" smtClean="0"/>
              <a:pPr/>
              <a:t>‹#›</a:t>
            </a:fld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1155282"/>
            <a:ext cx="12192000" cy="18288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07572" y="105845"/>
            <a:ext cx="1207227" cy="90409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6497638"/>
            <a:ext cx="12192000" cy="18288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894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C63133"/>
          </a:solidFill>
          <a:latin typeface="Myriad Pro" panose="020B05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C00000"/>
        </a:buClr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(https:/www.nist.gov/news-events/news/2024/01/nist-requesting-public-input-published-strategic-plan-smart-cities-program).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onem2m.org/membership/executive-viewpoints/902-manuel-gorius-digisaar-ae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hyperlink" Target="https://docs.google.com/spreadsheets/d/1RikZmqw7vbcXsvmrHTCGTgK2TDCld51rI7za7ZtpYAk/edit#gid=1994048757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techexevent.com/" TargetMode="External"/><Relationship Id="rId2" Type="http://schemas.openxmlformats.org/officeDocument/2006/relationships/hyperlink" Target="https://www.edgecomputing-expo.com/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inkedin.com/company/onem2m/" TargetMode="External"/><Relationship Id="rId13" Type="http://schemas.openxmlformats.org/officeDocument/2006/relationships/image" Target="../media/image13.svg"/><Relationship Id="rId18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9.svg"/><Relationship Id="rId12" Type="http://schemas.openxmlformats.org/officeDocument/2006/relationships/image" Target="../media/image12.png"/><Relationship Id="rId17" Type="http://schemas.openxmlformats.org/officeDocument/2006/relationships/hyperlink" Target="https://www.onem2m.org/" TargetMode="External"/><Relationship Id="rId2" Type="http://schemas.openxmlformats.org/officeDocument/2006/relationships/hyperlink" Target="https://twitter.com/oneM2M" TargetMode="External"/><Relationship Id="rId16" Type="http://schemas.openxmlformats.org/officeDocument/2006/relationships/image" Target="../media/image15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hyperlink" Target="https://github.com/oneM2M-Tutorials" TargetMode="External"/><Relationship Id="rId5" Type="http://schemas.openxmlformats.org/officeDocument/2006/relationships/hyperlink" Target="https://www.youtube.com/c/Onem2mOrg" TargetMode="External"/><Relationship Id="rId15" Type="http://schemas.openxmlformats.org/officeDocument/2006/relationships/image" Target="../media/image14.png"/><Relationship Id="rId10" Type="http://schemas.openxmlformats.org/officeDocument/2006/relationships/image" Target="../media/image11.svg"/><Relationship Id="rId19" Type="http://schemas.openxmlformats.org/officeDocument/2006/relationships/image" Target="../media/image17.svg"/><Relationship Id="rId4" Type="http://schemas.openxmlformats.org/officeDocument/2006/relationships/image" Target="../media/image7.svg"/><Relationship Id="rId9" Type="http://schemas.openxmlformats.org/officeDocument/2006/relationships/image" Target="../media/image10.png"/><Relationship Id="rId14" Type="http://schemas.openxmlformats.org/officeDocument/2006/relationships/hyperlink" Target="https://wiki.onem2m.org/index.php?title=Main_Pag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37047-D186-20AC-E37F-75D259B5AE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6860" y="1607555"/>
            <a:ext cx="11296184" cy="2387600"/>
          </a:xfrm>
        </p:spPr>
        <p:txBody>
          <a:bodyPr/>
          <a:lstStyle/>
          <a:p>
            <a:r>
              <a:rPr lang="en-GB" dirty="0"/>
              <a:t>Marcom Report to TP63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323EFC-1DFD-8B4B-BBA6-D090785E37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32952" y="4653915"/>
            <a:ext cx="9144000" cy="1655762"/>
          </a:xfrm>
        </p:spPr>
        <p:txBody>
          <a:bodyPr>
            <a:normAutofit/>
          </a:bodyPr>
          <a:lstStyle/>
          <a:p>
            <a:r>
              <a:rPr lang="en-GB" dirty="0"/>
              <a:t>Bindoo Srivastava, Marcom Chair</a:t>
            </a:r>
          </a:p>
          <a:p>
            <a:r>
              <a:rPr lang="en-GB" dirty="0"/>
              <a:t>26 February 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291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81C11-B334-E595-F09A-02162CDEE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696" y="0"/>
            <a:ext cx="8568672" cy="1173570"/>
          </a:xfrm>
        </p:spPr>
        <p:txBody>
          <a:bodyPr>
            <a:normAutofit/>
          </a:bodyPr>
          <a:lstStyle/>
          <a:p>
            <a:r>
              <a:rPr lang="en-US" dirty="0"/>
              <a:t>Outline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1C76F2-BC92-6868-5396-49D1AE2B66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sz="2400" kern="0" dirty="0">
                <a:solidFill>
                  <a:schemeClr val="bg2">
                    <a:lumMod val="25000"/>
                  </a:schemeClr>
                </a:solidFill>
                <a:uFill>
                  <a:solidFill>
                    <a:srgbClr val="000000"/>
                  </a:solidFill>
                </a:uFill>
                <a:latin typeface="Myriad Pro" panose="020B0503030403020204" charset="0"/>
                <a:ea typeface="Arial Unicode MS"/>
                <a:cs typeface="Arial Unicode MS"/>
              </a:rPr>
              <a:t>oneM2M Submission to NIST’s Public consultation on Smart City Strategy</a:t>
            </a:r>
          </a:p>
          <a:p>
            <a:pPr fontAlgn="base"/>
            <a:r>
              <a:rPr lang="en-GB" sz="2400" kern="0" dirty="0">
                <a:solidFill>
                  <a:schemeClr val="bg2">
                    <a:lumMod val="25000"/>
                  </a:schemeClr>
                </a:solidFill>
                <a:uFill>
                  <a:solidFill>
                    <a:srgbClr val="000000"/>
                  </a:solidFill>
                </a:uFill>
                <a:latin typeface="Myriad Pro" panose="020B0503030403020204" charset="0"/>
              </a:rPr>
              <a:t>Promoting oneM2M in </a:t>
            </a:r>
            <a:r>
              <a:rPr lang="en-GB" sz="2400" kern="0" dirty="0" err="1">
                <a:solidFill>
                  <a:schemeClr val="bg2">
                    <a:lumMod val="25000"/>
                  </a:schemeClr>
                </a:solidFill>
                <a:uFill>
                  <a:solidFill>
                    <a:srgbClr val="000000"/>
                  </a:solidFill>
                </a:uFill>
                <a:latin typeface="Myriad Pro" panose="020B0503030403020204" charset="0"/>
              </a:rPr>
              <a:t>Agritech</a:t>
            </a:r>
            <a:r>
              <a:rPr lang="en-GB" sz="2400" kern="0" dirty="0">
                <a:solidFill>
                  <a:schemeClr val="bg2">
                    <a:lumMod val="25000"/>
                  </a:schemeClr>
                </a:solidFill>
                <a:uFill>
                  <a:solidFill>
                    <a:srgbClr val="000000"/>
                  </a:solidFill>
                </a:uFill>
                <a:latin typeface="Myriad Pro" panose="020B0503030403020204" charset="0"/>
              </a:rPr>
              <a:t> space</a:t>
            </a:r>
          </a:p>
          <a:p>
            <a:pPr fontAlgn="base"/>
            <a:r>
              <a:rPr lang="en-GB" sz="2400" kern="0" dirty="0">
                <a:solidFill>
                  <a:schemeClr val="bg2">
                    <a:lumMod val="25000"/>
                  </a:schemeClr>
                </a:solidFill>
                <a:uFill>
                  <a:solidFill>
                    <a:srgbClr val="000000"/>
                  </a:solidFill>
                </a:uFill>
                <a:latin typeface="Myriad Pro" panose="020B0503030403020204" charset="0"/>
              </a:rPr>
              <a:t>TP hosting in Malaysia</a:t>
            </a:r>
          </a:p>
          <a:p>
            <a:pPr fontAlgn="base"/>
            <a:r>
              <a:rPr lang="en-GB" sz="2400" kern="0" dirty="0">
                <a:solidFill>
                  <a:schemeClr val="bg2">
                    <a:lumMod val="25000"/>
                  </a:schemeClr>
                </a:solidFill>
                <a:uFill>
                  <a:solidFill>
                    <a:srgbClr val="000000"/>
                  </a:solidFill>
                </a:uFill>
                <a:latin typeface="Myriad Pro" panose="020B0503030403020204" charset="0"/>
              </a:rPr>
              <a:t>Potential Speaking Opps – Edge Computing Tech Expo</a:t>
            </a:r>
          </a:p>
          <a:p>
            <a:pPr fontAlgn="base"/>
            <a:r>
              <a:rPr lang="en-GB" sz="2400" kern="0" dirty="0">
                <a:solidFill>
                  <a:schemeClr val="bg2">
                    <a:lumMod val="25000"/>
                  </a:schemeClr>
                </a:solidFill>
                <a:uFill>
                  <a:solidFill>
                    <a:srgbClr val="000000"/>
                  </a:solidFill>
                </a:uFill>
                <a:latin typeface="Myriad Pro" panose="020B0503030403020204" charset="0"/>
              </a:rPr>
              <a:t>Brochure</a:t>
            </a:r>
          </a:p>
          <a:p>
            <a:pPr fontAlgn="base"/>
            <a:r>
              <a:rPr lang="en-US" sz="2400" kern="0" dirty="0">
                <a:solidFill>
                  <a:schemeClr val="bg2">
                    <a:lumMod val="25000"/>
                  </a:schemeClr>
                </a:solidFill>
                <a:uFill>
                  <a:solidFill>
                    <a:srgbClr val="000000"/>
                  </a:solidFill>
                </a:uFill>
                <a:latin typeface="Myriad Pro" panose="020B0503030403020204" charset="0"/>
                <a:ea typeface="Arial Unicode MS"/>
                <a:cs typeface="Arial Unicode MS"/>
              </a:rPr>
              <a:t>Call for MARCOM Chair and Vice chairs now open</a:t>
            </a:r>
            <a:endParaRPr lang="en-US" sz="1800" u="none" strike="noStrike" kern="0" spc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Fill>
                <a:solidFill>
                  <a:srgbClr val="000000"/>
                </a:solidFill>
              </a:uFill>
              <a:latin typeface="Myriad Pro" panose="020B0503030403020204" charset="0"/>
              <a:ea typeface="Arial Unicode MS"/>
              <a:cs typeface="Arial Unicode MS"/>
            </a:endParaRPr>
          </a:p>
          <a:p>
            <a:pPr marL="0" lvl="0" indent="0" fontAlgn="base">
              <a:buNone/>
            </a:pPr>
            <a:endParaRPr lang="en-IN" sz="1900" i="1" dirty="0">
              <a:solidFill>
                <a:schemeClr val="bg2">
                  <a:lumMod val="25000"/>
                </a:schemeClr>
              </a:solidFill>
              <a:latin typeface="Myriad Pro" panose="020B050303040302020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87D05B-5067-A41D-59D6-7BB87FA3F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© 2022 oneM2M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470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6B7E7F-97A0-112E-9698-FE738F5A8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696" y="-1"/>
            <a:ext cx="8771204" cy="1857375"/>
          </a:xfrm>
        </p:spPr>
        <p:txBody>
          <a:bodyPr>
            <a:normAutofit fontScale="90000"/>
          </a:bodyPr>
          <a:lstStyle/>
          <a:p>
            <a:r>
              <a:rPr lang="en-US" dirty="0"/>
              <a:t>oneM2M’s submission to NIST’s public consultation on their Smart City Strategy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A428EC-2504-016F-CCF1-B971B9E074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NIST have issued a public consultation call </a:t>
            </a: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on their Smart City Strategy, open till 1 Mar 2024.</a:t>
            </a:r>
          </a:p>
          <a:p>
            <a:pPr marL="0" indent="0">
              <a:buNone/>
            </a:pPr>
            <a:endParaRPr lang="en-IN" sz="1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Ken drafted a submission from oneM2M on the same – which was approved over email by TP Chair and SC.</a:t>
            </a:r>
          </a:p>
          <a:p>
            <a:pPr marL="0" indent="0">
              <a:buNone/>
            </a:pPr>
            <a:r>
              <a:rPr lang="en-IN" sz="1800" dirty="0">
                <a:latin typeface="Calibri" panose="020F0502020204030204" pitchFamily="34" charset="0"/>
                <a:ea typeface="Calibri" panose="020F0502020204030204" pitchFamily="34" charset="0"/>
              </a:rPr>
              <a:t>The same is being submitted to NIST.</a:t>
            </a:r>
          </a:p>
          <a:p>
            <a:pPr marL="0" indent="0">
              <a:buNone/>
            </a:pPr>
            <a:endParaRPr lang="en-IN" sz="1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7FC3C6-5A97-3A95-DEB3-E52AF9518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© 2022 oneM2M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5383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>
          <a:extLst>
            <a:ext uri="{FF2B5EF4-FFF2-40B4-BE49-F238E27FC236}">
              <a16:creationId xmlns:a16="http://schemas.microsoft.com/office/drawing/2014/main" id="{E3F8DB5E-CCD6-E621-C53B-6BDF867753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19bea0c9e96_0_1">
            <a:extLst>
              <a:ext uri="{FF2B5EF4-FFF2-40B4-BE49-F238E27FC236}">
                <a16:creationId xmlns:a16="http://schemas.microsoft.com/office/drawing/2014/main" id="{EB2DE6E4-4602-7083-B67F-FF16EC310A1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4695" y="0"/>
            <a:ext cx="10419444" cy="1173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dirty="0"/>
              <a:t>Promoting oneM2M in </a:t>
            </a:r>
            <a:r>
              <a:rPr lang="en-IN" dirty="0" err="1"/>
              <a:t>Agritech</a:t>
            </a:r>
            <a:r>
              <a:rPr lang="en-IN" dirty="0"/>
              <a:t> Space</a:t>
            </a:r>
            <a:endParaRPr dirty="0">
              <a:highlight>
                <a:srgbClr val="FFFF00"/>
              </a:highlight>
            </a:endParaRPr>
          </a:p>
        </p:txBody>
      </p:sp>
      <p:sp>
        <p:nvSpPr>
          <p:cNvPr id="91" name="Google Shape;91;g19bea0c9e96_0_1">
            <a:extLst>
              <a:ext uri="{FF2B5EF4-FFF2-40B4-BE49-F238E27FC236}">
                <a16:creationId xmlns:a16="http://schemas.microsoft.com/office/drawing/2014/main" id="{E9F78FBB-81D9-72C6-4E5F-6B623831B3C6}"/>
              </a:ext>
            </a:extLst>
          </p:cNvPr>
          <p:cNvSpPr txBox="1"/>
          <p:nvPr/>
        </p:nvSpPr>
        <p:spPr>
          <a:xfrm>
            <a:off x="132750" y="1508502"/>
            <a:ext cx="6096600" cy="1677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latin typeface="Myriad Pro" panose="020B0503030403020204" charset="0"/>
              </a:rPr>
              <a:t>An </a:t>
            </a:r>
            <a:r>
              <a:rPr lang="en-US" sz="1600" dirty="0">
                <a:latin typeface="Myriad Pro" panose="020B0503030403020204" charset="0"/>
                <a:hlinkClick r:id="rId3"/>
              </a:rPr>
              <a:t>Executive Insight Interview </a:t>
            </a:r>
            <a:r>
              <a:rPr lang="en-US" sz="1600" dirty="0">
                <a:latin typeface="Myriad Pro" panose="020B0503030403020204" charset="0"/>
              </a:rPr>
              <a:t>with Manuel </a:t>
            </a:r>
            <a:r>
              <a:rPr lang="en-US" sz="1600" dirty="0" err="1">
                <a:latin typeface="Myriad Pro" panose="020B0503030403020204" charset="0"/>
              </a:rPr>
              <a:t>Gorius</a:t>
            </a:r>
            <a:r>
              <a:rPr lang="en-US" sz="1600" dirty="0">
                <a:latin typeface="Myriad Pro" panose="020B0503030403020204" charset="0"/>
              </a:rPr>
              <a:t>, Founder- </a:t>
            </a:r>
            <a:r>
              <a:rPr lang="en-US" sz="1600" dirty="0" err="1">
                <a:latin typeface="Myriad Pro" panose="020B0503030403020204" charset="0"/>
              </a:rPr>
              <a:t>Digisaar</a:t>
            </a:r>
            <a:r>
              <a:rPr lang="en-US" sz="1600" dirty="0">
                <a:latin typeface="Myriad Pro" panose="020B0503030403020204" charset="0"/>
              </a:rPr>
              <a:t> has been published on 21 Feb 2024.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dirty="0">
              <a:latin typeface="Myriad Pro" panose="020B050303040302020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latin typeface="Myriad Pro" panose="020B0503030403020204" charset="0"/>
              </a:rPr>
              <a:t>A Sponsored LinkedIn Promotion Campaign to promote this interview is planned </a:t>
            </a:r>
            <a:r>
              <a:rPr lang="en-GB" sz="1600" dirty="0">
                <a:latin typeface="Myriad Pro" panose="020B0503030403020204" charset="0"/>
              </a:rPr>
              <a:t>in the week of 26 February 2024</a:t>
            </a:r>
            <a:endParaRPr lang="en-US" sz="1600" dirty="0">
              <a:latin typeface="Myriad Pro" panose="020B050303040302020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9FBF2A-ABDC-2079-1148-37F90344E192}"/>
              </a:ext>
            </a:extLst>
          </p:cNvPr>
          <p:cNvSpPr txBox="1"/>
          <p:nvPr/>
        </p:nvSpPr>
        <p:spPr>
          <a:xfrm>
            <a:off x="8237220" y="6422618"/>
            <a:ext cx="43376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45054"/>
                </a:solidFill>
                <a:effectLst/>
                <a:uLnTx/>
                <a:uFillTx/>
                <a:latin typeface="Myriad Pro" panose="020B0503030403020204" charset="0"/>
                <a:ea typeface="+mn-ea"/>
                <a:cs typeface="+mn-cs"/>
                <a:hlinkClick r:id="rId4"/>
              </a:rPr>
              <a:t>Refer oneM2M Promotions Tracker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545054"/>
                </a:solidFill>
                <a:effectLst/>
                <a:uLnTx/>
                <a:uFillTx/>
                <a:latin typeface="Myriad Pro" panose="020B0503030403020204" charset="0"/>
                <a:ea typeface="+mn-ea"/>
                <a:cs typeface="+mn-cs"/>
              </a:rPr>
              <a:t> </a:t>
            </a: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srgbClr val="54505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Footer Placeholder 38">
            <a:extLst>
              <a:ext uri="{FF2B5EF4-FFF2-40B4-BE49-F238E27FC236}">
                <a16:creationId xmlns:a16="http://schemas.microsoft.com/office/drawing/2014/main" id="{D43873AC-55F0-C25D-D00B-7F5E8E502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Myriad Pro" panose="020B050303040302020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yriad Pro" panose="020B0503030403020204" charset="0"/>
                <a:ea typeface="+mn-ea"/>
                <a:cs typeface="+mn-cs"/>
              </a:rPr>
              <a:t>© 2024 oneM2M</a:t>
            </a:r>
          </a:p>
        </p:txBody>
      </p:sp>
      <p:pic>
        <p:nvPicPr>
          <p:cNvPr id="4" name="Picture 3" descr="A person's head with a picture of a person&#10;&#10;Description automatically generated">
            <a:extLst>
              <a:ext uri="{FF2B5EF4-FFF2-40B4-BE49-F238E27FC236}">
                <a16:creationId xmlns:a16="http://schemas.microsoft.com/office/drawing/2014/main" id="{04EA32BB-4E50-0633-DA00-3A4D8A7EA76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60" y="2056890"/>
            <a:ext cx="4365728" cy="4365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100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AC73B-CB06-64E1-B861-81C797F7E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oneM2M TP in Malaysia?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D5262B-D22B-30AB-9D1C-B288EF778D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TSDSI is exploring interest from Malaysia for hosting a TP in the country</a:t>
            </a:r>
          </a:p>
          <a:p>
            <a:pPr marL="0" indent="0">
              <a:buNone/>
            </a:pPr>
            <a:r>
              <a:rPr lang="en-IN" dirty="0"/>
              <a:t>Expecting a response on the same mid week</a:t>
            </a:r>
          </a:p>
          <a:p>
            <a:pPr marL="0" indent="0">
              <a:buNone/>
            </a:pPr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9EA7D7-64BF-D06D-0B1F-E068B3BA8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© 2022 oneM2M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4430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7D227-64EB-C3D0-38D0-83DF5F0F9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696" y="0"/>
            <a:ext cx="8980754" cy="1173570"/>
          </a:xfrm>
        </p:spPr>
        <p:txBody>
          <a:bodyPr>
            <a:normAutofit fontScale="90000"/>
          </a:bodyPr>
          <a:lstStyle/>
          <a:p>
            <a:r>
              <a:rPr lang="en-US" dirty="0"/>
              <a:t>Potential Speaking Opp.: Edge Computing Expos in CY’24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18A5C9-7DD7-DD7A-2006-952DD74E4F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fontAlgn="base">
              <a:buNone/>
            </a:pPr>
            <a:r>
              <a:rPr lang="en-US" sz="1800" u="sng" dirty="0">
                <a:solidFill>
                  <a:srgbClr val="0563C1"/>
                </a:solidFill>
                <a:effectLst/>
                <a:latin typeface="Aptos"/>
                <a:ea typeface="Calibri" panose="020F0502020204030204" pitchFamily="34" charset="0"/>
                <a:hlinkClick r:id="rId2"/>
              </a:rPr>
              <a:t>Edge Computing Expo</a:t>
            </a:r>
            <a:r>
              <a:rPr lang="en-US" sz="1800" dirty="0">
                <a:effectLst/>
                <a:latin typeface="Aptos"/>
                <a:ea typeface="Calibri" panose="020F0502020204030204" pitchFamily="34" charset="0"/>
              </a:rPr>
              <a:t> is part of the </a:t>
            </a:r>
            <a:r>
              <a:rPr lang="en-US" sz="1800" u="none" strike="noStrike" dirty="0" err="1">
                <a:solidFill>
                  <a:srgbClr val="467886"/>
                </a:solidFill>
                <a:effectLst/>
                <a:latin typeface="Aptos"/>
                <a:ea typeface="Calibri" panose="020F0502020204030204" pitchFamily="34" charset="0"/>
                <a:hlinkClick r:id="rId3"/>
              </a:rPr>
              <a:t>TechEx</a:t>
            </a:r>
            <a:r>
              <a:rPr lang="en-GB" sz="1800" dirty="0">
                <a:effectLst/>
                <a:latin typeface="Aptos"/>
                <a:ea typeface="Calibri" panose="020F0502020204030204" pitchFamily="34" charset="0"/>
              </a:rPr>
              <a:t> </a:t>
            </a:r>
            <a:r>
              <a:rPr lang="en-US" sz="1800" dirty="0">
                <a:effectLst/>
                <a:latin typeface="Aptos"/>
                <a:ea typeface="Calibri" panose="020F0502020204030204" pitchFamily="34" charset="0"/>
              </a:rPr>
              <a:t>brand which sees 7 co-located events, 700+ speakers, 30,000+ attendees, and some of the world’s leading brands as partners</a:t>
            </a:r>
            <a:r>
              <a:rPr lang="en-GB" sz="1800" dirty="0">
                <a:effectLst/>
                <a:latin typeface="Aptos"/>
                <a:ea typeface="Calibri" panose="020F0502020204030204" pitchFamily="34" charset="0"/>
              </a:rPr>
              <a:t> 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fontAlgn="base"/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 fontAlgn="base">
              <a:buNone/>
            </a:pPr>
            <a:r>
              <a:rPr lang="en-IN" sz="1800" dirty="0">
                <a:latin typeface="Calibri" panose="020F0502020204030204" pitchFamily="34" charset="0"/>
                <a:ea typeface="Calibri" panose="020F0502020204030204" pitchFamily="34" charset="0"/>
              </a:rPr>
              <a:t>Conferences in 2024: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685800" fontAlgn="base">
              <a:spcBef>
                <a:spcPts val="500"/>
              </a:spcBef>
            </a:pPr>
            <a:r>
              <a:rPr lang="en-US" sz="1800" dirty="0">
                <a:effectLst/>
                <a:latin typeface="Aptos"/>
                <a:ea typeface="Calibri" panose="020F0502020204030204" pitchFamily="34" charset="0"/>
              </a:rPr>
              <a:t>5-6 June 2024 at the Santa Clara Convention Center, California – North America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685800" fontAlgn="base">
              <a:spcBef>
                <a:spcPts val="500"/>
              </a:spcBef>
            </a:pPr>
            <a:r>
              <a:rPr lang="en-US" sz="1800" dirty="0">
                <a:effectLst/>
                <a:latin typeface="Aptos"/>
                <a:ea typeface="Calibri" panose="020F0502020204030204" pitchFamily="34" charset="0"/>
              </a:rPr>
              <a:t>1-2 October 2024 at the RAI in Amsterdam, Europe</a:t>
            </a:r>
          </a:p>
          <a:p>
            <a:pPr marL="457200" indent="0" fontAlgn="base">
              <a:spcBef>
                <a:spcPts val="500"/>
              </a:spcBef>
              <a:buNone/>
            </a:pPr>
            <a:endParaRPr lang="en-US" sz="1800" dirty="0">
              <a:latin typeface="Aptos"/>
              <a:ea typeface="Calibri" panose="020F0502020204030204" pitchFamily="34" charset="0"/>
            </a:endParaRPr>
          </a:p>
          <a:p>
            <a:pPr marL="457200" indent="0" fontAlgn="base">
              <a:spcBef>
                <a:spcPts val="500"/>
              </a:spcBef>
              <a:buNone/>
            </a:pPr>
            <a:endParaRPr lang="en-US" sz="1800" dirty="0">
              <a:latin typeface="Aptos"/>
              <a:ea typeface="Calibri" panose="020F0502020204030204" pitchFamily="34" charset="0"/>
            </a:endParaRPr>
          </a:p>
          <a:p>
            <a:pPr marL="457200" indent="0" fontAlgn="base">
              <a:spcBef>
                <a:spcPts val="500"/>
              </a:spcBef>
              <a:buNone/>
            </a:pPr>
            <a:r>
              <a:rPr lang="en-US" sz="1800" b="1" dirty="0">
                <a:latin typeface="Aptos"/>
                <a:ea typeface="Calibri" panose="020F0502020204030204" pitchFamily="34" charset="0"/>
              </a:rPr>
              <a:t>Media partnership Enquiry </a:t>
            </a:r>
            <a:r>
              <a:rPr lang="en-US" sz="1800" b="1" dirty="0">
                <a:effectLst/>
                <a:latin typeface="Aptos"/>
                <a:ea typeface="Calibri" panose="020F0502020204030204" pitchFamily="34" charset="0"/>
              </a:rPr>
              <a:t> </a:t>
            </a:r>
            <a:r>
              <a:rPr lang="en-GB" sz="1800" b="1" dirty="0">
                <a:effectLst/>
                <a:latin typeface="Aptos"/>
                <a:ea typeface="Calibri" panose="020F0502020204030204" pitchFamily="34" charset="0"/>
              </a:rPr>
              <a:t> received - exploring speaking slots in the above conferences</a:t>
            </a:r>
            <a:endParaRPr lang="en-IN" sz="1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3067A6-99DA-98E5-61A3-C29203813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© 2022 oneM2M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6231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EBA35-DD60-3D24-E8D7-63F403F36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696" y="0"/>
            <a:ext cx="9220784" cy="1173570"/>
          </a:xfrm>
        </p:spPr>
        <p:txBody>
          <a:bodyPr>
            <a:normAutofit/>
          </a:bodyPr>
          <a:lstStyle/>
          <a:p>
            <a:r>
              <a:rPr lang="en-IN" dirty="0"/>
              <a:t>oneM2M Brochure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6ECF20-49D5-E8A5-3972-4A89775941FE}"/>
              </a:ext>
            </a:extLst>
          </p:cNvPr>
          <p:cNvSpPr txBox="1"/>
          <p:nvPr/>
        </p:nvSpPr>
        <p:spPr>
          <a:xfrm>
            <a:off x="8141970" y="1794510"/>
            <a:ext cx="35737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Myriad Pro" panose="020B0503030403020204" charset="0"/>
              </a:rPr>
              <a:t>Being uploaded on the website</a:t>
            </a:r>
            <a:endParaRPr lang="en-IN" sz="2400" dirty="0">
              <a:latin typeface="Myriad Pro" panose="020B0503030403020204" charset="0"/>
            </a:endParaRPr>
          </a:p>
        </p:txBody>
      </p:sp>
      <p:sp>
        <p:nvSpPr>
          <p:cNvPr id="3" name="Footer Placeholder 38">
            <a:extLst>
              <a:ext uri="{FF2B5EF4-FFF2-40B4-BE49-F238E27FC236}">
                <a16:creationId xmlns:a16="http://schemas.microsoft.com/office/drawing/2014/main" id="{765ED252-255C-E394-7855-7FBB9472B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algn="ctr"/>
            <a:endParaRPr lang="en-US" sz="1200" dirty="0">
              <a:solidFill>
                <a:schemeClr val="bg2"/>
              </a:solidFill>
              <a:latin typeface="Myriad Pro" panose="020B0503030403020204" charset="0"/>
            </a:endParaRPr>
          </a:p>
          <a:p>
            <a:pPr algn="ctr"/>
            <a:r>
              <a:rPr lang="en-US" sz="1000" dirty="0">
                <a:solidFill>
                  <a:schemeClr val="bg2"/>
                </a:solidFill>
                <a:latin typeface="Myriad Pro" panose="020B0503030403020204" charset="0"/>
              </a:rPr>
              <a:t>© 2023 oneM2M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EDE64E-4494-6717-4CED-190F91AC4B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422" t="15833" r="36640" b="5662"/>
          <a:stretch/>
        </p:blipFill>
        <p:spPr>
          <a:xfrm>
            <a:off x="154937" y="1173570"/>
            <a:ext cx="3771900" cy="538378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F47CD60-FF88-EE9E-EC32-3855B15E80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343" t="15279" r="36719" b="6218"/>
          <a:stretch/>
        </p:blipFill>
        <p:spPr>
          <a:xfrm>
            <a:off x="3926837" y="1173570"/>
            <a:ext cx="3771901" cy="538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5941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FE800-C296-4B74-A413-99E31945C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696" y="0"/>
            <a:ext cx="8504504" cy="1173570"/>
          </a:xfrm>
        </p:spPr>
        <p:txBody>
          <a:bodyPr>
            <a:normAutofit fontScale="90000"/>
          </a:bodyPr>
          <a:lstStyle/>
          <a:p>
            <a:r>
              <a:rPr lang="en-US" dirty="0"/>
              <a:t>MARCOM leadership Positions open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2BEBE7-202E-7D6C-327D-800A5A7B54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4696" y="1416050"/>
            <a:ext cx="10020300" cy="4351338"/>
          </a:xfrm>
        </p:spPr>
        <p:txBody>
          <a:bodyPr/>
          <a:lstStyle/>
          <a:p>
            <a:r>
              <a:rPr lang="en-US" dirty="0"/>
              <a:t>MARCOM Chair position open through 12 March 2024. Please send your nominations  to </a:t>
            </a:r>
            <a:r>
              <a:rPr lang="en-US" dirty="0" err="1"/>
              <a:t>Ms</a:t>
            </a:r>
            <a:r>
              <a:rPr lang="en-US" dirty="0"/>
              <a:t> Victoria Mitchell by </a:t>
            </a:r>
            <a:r>
              <a:rPr lang="en-GB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is</a:t>
            </a:r>
            <a:r>
              <a:rPr lang="en-GB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GB" b="1" i="0" dirty="0">
                <a:solidFill>
                  <a:srgbClr val="C00000"/>
                </a:solidFill>
                <a:effectLst/>
                <a:latin typeface="Calibri" panose="020F0502020204030204" pitchFamily="34" charset="0"/>
              </a:rPr>
              <a:t>noon (UTC) on Tuesday, 12 March 2024</a:t>
            </a:r>
          </a:p>
          <a:p>
            <a:endParaRPr lang="en-GB" b="0" i="0" dirty="0">
              <a:solidFill>
                <a:srgbClr val="C00000"/>
              </a:solidFill>
              <a:effectLst/>
              <a:latin typeface="Calibri" panose="020F0502020204030204" pitchFamily="34" charset="0"/>
            </a:endParaRPr>
          </a:p>
          <a:p>
            <a:r>
              <a:rPr lang="en-GB" dirty="0"/>
              <a:t>3 Vice Chair positions are also open</a:t>
            </a:r>
          </a:p>
          <a:p>
            <a:endParaRPr lang="en-GB" dirty="0"/>
          </a:p>
          <a:p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D08778-B9F0-F93E-018D-4BC53D4C0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© 2022 oneM2M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899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825688" y="3137069"/>
            <a:ext cx="10540621" cy="962653"/>
          </a:xfrm>
        </p:spPr>
        <p:txBody>
          <a:bodyPr>
            <a:normAutofit/>
          </a:bodyPr>
          <a:lstStyle/>
          <a:p>
            <a:r>
              <a:rPr lang="en-US" sz="5400" dirty="0"/>
              <a:t>Thank You</a:t>
            </a:r>
          </a:p>
        </p:txBody>
      </p:sp>
      <p:pic>
        <p:nvPicPr>
          <p:cNvPr id="3" name="Graphic 2">
            <a:hlinkClick r:id="rId2"/>
            <a:extLst>
              <a:ext uri="{FF2B5EF4-FFF2-40B4-BE49-F238E27FC236}">
                <a16:creationId xmlns:a16="http://schemas.microsoft.com/office/drawing/2014/main" id="{2D828650-DF9C-D58C-34FB-F1E3C3673C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13058" y="4121766"/>
            <a:ext cx="314632" cy="314632"/>
          </a:xfrm>
          <a:prstGeom prst="rect">
            <a:avLst/>
          </a:prstGeom>
        </p:spPr>
      </p:pic>
      <p:pic>
        <p:nvPicPr>
          <p:cNvPr id="7" name="Graphic 6">
            <a:hlinkClick r:id="rId5"/>
            <a:extLst>
              <a:ext uri="{FF2B5EF4-FFF2-40B4-BE49-F238E27FC236}">
                <a16:creationId xmlns:a16="http://schemas.microsoft.com/office/drawing/2014/main" id="{15676D0B-8142-4730-26B8-0B7DF1EE61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144225" y="4121409"/>
            <a:ext cx="314632" cy="314632"/>
          </a:xfrm>
          <a:prstGeom prst="rect">
            <a:avLst/>
          </a:prstGeom>
        </p:spPr>
      </p:pic>
      <p:pic>
        <p:nvPicPr>
          <p:cNvPr id="9" name="Graphic 8">
            <a:hlinkClick r:id="rId8"/>
            <a:extLst>
              <a:ext uri="{FF2B5EF4-FFF2-40B4-BE49-F238E27FC236}">
                <a16:creationId xmlns:a16="http://schemas.microsoft.com/office/drawing/2014/main" id="{9A8083C0-47EA-AB84-D808-3DAE64E0631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731451" y="4127028"/>
            <a:ext cx="309013" cy="309013"/>
          </a:xfrm>
          <a:prstGeom prst="rect">
            <a:avLst/>
          </a:prstGeom>
        </p:spPr>
      </p:pic>
      <p:pic>
        <p:nvPicPr>
          <p:cNvPr id="11" name="Graphic 10">
            <a:hlinkClick r:id="rId11"/>
            <a:extLst>
              <a:ext uri="{FF2B5EF4-FFF2-40B4-BE49-F238E27FC236}">
                <a16:creationId xmlns:a16="http://schemas.microsoft.com/office/drawing/2014/main" id="{6FD392EC-E160-2323-18EA-7EB8FC7A809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562618" y="4121409"/>
            <a:ext cx="314632" cy="314632"/>
          </a:xfrm>
          <a:prstGeom prst="rect">
            <a:avLst/>
          </a:prstGeom>
        </p:spPr>
      </p:pic>
      <p:pic>
        <p:nvPicPr>
          <p:cNvPr id="13" name="Graphic 12">
            <a:hlinkClick r:id="rId14"/>
            <a:extLst>
              <a:ext uri="{FF2B5EF4-FFF2-40B4-BE49-F238E27FC236}">
                <a16:creationId xmlns:a16="http://schemas.microsoft.com/office/drawing/2014/main" id="{A0738B77-E29A-8F47-C577-4631B95A023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981011" y="4121766"/>
            <a:ext cx="314632" cy="314632"/>
          </a:xfrm>
          <a:prstGeom prst="rect">
            <a:avLst/>
          </a:prstGeom>
        </p:spPr>
      </p:pic>
      <p:pic>
        <p:nvPicPr>
          <p:cNvPr id="6" name="Graphic 5">
            <a:hlinkClick r:id="rId17"/>
            <a:extLst>
              <a:ext uri="{FF2B5EF4-FFF2-40B4-BE49-F238E27FC236}">
                <a16:creationId xmlns:a16="http://schemas.microsoft.com/office/drawing/2014/main" id="{1ADEE9BC-83F7-EDE4-CDFC-577986EE24B1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4896072" y="4121944"/>
            <a:ext cx="313200" cy="31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8275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ne2m">
      <a:dk1>
        <a:srgbClr val="545054"/>
      </a:dk1>
      <a:lt1>
        <a:sysClr val="window" lastClr="FFFFFF"/>
      </a:lt1>
      <a:dk2>
        <a:srgbClr val="000000"/>
      </a:dk2>
      <a:lt2>
        <a:srgbClr val="E7E6E6"/>
      </a:lt2>
      <a:accent1>
        <a:srgbClr val="C00000"/>
      </a:accent1>
      <a:accent2>
        <a:srgbClr val="545054"/>
      </a:accent2>
      <a:accent3>
        <a:srgbClr val="A5A5A5"/>
      </a:accent3>
      <a:accent4>
        <a:srgbClr val="F6921E"/>
      </a:accent4>
      <a:accent5>
        <a:srgbClr val="716896"/>
      </a:accent5>
      <a:accent6>
        <a:srgbClr val="005480"/>
      </a:accent6>
      <a:hlink>
        <a:srgbClr val="668C97"/>
      </a:hlink>
      <a:folHlink>
        <a:srgbClr val="44546A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8235</TotalTime>
  <Words>334</Words>
  <Application>Microsoft Office PowerPoint</Application>
  <PresentationFormat>Widescreen</PresentationFormat>
  <Paragraphs>58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Myriad Pro</vt:lpstr>
      <vt:lpstr>Calibri</vt:lpstr>
      <vt:lpstr>Aptos</vt:lpstr>
      <vt:lpstr>Arial</vt:lpstr>
      <vt:lpstr>Office Theme</vt:lpstr>
      <vt:lpstr>Marcom Report to TP63</vt:lpstr>
      <vt:lpstr>Outline</vt:lpstr>
      <vt:lpstr>oneM2M’s submission to NIST’s public consultation on their Smart City Strategy</vt:lpstr>
      <vt:lpstr>Promoting oneM2M in Agritech Space</vt:lpstr>
      <vt:lpstr>oneM2M TP in Malaysia?</vt:lpstr>
      <vt:lpstr>Potential Speaking Opp.: Edge Computing Expos in CY’24</vt:lpstr>
      <vt:lpstr>oneM2M Brochure</vt:lpstr>
      <vt:lpstr>MARCOM leadership Positions open</vt:lpstr>
      <vt:lpstr>Thank You</vt:lpstr>
    </vt:vector>
  </TitlesOfParts>
  <Company>iconectiv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Swedlund, Nils</dc:creator>
  <cp:lastModifiedBy>Bindoo Srivastava</cp:lastModifiedBy>
  <cp:revision>183</cp:revision>
  <dcterms:created xsi:type="dcterms:W3CDTF">2017-09-21T15:46:31Z</dcterms:created>
  <dcterms:modified xsi:type="dcterms:W3CDTF">2024-02-26T07:36:50Z</dcterms:modified>
</cp:coreProperties>
</file>