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39" r:id="rId2"/>
  </p:sldMasterIdLst>
  <p:notesMasterIdLst>
    <p:notesMasterId r:id="rId20"/>
  </p:notesMasterIdLst>
  <p:sldIdLst>
    <p:sldId id="275" r:id="rId3"/>
    <p:sldId id="276" r:id="rId4"/>
    <p:sldId id="325" r:id="rId5"/>
    <p:sldId id="326" r:id="rId6"/>
    <p:sldId id="304" r:id="rId7"/>
    <p:sldId id="302" r:id="rId8"/>
    <p:sldId id="305" r:id="rId9"/>
    <p:sldId id="308" r:id="rId10"/>
    <p:sldId id="309" r:id="rId11"/>
    <p:sldId id="257" r:id="rId12"/>
    <p:sldId id="327" r:id="rId13"/>
    <p:sldId id="331" r:id="rId14"/>
    <p:sldId id="324" r:id="rId15"/>
    <p:sldId id="322" r:id="rId16"/>
    <p:sldId id="323" r:id="rId17"/>
    <p:sldId id="330" r:id="rId18"/>
    <p:sldId id="32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yriad Pro" panose="020B0503030403020204" pitchFamily="34" charset="0"/>
      <p:regular r:id="rId25"/>
      <p:bold r:id="rId26"/>
      <p:italic r:id="rId27"/>
      <p:boldItalic r:id="rId28"/>
    </p:embeddedFont>
    <p:embeddedFont>
      <p:font typeface="Myriad Pro Light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0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68" y="2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29/02/24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C5F33-9A43-4E24-B6A0-E861521AB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52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6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93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5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8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7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Graph Topologies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to capture most common scenarios involving networks of M2MSP;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Routing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(SDRM) to route a Semantic Query between M2MSP with exhaustivity/non exhaustivity constraints and iterative vs. recursive routing modality;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Query Language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(SDQL) to express a large type of queries;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Resolution Query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(SRQM) necessary to reduce locally a complex query into a number of simpler queries.</a:t>
            </a:r>
            <a:r>
              <a:rPr lang="en-FR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fr-FR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16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Graph Topologies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to capture most common scenarios involving networks of M2MSP;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Routing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(SDRM) to route a Semantic Query between M2MSP with exhaustivity/non exhaustivity constraints and iterative vs. recursive routing modality;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Query Language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(SDQL) to express a large type of queries;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Resolution Query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(SRQM) necessary to reduce locally a complex query into a number of simpler queries.</a:t>
            </a:r>
            <a:r>
              <a:rPr lang="en-FR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fr-FR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243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Graph Topologies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to capture most common scenarios involving networks of M2MSP;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Routing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(SDRM) to route a Semantic Query between M2MSP with exhaustivity/non exhaustivity constraints and iterative vs. recursive routing modality;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Query Language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(SDQL) to express a large type of queries;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Resolution Query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(SRQM) necessary to reduce locally a complex query into a number of simpler queries.</a:t>
            </a:r>
            <a:r>
              <a:rPr lang="en-FR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fr-FR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978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1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0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2/29/24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2/29/24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2/29/24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2/29/24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2/29/24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2021oneM2M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740" r:id="rId3"/>
    <p:sldLayoutId id="2147483650" r:id="rId4"/>
    <p:sldLayoutId id="2147483651" r:id="rId5"/>
    <p:sldLayoutId id="21474836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2022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hyperlink" Target="https://www.onem2m.org/" TargetMode="External"/><Relationship Id="rId3" Type="http://schemas.openxmlformats.org/officeDocument/2006/relationships/hyperlink" Target="https://twitter.com/oneM2M" TargetMode="External"/><Relationship Id="rId7" Type="http://schemas.openxmlformats.org/officeDocument/2006/relationships/image" Target="../media/image5.png"/><Relationship Id="rId12" Type="http://schemas.openxmlformats.org/officeDocument/2006/relationships/hyperlink" Target="https://github.com/oneM2M-Tutorials" TargetMode="External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/Onem2mOrg" TargetMode="External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hyperlink" Target="https://wiki.onem2m.org/index.php?title=Main_Page" TargetMode="External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hyperlink" Target="https://www.linkedin.com/company/onem2m/" TargetMode="External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onem2m/" TargetMode="External"/><Relationship Id="rId13" Type="http://schemas.openxmlformats.org/officeDocument/2006/relationships/image" Target="../media/image10.svg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hyperlink" Target="https://www.onem2m.org/" TargetMode="External"/><Relationship Id="rId2" Type="http://schemas.openxmlformats.org/officeDocument/2006/relationships/hyperlink" Target="https://twitter.com/oneM2M" TargetMode="Externa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github.com/oneM2M-Tutorials" TargetMode="External"/><Relationship Id="rId5" Type="http://schemas.openxmlformats.org/officeDocument/2006/relationships/hyperlink" Target="https://www.youtube.com/c/Onem2mOrg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19" Type="http://schemas.openxmlformats.org/officeDocument/2006/relationships/image" Target="../media/image14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hyperlink" Target="https://wiki.onem2m.org/index.php?title=Main_Pag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2034271"/>
            <a:ext cx="11296184" cy="1475692"/>
          </a:xfrm>
        </p:spPr>
        <p:txBody>
          <a:bodyPr>
            <a:normAutofit/>
          </a:bodyPr>
          <a:lstStyle/>
          <a:p>
            <a:r>
              <a:rPr lang="en-US" sz="4400" dirty="0"/>
              <a:t>Once upon a time ... in ETSI STF 589</a:t>
            </a:r>
            <a:br>
              <a:rPr lang="en-US" sz="4400" dirty="0"/>
            </a:br>
            <a:r>
              <a:rPr lang="en-US" sz="3200" dirty="0"/>
              <a:t>(subtitle renew oneM2M WI-101)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4823729"/>
            <a:ext cx="9144000" cy="1655762"/>
          </a:xfrm>
        </p:spPr>
        <p:txBody>
          <a:bodyPr/>
          <a:lstStyle/>
          <a:p>
            <a:r>
              <a:rPr lang="en-US" dirty="0"/>
              <a:t>Luigi Liquori, Inria</a:t>
            </a:r>
          </a:p>
          <a:p>
            <a:r>
              <a:rPr lang="en-US" dirty="0"/>
              <a:t>Bob Flynn, Exacta</a:t>
            </a:r>
          </a:p>
          <a:p>
            <a:r>
              <a:rPr lang="en-US" dirty="0"/>
              <a:t>2024-02-2X</a:t>
            </a:r>
          </a:p>
        </p:txBody>
      </p:sp>
      <p:pic>
        <p:nvPicPr>
          <p:cNvPr id="5" name="Graphic 2">
            <a:hlinkClick r:id="rId3"/>
            <a:extLst>
              <a:ext uri="{FF2B5EF4-FFF2-40B4-BE49-F238E27FC236}">
                <a16:creationId xmlns:a16="http://schemas.microsoft.com/office/drawing/2014/main" id="{D31E8FD0-0B5D-4C91-AB59-DFFD06869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3545" y="6360805"/>
            <a:ext cx="314632" cy="314632"/>
          </a:xfrm>
          <a:prstGeom prst="rect">
            <a:avLst/>
          </a:prstGeom>
        </p:spPr>
      </p:pic>
      <p:pic>
        <p:nvPicPr>
          <p:cNvPr id="6" name="Graphic 6">
            <a:hlinkClick r:id="rId6"/>
            <a:extLst>
              <a:ext uri="{FF2B5EF4-FFF2-40B4-BE49-F238E27FC236}">
                <a16:creationId xmlns:a16="http://schemas.microsoft.com/office/drawing/2014/main" id="{60407491-2336-44B1-A03C-506501EE0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4712" y="6360448"/>
            <a:ext cx="314632" cy="314632"/>
          </a:xfrm>
          <a:prstGeom prst="rect">
            <a:avLst/>
          </a:prstGeom>
        </p:spPr>
      </p:pic>
      <p:pic>
        <p:nvPicPr>
          <p:cNvPr id="7" name="Graphic 8">
            <a:hlinkClick r:id="rId9"/>
            <a:extLst>
              <a:ext uri="{FF2B5EF4-FFF2-40B4-BE49-F238E27FC236}">
                <a16:creationId xmlns:a16="http://schemas.microsoft.com/office/drawing/2014/main" id="{0C61B551-2C15-4589-9371-4E66CC391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11938" y="6366067"/>
            <a:ext cx="309013" cy="309013"/>
          </a:xfrm>
          <a:prstGeom prst="rect">
            <a:avLst/>
          </a:prstGeom>
        </p:spPr>
      </p:pic>
      <p:pic>
        <p:nvPicPr>
          <p:cNvPr id="8" name="Graphic 10">
            <a:hlinkClick r:id="rId12"/>
            <a:extLst>
              <a:ext uri="{FF2B5EF4-FFF2-40B4-BE49-F238E27FC236}">
                <a16:creationId xmlns:a16="http://schemas.microsoft.com/office/drawing/2014/main" id="{FC008F05-60FE-4A57-BB93-D1714A32C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43105" y="6360448"/>
            <a:ext cx="314632" cy="314632"/>
          </a:xfrm>
          <a:prstGeom prst="rect">
            <a:avLst/>
          </a:prstGeom>
        </p:spPr>
      </p:pic>
      <p:pic>
        <p:nvPicPr>
          <p:cNvPr id="9" name="Graphic 12">
            <a:hlinkClick r:id="rId15"/>
            <a:extLst>
              <a:ext uri="{FF2B5EF4-FFF2-40B4-BE49-F238E27FC236}">
                <a16:creationId xmlns:a16="http://schemas.microsoft.com/office/drawing/2014/main" id="{1CA865EE-2680-40B4-8B86-0EA9D7DCEC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498" y="6360805"/>
            <a:ext cx="314632" cy="314632"/>
          </a:xfrm>
          <a:prstGeom prst="rect">
            <a:avLst/>
          </a:prstGeom>
        </p:spPr>
      </p:pic>
      <p:pic>
        <p:nvPicPr>
          <p:cNvPr id="10" name="Graphic 5">
            <a:hlinkClick r:id="rId18"/>
            <a:extLst>
              <a:ext uri="{FF2B5EF4-FFF2-40B4-BE49-F238E27FC236}">
                <a16:creationId xmlns:a16="http://schemas.microsoft.com/office/drawing/2014/main" id="{AB9213B8-83EA-4A4F-BE92-B7FECCB7B9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76559" y="6360983"/>
            <a:ext cx="313200" cy="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59DE-82F1-AC40-8782-845265370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6" y="0"/>
            <a:ext cx="10593226" cy="1173570"/>
          </a:xfrm>
        </p:spPr>
        <p:txBody>
          <a:bodyPr>
            <a:normAutofit fontScale="90000"/>
          </a:bodyPr>
          <a:lstStyle/>
          <a:p>
            <a:r>
              <a:rPr lang="en-US" dirty="0"/>
              <a:t>Routing: </a:t>
            </a:r>
            <a:r>
              <a:rPr lang="en-US" i="1" dirty="0"/>
              <a:t>as simple as in Wikipedia </a:t>
            </a:r>
            <a:r>
              <a:rPr lang="en-US" dirty="0"/>
              <a:t>TR 103715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5547B-2958-C047-B355-A926DD47E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068" y="1618473"/>
            <a:ext cx="7487864" cy="478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D6662-157A-404A-B415-C0C96B3E7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9"/>
          <a:stretch/>
        </p:blipFill>
        <p:spPr>
          <a:xfrm>
            <a:off x="2352068" y="1636207"/>
            <a:ext cx="7487864" cy="4763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5BC81-0836-D241-B96E-D92DBB8DE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9"/>
          <a:stretch/>
        </p:blipFill>
        <p:spPr>
          <a:xfrm>
            <a:off x="2352068" y="1636207"/>
            <a:ext cx="7487864" cy="476303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77EF7-6473-CE03-7347-69688742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9231"/>
            <a:ext cx="12096205" cy="528000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b="1" i="1" dirty="0"/>
              <a:t>Routing</a:t>
            </a:r>
            <a:r>
              <a:rPr lang="en-GB" dirty="0"/>
              <a:t> : select a path across networks (read CSE) and s/r </a:t>
            </a:r>
            <a:r>
              <a:rPr lang="en-GB" b="1" dirty="0"/>
              <a:t>packets/messages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Many kind of routing: circuit switching (old telephone), </a:t>
            </a:r>
            <a:r>
              <a:rPr lang="en-GB" b="1" i="1" dirty="0"/>
              <a:t>message switching </a:t>
            </a:r>
            <a:r>
              <a:rPr lang="en-GB" b="1" dirty="0"/>
              <a:t>(ASD)</a:t>
            </a:r>
            <a:r>
              <a:rPr lang="en-GB" dirty="0"/>
              <a:t>, packet switching (Internet) </a:t>
            </a:r>
            <a:endParaRPr lang="en-GB" b="1" dirty="0"/>
          </a:p>
          <a:p>
            <a:pPr>
              <a:lnSpc>
                <a:spcPct val="150000"/>
              </a:lnSpc>
            </a:pPr>
            <a:r>
              <a:rPr lang="en-GB" b="1" i="1" dirty="0"/>
              <a:t>Message</a:t>
            </a:r>
            <a:r>
              <a:rPr lang="en-GB" dirty="0"/>
              <a:t> = control information + payload</a:t>
            </a:r>
          </a:p>
          <a:p>
            <a:pPr>
              <a:lnSpc>
                <a:spcPct val="150000"/>
              </a:lnSpc>
            </a:pPr>
            <a:r>
              <a:rPr lang="en-GB" b="1" dirty="0"/>
              <a:t>Message routing</a:t>
            </a:r>
            <a:r>
              <a:rPr lang="en-GB" dirty="0"/>
              <a:t> relaying of packets from one network segment to another</a:t>
            </a:r>
          </a:p>
          <a:p>
            <a:pPr>
              <a:lnSpc>
                <a:spcPct val="150000"/>
              </a:lnSpc>
            </a:pPr>
            <a:r>
              <a:rPr lang="en-GB" dirty="0"/>
              <a:t>Many kind of routing: unicast, </a:t>
            </a:r>
            <a:r>
              <a:rPr lang="en-GB" b="1" dirty="0"/>
              <a:t>multicast (ASD)</a:t>
            </a:r>
            <a:r>
              <a:rPr lang="en-GB" dirty="0"/>
              <a:t>, broadcast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76857" cy="1173570"/>
          </a:xfrm>
        </p:spPr>
        <p:txBody>
          <a:bodyPr>
            <a:normAutofit/>
          </a:bodyPr>
          <a:lstStyle/>
          <a:p>
            <a:r>
              <a:rPr lang="en-US" dirty="0"/>
              <a:t>OMNeT++ ASD routing TR 103716 </a:t>
            </a:r>
          </a:p>
        </p:txBody>
      </p:sp>
      <p:pic>
        <p:nvPicPr>
          <p:cNvPr id="3" name="STF 589 - ASD-simulation.mov">
            <a:hlinkClick r:id="" action="ppaction://media"/>
            <a:extLst>
              <a:ext uri="{FF2B5EF4-FFF2-40B4-BE49-F238E27FC236}">
                <a16:creationId xmlns:a16="http://schemas.microsoft.com/office/drawing/2014/main" id="{59447428-35C9-5F8E-A8E7-B242907334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8919" y="1514859"/>
            <a:ext cx="4730750" cy="4351337"/>
          </a:xfrm>
        </p:spPr>
      </p:pic>
    </p:spTree>
    <p:extLst>
      <p:ext uri="{BB962C8B-B14F-4D97-AF65-F5344CB8AC3E}">
        <p14:creationId xmlns:p14="http://schemas.microsoft.com/office/powerpoint/2010/main" val="15392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10216073" cy="1173570"/>
          </a:xfrm>
        </p:spPr>
        <p:txBody>
          <a:bodyPr>
            <a:normAutofit/>
          </a:bodyPr>
          <a:lstStyle/>
          <a:p>
            <a:r>
              <a:rPr lang="en-US" dirty="0"/>
              <a:t>ASD routing as per WI 101 TR 103716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9428-1B02-9E0F-26CA-EC25B0BC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22" y="956441"/>
            <a:ext cx="7772400" cy="557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8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10328615" cy="117357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Consideration of Data-centric Standards Activities (</a:t>
            </a:r>
            <a:r>
              <a:rPr lang="en-US" dirty="0"/>
              <a:t>JS. Song, KETI)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71FFE-EA3B-1E94-96A7-FB2521267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80" y="1173570"/>
            <a:ext cx="9364840" cy="50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9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10216073" cy="1173570"/>
          </a:xfrm>
        </p:spPr>
        <p:txBody>
          <a:bodyPr>
            <a:normAutofit fontScale="90000"/>
          </a:bodyPr>
          <a:lstStyle/>
          <a:p>
            <a:r>
              <a:rPr lang="en-US" dirty="0"/>
              <a:t>WI 101 would affect at least the following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1C7E1F5-CC2B-1ECF-CE90-52DE680C4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0515600" cy="43321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/>
              <a:t>TR 0001 Use cases collections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TS 0002 Requirements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TS 0001 Functional architecture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TS 0034 Semantic support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83917" cy="117357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C00000"/>
                </a:solidFill>
                <a:ea typeface="SimSun" charset="-122"/>
              </a:rPr>
              <a:t>Support for Composite Digital Twins (B. Flynn)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2457A31D-E601-BA07-56CF-7B523B3BD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30" y="1290186"/>
            <a:ext cx="9302940" cy="5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83917" cy="117357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C00000"/>
                </a:solidFill>
                <a:ea typeface="SimSun" charset="-122"/>
              </a:rPr>
              <a:t>Asynchronous Contact Tracing (TS 103757)</a:t>
            </a: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CD3B067-DDF5-8BEA-0951-509CB0680E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0336" y="1173570"/>
            <a:ext cx="9711327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941EEC-5FE8-4E18-91CC-0E747972B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132" y="2623396"/>
            <a:ext cx="11001183" cy="983404"/>
          </a:xfrm>
        </p:spPr>
        <p:txBody>
          <a:bodyPr>
            <a:normAutofit fontScale="90000"/>
          </a:bodyPr>
          <a:lstStyle/>
          <a:p>
            <a:pPr algn="ctr"/>
            <a:r>
              <a:rPr lang="de-AT" sz="6600" dirty="0" err="1">
                <a:solidFill>
                  <a:schemeClr val="accent1"/>
                </a:solidFill>
              </a:rPr>
              <a:t>Thank</a:t>
            </a:r>
            <a:r>
              <a:rPr lang="de-AT" sz="6600" dirty="0">
                <a:solidFill>
                  <a:schemeClr val="accent1"/>
                </a:solidFill>
              </a:rPr>
              <a:t> </a:t>
            </a:r>
            <a:r>
              <a:rPr lang="de-AT" sz="6600" dirty="0" err="1">
                <a:solidFill>
                  <a:schemeClr val="accent1"/>
                </a:solidFill>
              </a:rPr>
              <a:t>You</a:t>
            </a:r>
            <a:endParaRPr lang="en-US" sz="6600" dirty="0">
              <a:solidFill>
                <a:schemeClr val="accent1"/>
              </a:solidFill>
            </a:endParaRPr>
          </a:p>
        </p:txBody>
      </p:sp>
      <p:pic>
        <p:nvPicPr>
          <p:cNvPr id="5" name="Graphic 2">
            <a:hlinkClick r:id="rId2"/>
            <a:extLst>
              <a:ext uri="{FF2B5EF4-FFF2-40B4-BE49-F238E27FC236}">
                <a16:creationId xmlns:a16="http://schemas.microsoft.com/office/drawing/2014/main" id="{34628A18-80F6-4D10-BD9A-6DD3C8036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3058" y="4121766"/>
            <a:ext cx="314632" cy="314632"/>
          </a:xfrm>
          <a:prstGeom prst="rect">
            <a:avLst/>
          </a:prstGeom>
        </p:spPr>
      </p:pic>
      <p:pic>
        <p:nvPicPr>
          <p:cNvPr id="6" name="Graphic 6">
            <a:hlinkClick r:id="rId5"/>
            <a:extLst>
              <a:ext uri="{FF2B5EF4-FFF2-40B4-BE49-F238E27FC236}">
                <a16:creationId xmlns:a16="http://schemas.microsoft.com/office/drawing/2014/main" id="{89ECFBB5-BC6A-416E-B143-69F4C9FB0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4225" y="4121409"/>
            <a:ext cx="314632" cy="314632"/>
          </a:xfrm>
          <a:prstGeom prst="rect">
            <a:avLst/>
          </a:prstGeom>
        </p:spPr>
      </p:pic>
      <p:pic>
        <p:nvPicPr>
          <p:cNvPr id="7" name="Graphic 8">
            <a:hlinkClick r:id="rId8"/>
            <a:extLst>
              <a:ext uri="{FF2B5EF4-FFF2-40B4-BE49-F238E27FC236}">
                <a16:creationId xmlns:a16="http://schemas.microsoft.com/office/drawing/2014/main" id="{0FEF56F1-3E13-448D-A722-EA8EAC970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1451" y="4127028"/>
            <a:ext cx="309013" cy="309013"/>
          </a:xfrm>
          <a:prstGeom prst="rect">
            <a:avLst/>
          </a:prstGeom>
        </p:spPr>
      </p:pic>
      <p:pic>
        <p:nvPicPr>
          <p:cNvPr id="8" name="Graphic 10">
            <a:hlinkClick r:id="rId11"/>
            <a:extLst>
              <a:ext uri="{FF2B5EF4-FFF2-40B4-BE49-F238E27FC236}">
                <a16:creationId xmlns:a16="http://schemas.microsoft.com/office/drawing/2014/main" id="{9A81CE7B-3179-46F4-A0F5-FC663D5FA5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62618" y="4121409"/>
            <a:ext cx="314632" cy="314632"/>
          </a:xfrm>
          <a:prstGeom prst="rect">
            <a:avLst/>
          </a:prstGeom>
        </p:spPr>
      </p:pic>
      <p:pic>
        <p:nvPicPr>
          <p:cNvPr id="9" name="Graphic 12">
            <a:hlinkClick r:id="rId14"/>
            <a:extLst>
              <a:ext uri="{FF2B5EF4-FFF2-40B4-BE49-F238E27FC236}">
                <a16:creationId xmlns:a16="http://schemas.microsoft.com/office/drawing/2014/main" id="{20FA21CB-159B-481D-B877-8A03F0CC0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81011" y="4121766"/>
            <a:ext cx="314632" cy="314632"/>
          </a:xfrm>
          <a:prstGeom prst="rect">
            <a:avLst/>
          </a:prstGeom>
        </p:spPr>
      </p:pic>
      <p:pic>
        <p:nvPicPr>
          <p:cNvPr id="10" name="Graphic 5">
            <a:hlinkClick r:id="rId17"/>
            <a:extLst>
              <a:ext uri="{FF2B5EF4-FFF2-40B4-BE49-F238E27FC236}">
                <a16:creationId xmlns:a16="http://schemas.microsoft.com/office/drawing/2014/main" id="{D51880D4-29CE-4095-BDCF-373D3AC5BB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96072" y="4121944"/>
            <a:ext cx="313200" cy="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261249" cy="1173570"/>
          </a:xfrm>
        </p:spPr>
        <p:txBody>
          <a:bodyPr>
            <a:normAutofit/>
          </a:bodyPr>
          <a:lstStyle/>
          <a:p>
            <a:r>
              <a:rPr lang="en-US" dirty="0"/>
              <a:t>STF 589 funded by ETSI 2020-2022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C12E3-0202-65FA-1577-8C7E224FB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8"/>
            <a:ext cx="10515600" cy="4972195"/>
          </a:xfrm>
        </p:spPr>
        <p:txBody>
          <a:bodyPr>
            <a:normAutofit/>
          </a:bodyPr>
          <a:lstStyle/>
          <a:p>
            <a:r>
              <a:rPr lang="en-US" sz="3600" dirty="0"/>
              <a:t>INRIA</a:t>
            </a:r>
          </a:p>
          <a:p>
            <a:r>
              <a:rPr lang="en-US" sz="3600" dirty="0"/>
              <a:t>KETI</a:t>
            </a:r>
          </a:p>
          <a:p>
            <a:r>
              <a:rPr lang="en-US" sz="3600" dirty="0"/>
              <a:t>UPM</a:t>
            </a:r>
          </a:p>
          <a:p>
            <a:r>
              <a:rPr lang="en-US" sz="3600" dirty="0"/>
              <a:t>Exacta (B. Flynn)</a:t>
            </a:r>
          </a:p>
          <a:p>
            <a:r>
              <a:rPr lang="en-US" sz="3600" dirty="0"/>
              <a:t>JKC (J. Koss )</a:t>
            </a:r>
          </a:p>
          <a:p>
            <a:r>
              <a:rPr lang="en-US" sz="3600" dirty="0"/>
              <a:t>TIM</a:t>
            </a:r>
          </a:p>
          <a:p>
            <a:r>
              <a:rPr lang="en-US" sz="3600" dirty="0"/>
              <a:t>...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84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261249" cy="1173570"/>
          </a:xfrm>
        </p:spPr>
        <p:txBody>
          <a:bodyPr>
            <a:normAutofit/>
          </a:bodyPr>
          <a:lstStyle/>
          <a:p>
            <a:r>
              <a:rPr lang="en-US" dirty="0"/>
              <a:t>STF 589 funded by ETSI 2020-2022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C12E3-0202-65FA-1577-8C7E224FB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9978"/>
            <a:ext cx="12192000" cy="5063364"/>
          </a:xfrm>
        </p:spPr>
        <p:txBody>
          <a:bodyPr>
            <a:normAutofit/>
          </a:bodyPr>
          <a:lstStyle/>
          <a:p>
            <a:r>
              <a:rPr lang="en-US" sz="3200" dirty="0"/>
              <a:t>4 STF Working Packages leads to 4 ETSI TR</a:t>
            </a:r>
          </a:p>
          <a:p>
            <a:pPr lvl="1"/>
            <a:r>
              <a:rPr lang="en-US" sz="2800" dirty="0"/>
              <a:t>103714: </a:t>
            </a:r>
            <a:r>
              <a:rPr lang="en-GB" sz="2800" i="1" dirty="0"/>
              <a:t>Study for oneM2M; Discovery and Query use cases and requirements </a:t>
            </a:r>
            <a:endParaRPr lang="en-US" sz="2800" i="1" dirty="0"/>
          </a:p>
          <a:p>
            <a:pPr lvl="1"/>
            <a:r>
              <a:rPr lang="en-US" sz="2800" dirty="0"/>
              <a:t>103715:</a:t>
            </a:r>
            <a:r>
              <a:rPr lang="en-GB" sz="2800" dirty="0"/>
              <a:t> </a:t>
            </a:r>
            <a:r>
              <a:rPr lang="en-GB" sz="2800" i="1" dirty="0"/>
              <a:t>Study for oneM2M; Discovery and Query solutions analysis &amp; selection</a:t>
            </a:r>
            <a:endParaRPr lang="en-US" sz="2800" i="1" dirty="0"/>
          </a:p>
          <a:p>
            <a:pPr lvl="1"/>
            <a:r>
              <a:rPr lang="en-US" sz="2800" dirty="0"/>
              <a:t>103716: </a:t>
            </a:r>
            <a:r>
              <a:rPr lang="en-GB" sz="2800" i="1" dirty="0"/>
              <a:t>Study for oneM2M; Discovery and Query solution(s) simulation and performance evaluation</a:t>
            </a:r>
            <a:endParaRPr lang="en-US" sz="2800" i="1" dirty="0"/>
          </a:p>
          <a:p>
            <a:pPr lvl="1"/>
            <a:r>
              <a:rPr lang="en-US" sz="2800" dirty="0"/>
              <a:t>103717: </a:t>
            </a:r>
            <a:r>
              <a:rPr lang="en-GB" sz="2800" i="1" dirty="0"/>
              <a:t>Study for oneM2M; Discovery and Query specification development </a:t>
            </a:r>
          </a:p>
          <a:p>
            <a:r>
              <a:rPr lang="en-GB" sz="3200" dirty="0"/>
              <a:t>~ 200+ pages ETSI documentation</a:t>
            </a:r>
          </a:p>
          <a:p>
            <a:r>
              <a:rPr lang="en-GB" sz="3200" dirty="0"/>
              <a:t>~ 5K OMNeT++ simulation code available on ETSI </a:t>
            </a:r>
            <a:r>
              <a:rPr lang="en-GB" sz="3200" dirty="0" err="1"/>
              <a:t>github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5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261249" cy="1173570"/>
          </a:xfrm>
        </p:spPr>
        <p:txBody>
          <a:bodyPr>
            <a:normAutofit/>
          </a:bodyPr>
          <a:lstStyle/>
          <a:p>
            <a:r>
              <a:rPr lang="en-US" dirty="0"/>
              <a:t>On oneM2M intranet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67BA99-FDB4-A13F-DA23-280FA52C1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91589"/>
            <a:ext cx="12191999" cy="18958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759CA-DCFA-D8CC-925A-A053EAFB5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348035"/>
            <a:ext cx="12191998" cy="55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30ADC-DE80-7BE0-ED6F-D3E8ED661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01362"/>
            <a:ext cx="12191999" cy="827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D1C6D9-0AFF-0166-BF57-251EA61CA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514710"/>
            <a:ext cx="12191999" cy="1150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E49B10-31F1-320E-1C4E-1DEAFA8D4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506590"/>
            <a:ext cx="12191999" cy="3514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3D88510-9A9C-3CFC-FEE9-3288B8BCA7F7}"/>
              </a:ext>
            </a:extLst>
          </p:cNvPr>
          <p:cNvSpPr txBox="1">
            <a:spLocks/>
          </p:cNvSpPr>
          <p:nvPr/>
        </p:nvSpPr>
        <p:spPr>
          <a:xfrm>
            <a:off x="0" y="1179144"/>
            <a:ext cx="12061372" cy="1212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ASD presented in TP 45, then approved in TP 51, named WI 101 </a:t>
            </a:r>
          </a:p>
          <a:p>
            <a:r>
              <a:rPr lang="en-GB" sz="3200" dirty="0"/>
              <a:t>Since TP 54 stalled ...</a:t>
            </a:r>
          </a:p>
        </p:txBody>
      </p:sp>
    </p:spTree>
    <p:extLst>
      <p:ext uri="{BB962C8B-B14F-4D97-AF65-F5344CB8AC3E}">
        <p14:creationId xmlns:p14="http://schemas.microsoft.com/office/powerpoint/2010/main" val="11831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8FF5-7FEA-5744-8AFF-63951D3E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79" y="0"/>
            <a:ext cx="10100096" cy="1143000"/>
          </a:xfrm>
        </p:spPr>
        <p:txBody>
          <a:bodyPr>
            <a:normAutofit/>
          </a:bodyPr>
          <a:lstStyle/>
          <a:p>
            <a:r>
              <a:rPr lang="en-US" dirty="0"/>
              <a:t>Semantic Discovery in oneM2M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5364B-2289-CF43-A36E-0C161EF4F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78" y="1658983"/>
            <a:ext cx="4441372" cy="4715690"/>
          </a:xfrm>
        </p:spPr>
        <p:txBody>
          <a:bodyPr>
            <a:normAutofit/>
          </a:bodyPr>
          <a:lstStyle/>
          <a:p>
            <a:r>
              <a:rPr lang="en-US" sz="2000" dirty="0"/>
              <a:t>Resources are typically </a:t>
            </a:r>
            <a:r>
              <a:rPr lang="en-US" sz="2000" i="1" dirty="0"/>
              <a:t>Application Entities </a:t>
            </a:r>
            <a:r>
              <a:rPr lang="en-US" sz="2000" dirty="0"/>
              <a:t>(AE) </a:t>
            </a:r>
          </a:p>
          <a:p>
            <a:endParaRPr lang="en-US" sz="2000" dirty="0"/>
          </a:p>
          <a:p>
            <a:r>
              <a:rPr lang="en-US" sz="2000" dirty="0"/>
              <a:t>Discovering resources according to </a:t>
            </a:r>
            <a:r>
              <a:rPr lang="en-US" sz="2000" i="1" dirty="0"/>
              <a:t>Filter Criteria </a:t>
            </a:r>
          </a:p>
          <a:p>
            <a:endParaRPr lang="en-US" sz="2000" dirty="0"/>
          </a:p>
          <a:p>
            <a:r>
              <a:rPr lang="en-US" sz="2000" i="1" dirty="0"/>
              <a:t>Ontologies</a:t>
            </a:r>
            <a:r>
              <a:rPr lang="en-US" sz="2000" dirty="0"/>
              <a:t> can be used as Filter Criteria</a:t>
            </a:r>
          </a:p>
          <a:p>
            <a:pPr marL="285750" indent="-285750"/>
            <a:endParaRPr lang="en-US" sz="2000" dirty="0"/>
          </a:p>
          <a:p>
            <a:r>
              <a:rPr lang="en-US" sz="2000" i="1" dirty="0"/>
              <a:t>Forwarding</a:t>
            </a:r>
            <a:r>
              <a:rPr lang="en-US" sz="2000" dirty="0"/>
              <a:t> of the request is </a:t>
            </a:r>
            <a:r>
              <a:rPr lang="en-US" sz="2000" u="sng" dirty="0"/>
              <a:t>very limited</a:t>
            </a:r>
            <a:r>
              <a:rPr lang="en-US" sz="2000" dirty="0"/>
              <a:t> inside the tree-network of the infrastructure node (IN-CSE)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67A7-136F-7A43-A3CC-BDDBD5E8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4672150" y="819398"/>
            <a:ext cx="6174433" cy="60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1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8FF5-7FEA-5744-8AFF-63951D3E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3781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Scaling up to a </a:t>
            </a:r>
            <a:r>
              <a:rPr lang="en-US" i="1" dirty="0"/>
              <a:t>Network of Infrastructure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5364B-2289-CF43-A36E-0C161EF4F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77" y="1316965"/>
            <a:ext cx="4441372" cy="49650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Infrastructure nodes (IN-CSE) are interconnected via </a:t>
            </a:r>
            <a:r>
              <a:rPr lang="en-US" sz="2000" dirty="0" err="1"/>
              <a:t>Mcc</a:t>
            </a:r>
            <a:r>
              <a:rPr lang="en-US" sz="2000" dirty="0"/>
              <a:t>’ nodes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i="1" dirty="0"/>
              <a:t>Discovery Forwarding </a:t>
            </a:r>
            <a:r>
              <a:rPr lang="en-US" sz="2000" dirty="0"/>
              <a:t>now scale-up to  </a:t>
            </a:r>
            <a:r>
              <a:rPr lang="en-US" sz="2000" i="1" dirty="0"/>
              <a:t>Discovery Routing 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i="1" dirty="0"/>
              <a:t>Routing</a:t>
            </a:r>
            <a:r>
              <a:rPr lang="en-US" sz="2000" dirty="0"/>
              <a:t> of the request is </a:t>
            </a:r>
            <a:r>
              <a:rPr lang="en-US" sz="2000" u="sng" dirty="0"/>
              <a:t>very limited</a:t>
            </a:r>
            <a:r>
              <a:rPr lang="en-US" sz="2000" dirty="0"/>
              <a:t> inside the tree-network of the Infrastructure node (IN-CSE)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67A7-136F-7A43-A3CC-BDDBD5E8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7048102" y="1232122"/>
            <a:ext cx="2398815" cy="2346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B79D18-593E-304C-9256-38A665799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5234974" y="1143000"/>
            <a:ext cx="2398815" cy="2346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5D931F-1B06-9043-8EE8-4A72C79BF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5234973" y="4123108"/>
            <a:ext cx="2398815" cy="2346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00967-9F3E-B849-87E8-19895E56E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8187640" y="4123108"/>
            <a:ext cx="2398815" cy="2346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24C16F-01FA-1545-B098-87D9EE791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6817690" y="2843139"/>
            <a:ext cx="2398815" cy="2346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01F92D-EEB0-3C43-A752-D10FDA5C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5234973" y="2911388"/>
            <a:ext cx="2398815" cy="2346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649EDB-81BD-AA4F-BAE8-16774F31A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8334435" y="2956007"/>
            <a:ext cx="2398815" cy="2346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B9A21E-EDEA-AE4B-806A-494036A14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8439003" y="1232122"/>
            <a:ext cx="2398815" cy="2346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FDB7A5-594E-C742-B7A2-C46D93082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6986251" y="4128088"/>
            <a:ext cx="2398815" cy="23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2" descr="Macintosh HD:Users:cimmino:Desktop:2020-02-16 Draft UC  v.0.0.2 (INRIA+UPM) (dragged).pdf">
            <a:extLst>
              <a:ext uri="{FF2B5EF4-FFF2-40B4-BE49-F238E27FC236}">
                <a16:creationId xmlns:a16="http://schemas.microsoft.com/office/drawing/2014/main" id="{B3D4771B-3677-0B41-8769-52275F1F255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"/>
          <a:stretch/>
        </p:blipFill>
        <p:spPr bwMode="auto">
          <a:xfrm>
            <a:off x="1756347" y="763042"/>
            <a:ext cx="8679305" cy="5876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990C08-A775-CB48-A09B-6C8C4F25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226"/>
            <a:ext cx="1054768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simple use case that can be found in </a:t>
            </a:r>
            <a:br>
              <a:rPr lang="en-US" dirty="0"/>
            </a:br>
            <a:r>
              <a:rPr lang="en-US" dirty="0"/>
              <a:t>TR 103714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6D110-9D61-8540-BEE6-03696C1CAB03}"/>
              </a:ext>
            </a:extLst>
          </p:cNvPr>
          <p:cNvSpPr txBox="1"/>
          <p:nvPr/>
        </p:nvSpPr>
        <p:spPr>
          <a:xfrm>
            <a:off x="1644311" y="4213654"/>
            <a:ext cx="1023870" cy="276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AE_Wearable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7A061-425A-6749-9C6C-F11C7F2D9181}"/>
              </a:ext>
            </a:extLst>
          </p:cNvPr>
          <p:cNvSpPr txBox="1"/>
          <p:nvPr/>
        </p:nvSpPr>
        <p:spPr>
          <a:xfrm>
            <a:off x="9180669" y="4231159"/>
            <a:ext cx="917239" cy="276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AE_eHealth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C3FD0-5D4B-1C47-B2DD-ECF7EB89720E}"/>
              </a:ext>
            </a:extLst>
          </p:cNvPr>
          <p:cNvSpPr txBox="1"/>
          <p:nvPr/>
        </p:nvSpPr>
        <p:spPr>
          <a:xfrm>
            <a:off x="7258398" y="6148001"/>
            <a:ext cx="1450782" cy="276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AE_Building_System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23D16-CDA4-0941-A93F-FDA4A09CE33A}"/>
              </a:ext>
            </a:extLst>
          </p:cNvPr>
          <p:cNvSpPr txBox="1"/>
          <p:nvPr/>
        </p:nvSpPr>
        <p:spPr>
          <a:xfrm>
            <a:off x="7502632" y="682726"/>
            <a:ext cx="1299843" cy="276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AE_Smart_Energy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- </a:t>
            </a:r>
            <a:fld id="{4FF433FC-4604-43CB-9015-DD7F88CCB8FA}" type="slidenum">
              <a:rPr lang="fr-FR"/>
              <a:pPr/>
              <a:t>8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D3ED67-9151-554C-B0B5-C2B0D50627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7789"/>
            <a:ext cx="9144000" cy="5307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46882-2164-AAD7-A80F-A90696450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913"/>
            <a:ext cx="8725988" cy="1143000"/>
          </a:xfrm>
        </p:spPr>
        <p:txBody>
          <a:bodyPr>
            <a:normAutofit/>
          </a:bodyPr>
          <a:lstStyle/>
          <a:p>
            <a:r>
              <a:rPr lang="en-US" dirty="0"/>
              <a:t>Another one in TR 103714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2790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- </a:t>
            </a:r>
            <a:fld id="{4FF433FC-4604-43CB-9015-DD7F88CCB8FA}" type="slidenum">
              <a:rPr lang="fr-FR"/>
              <a:pPr/>
              <a:t>9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8F9C6-6799-2840-9A99-3D117978D5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46514"/>
            <a:ext cx="9144000" cy="554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5F221-2643-C9B5-9894-0B155498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913"/>
            <a:ext cx="8725988" cy="1143000"/>
          </a:xfrm>
        </p:spPr>
        <p:txBody>
          <a:bodyPr>
            <a:normAutofit/>
          </a:bodyPr>
          <a:lstStyle/>
          <a:p>
            <a:r>
              <a:rPr lang="en-US" dirty="0"/>
              <a:t>Another one in TR 103714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64524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682</Words>
  <Application>Microsoft Macintosh PowerPoint</Application>
  <PresentationFormat>Widescreen</PresentationFormat>
  <Paragraphs>89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Myriad Pro</vt:lpstr>
      <vt:lpstr>Myriad Pro Light</vt:lpstr>
      <vt:lpstr>Calibri</vt:lpstr>
      <vt:lpstr>Arial</vt:lpstr>
      <vt:lpstr>Office Theme</vt:lpstr>
      <vt:lpstr>Office Theme</vt:lpstr>
      <vt:lpstr>Once upon a time ... in ETSI STF 589 (subtitle renew oneM2M WI-101)</vt:lpstr>
      <vt:lpstr>STF 589 funded by ETSI 2020-2022</vt:lpstr>
      <vt:lpstr>STF 589 funded by ETSI 2020-2022</vt:lpstr>
      <vt:lpstr>On oneM2M intranet</vt:lpstr>
      <vt:lpstr>Semantic Discovery in oneM2M</vt:lpstr>
      <vt:lpstr>Scaling up to a Network of Infrastructure Nodes</vt:lpstr>
      <vt:lpstr>A simple use case that can be found in  TR 103714</vt:lpstr>
      <vt:lpstr>Another one in TR 103714</vt:lpstr>
      <vt:lpstr>Another one in TR 103714</vt:lpstr>
      <vt:lpstr>Routing: as simple as in Wikipedia TR 103715</vt:lpstr>
      <vt:lpstr>OMNeT++ ASD routing TR 103716 </vt:lpstr>
      <vt:lpstr>ASD routing as per WI 101 TR 103716</vt:lpstr>
      <vt:lpstr>Consideration of Data-centric Standards Activities (JS. Song, KETI)</vt:lpstr>
      <vt:lpstr>WI 101 would affect at least the following</vt:lpstr>
      <vt:lpstr>Support for Composite Digital Twins (B. Flynn)</vt:lpstr>
      <vt:lpstr>Asynchronous Contact Tracing (TS 103757)</vt:lpstr>
      <vt:lpstr>Thank You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Luigi Liquori</cp:lastModifiedBy>
  <cp:revision>94</cp:revision>
  <dcterms:created xsi:type="dcterms:W3CDTF">2017-09-21T15:46:31Z</dcterms:created>
  <dcterms:modified xsi:type="dcterms:W3CDTF">2024-02-29T10:24:51Z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339bf0-f345-473a-9ec8-6ca7c8197055_Enabled">
    <vt:lpwstr>true</vt:lpwstr>
  </property>
  <property fmtid="{D5CDD505-2E9C-101B-9397-08002B2CF9AE}" pid="3" name="MSIP_Label_55339bf0-f345-473a-9ec8-6ca7c8197055_SetDate">
    <vt:lpwstr>2022-06-29T10:25:08Z</vt:lpwstr>
  </property>
  <property fmtid="{D5CDD505-2E9C-101B-9397-08002B2CF9AE}" pid="4" name="MSIP_Label_55339bf0-f345-473a-9ec8-6ca7c8197055_Method">
    <vt:lpwstr>Privileged</vt:lpwstr>
  </property>
  <property fmtid="{D5CDD505-2E9C-101B-9397-08002B2CF9AE}" pid="5" name="MSIP_Label_55339bf0-f345-473a-9ec8-6ca7c8197055_Name">
    <vt:lpwstr>OFFEN</vt:lpwstr>
  </property>
  <property fmtid="{D5CDD505-2E9C-101B-9397-08002B2CF9AE}" pid="6" name="MSIP_Label_55339bf0-f345-473a-9ec8-6ca7c8197055_SiteId">
    <vt:lpwstr>d313b56f-f400-44d3-8403-4b468b3d8ded</vt:lpwstr>
  </property>
  <property fmtid="{D5CDD505-2E9C-101B-9397-08002B2CF9AE}" pid="7" name="MSIP_Label_55339bf0-f345-473a-9ec8-6ca7c8197055_ActionId">
    <vt:lpwstr>99ab4846-56c0-4385-a47e-bfc8431a7392</vt:lpwstr>
  </property>
  <property fmtid="{D5CDD505-2E9C-101B-9397-08002B2CF9AE}" pid="8" name="MSIP_Label_55339bf0-f345-473a-9ec8-6ca7c8197055_ContentBits">
    <vt:lpwstr>0</vt:lpwstr>
  </property>
</Properties>
</file>