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84" r:id="rId6"/>
    <p:sldId id="323" r:id="rId7"/>
    <p:sldId id="322" r:id="rId8"/>
    <p:sldId id="32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1348" autoAdjust="0"/>
    <p:restoredTop sz="86395"/>
  </p:normalViewPr>
  <p:slideViewPr>
    <p:cSldViewPr>
      <p:cViewPr varScale="1">
        <p:scale>
          <a:sx n="110" d="100"/>
          <a:sy n="110" d="100"/>
        </p:scale>
        <p:origin x="121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97" d="100"/>
          <a:sy n="97" d="100"/>
        </p:scale>
        <p:origin x="4328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3/1/24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3/1/24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15D609-ACCA-0D43-BAB7-F11D0400FFEA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2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ember.onem2m.org/Application/documentApp/documentinfo/?documentId=36706&amp;fromList=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6690&amp;fromList=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ember.onem2m.org/Application/documentApp/documentinfo/?documentId=36693&amp;fromList=Y" TargetMode="External"/><Relationship Id="rId5" Type="http://schemas.openxmlformats.org/officeDocument/2006/relationships/hyperlink" Target="https://member.onem2m.org/Application/documentApp/documentinfo/?documentId=36692&amp;fromList=Y" TargetMode="External"/><Relationship Id="rId4" Type="http://schemas.openxmlformats.org/officeDocument/2006/relationships/hyperlink" Target="https://member.onem2m.org/Application/documentApp/documentinfo/?documentId=36691&amp;fromList=Y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TP63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523963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2024-02-26 to 2023-02-29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81000" y="1371600"/>
            <a:ext cx="85344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>
                <a:solidFill>
                  <a:srgbClr val="C00000"/>
                </a:solidFill>
              </a:rPr>
              <a:t>13</a:t>
            </a:r>
            <a:r>
              <a:rPr lang="en-GB" altLang="en-US" sz="2400" dirty="0"/>
              <a:t> new CRs have been agreed for </a:t>
            </a:r>
            <a:r>
              <a:rPr lang="en-GB" altLang="en-US" sz="2400" b="1" dirty="0"/>
              <a:t>TS-0001, TS-0004, TS-0022 and TS-0041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14</a:t>
            </a:r>
            <a:r>
              <a:rPr lang="en-GB" altLang="en-US" sz="2400" dirty="0"/>
              <a:t> agreed contributions are now pending waiting for </a:t>
            </a:r>
            <a:r>
              <a:rPr lang="en-GB" altLang="en-US" sz="2400" b="1" dirty="0"/>
              <a:t>Rel-5 </a:t>
            </a:r>
            <a:r>
              <a:rPr lang="en-GB" altLang="en-US" sz="2400" dirty="0"/>
              <a:t>specs to be started:</a:t>
            </a:r>
            <a:endParaRPr lang="en-GB" altLang="en-US" sz="2400" b="1" dirty="0"/>
          </a:p>
          <a:p>
            <a:endParaRPr lang="en-GB" altLang="en-US" sz="2400" dirty="0"/>
          </a:p>
          <a:p>
            <a:r>
              <a:rPr lang="en-GB" altLang="en-US" sz="2400" dirty="0"/>
              <a:t>Work has started on TS-0041</a:t>
            </a:r>
          </a:p>
          <a:p>
            <a:r>
              <a:rPr lang="en-GB" altLang="en-US" sz="2400" dirty="0"/>
              <a:t>New Git process being used for TS-0020, TS-0041 and TR-0071</a:t>
            </a:r>
          </a:p>
          <a:p>
            <a:r>
              <a:rPr lang="en-GB" altLang="en-US" sz="2400" dirty="0"/>
              <a:t>CR for changes to CoAP binding is being worked</a:t>
            </a:r>
          </a:p>
          <a:p>
            <a:r>
              <a:rPr lang="en-GB" altLang="en-US" sz="2400" dirty="0"/>
              <a:t>114 issues currently open, 77 have been closed</a:t>
            </a:r>
          </a:p>
          <a:p>
            <a:endParaRPr lang="en-GB" altLang="en-US" sz="2000" dirty="0"/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2B5CDF7-1045-D6D9-17E5-A54C53DBA5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311419"/>
              </p:ext>
            </p:extLst>
          </p:nvPr>
        </p:nvGraphicFramePr>
        <p:xfrm>
          <a:off x="838200" y="3063240"/>
          <a:ext cx="5867400" cy="365760"/>
        </p:xfrm>
        <a:graphic>
          <a:graphicData uri="http://schemas.openxmlformats.org/drawingml/2006/table">
            <a:tbl>
              <a:tblPr/>
              <a:tblGrid>
                <a:gridCol w="2466009">
                  <a:extLst>
                    <a:ext uri="{9D8B030D-6E8A-4147-A177-3AD203B41FA5}">
                      <a16:colId xmlns:a16="http://schemas.microsoft.com/office/drawing/2014/main" val="1046192970"/>
                    </a:ext>
                  </a:extLst>
                </a:gridCol>
                <a:gridCol w="3401391">
                  <a:extLst>
                    <a:ext uri="{9D8B030D-6E8A-4147-A177-3AD203B41FA5}">
                      <a16:colId xmlns:a16="http://schemas.microsoft.com/office/drawing/2014/main" val="1262651408"/>
                    </a:ext>
                  </a:extLst>
                </a:gridCol>
              </a:tblGrid>
              <a:tr h="196409">
                <a:tc>
                  <a:txBody>
                    <a:bodyPr/>
                    <a:lstStyle/>
                    <a:p>
                      <a:r>
                        <a:rPr lang="en-GB" dirty="0">
                          <a:hlinkClick r:id="rId2"/>
                        </a:rPr>
                        <a:t>SDS-2024-0027R02</a:t>
                      </a:r>
                      <a:endParaRPr lang="en-GB" dirty="0"/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hlinkClick r:id="rId2"/>
                        </a:rPr>
                        <a:t>SDS 63 Document Allocation</a:t>
                      </a:r>
                      <a:endParaRPr lang="en-GB" dirty="0"/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436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EEB45D2-CB87-5D26-B1D3-4F772A9E5F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736" y="1752600"/>
            <a:ext cx="8598528" cy="3124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4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</a:t>
            </a:r>
            <a:r>
              <a:rPr lang="en-GB" sz="2400" dirty="0">
                <a:hlinkClick r:id="rId3"/>
              </a:rPr>
              <a:t>TP-2024-0017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01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2</a:t>
            </a:r>
            <a:endParaRPr lang="en-US" altLang="en-US" sz="2400" dirty="0"/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4"/>
              </a:rPr>
              <a:t>TP-2024-0018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3</a:t>
            </a:r>
          </a:p>
          <a:p>
            <a:r>
              <a:rPr lang="en-US" altLang="en-US" sz="2400" dirty="0"/>
              <a:t>TS-0022 – </a:t>
            </a:r>
            <a:r>
              <a:rPr lang="en-GB" sz="2400" dirty="0">
                <a:hlinkClick r:id="rId5"/>
              </a:rPr>
              <a:t>TP-2024-0019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4</a:t>
            </a:r>
          </a:p>
          <a:p>
            <a:r>
              <a:rPr lang="en-US" altLang="en-US" sz="2400" dirty="0"/>
              <a:t>TS-0041 – </a:t>
            </a:r>
            <a:r>
              <a:rPr lang="en-GB" sz="2400" dirty="0">
                <a:hlinkClick r:id="rId6"/>
              </a:rPr>
              <a:t>TP-2024-0020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01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354032"/>
              </p:ext>
            </p:extLst>
          </p:nvPr>
        </p:nvGraphicFramePr>
        <p:xfrm>
          <a:off x="1219200" y="1465684"/>
          <a:ext cx="6400800" cy="227482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63.1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11 Mar 2024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63.2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25 Mar 2024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0123122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63.3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15</a:t>
                      </a: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Apr 2024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13883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63.4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29 Apr 2024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8193756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1037</TotalTime>
  <Words>215</Words>
  <Application>Microsoft Macintosh PowerPoint</Application>
  <PresentationFormat>On-screen Show (4:3)</PresentationFormat>
  <Paragraphs>46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Times New Roman</vt:lpstr>
      <vt:lpstr>Office Theme</vt:lpstr>
      <vt:lpstr>SDS Status Report to TP63</vt:lpstr>
      <vt:lpstr>Summary</vt:lpstr>
      <vt:lpstr>SDS WI Status 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Peter Niblett</cp:lastModifiedBy>
  <cp:revision>665</cp:revision>
  <dcterms:created xsi:type="dcterms:W3CDTF">2012-09-11T22:52:11Z</dcterms:created>
  <dcterms:modified xsi:type="dcterms:W3CDTF">2024-03-01T12:16:06Z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