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1" r:id="rId3"/>
    <p:sldId id="273" r:id="rId4"/>
    <p:sldId id="274" r:id="rId5"/>
    <p:sldId id="263" r:id="rId6"/>
    <p:sldId id="268" r:id="rId7"/>
    <p:sldId id="264" r:id="rId8"/>
    <p:sldId id="269" r:id="rId9"/>
    <p:sldId id="270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420"/>
    <p:restoredTop sz="94660"/>
  </p:normalViewPr>
  <p:slideViewPr>
    <p:cSldViewPr showGuides="1">
      <p:cViewPr varScale="1">
        <p:scale>
          <a:sx n="151" d="100"/>
          <a:sy n="151" d="100"/>
        </p:scale>
        <p:origin x="816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11/15/24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11/15/24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AC11DFAF-69DC-DD48-B397-FA2611DEE8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E26B4CB-5A02-5E41-807D-80535D43F6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E2134A7-4DB3-264C-964C-BB0128C75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825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F966D7-48C8-DA6A-D16D-7D687FF9A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6501F74B-DA5B-821B-54B5-DF12A7B9380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981C8BA1-D72C-5564-7776-09C7DC4F3B6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A082354A-15E7-A269-6E6C-29C22C7F84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97218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1AA96D-4C54-529D-C18B-5D1F0E7A7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EBDE1CCE-ADDC-C132-2C14-F1A9B4F810B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CAC201F3-B07E-AF87-0248-9815E7B433F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388EE4B-AEB0-3518-F38D-83E723E8F8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1231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RDM status report to TP#67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595784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Massimo Vanetti, </a:t>
            </a:r>
            <a:r>
              <a:rPr lang="en-US" altLang="de-DE" dirty="0" err="1">
                <a:solidFill>
                  <a:srgbClr val="B42025"/>
                </a:solidFill>
              </a:rPr>
              <a:t>TaeHyun</a:t>
            </a:r>
            <a:r>
              <a:rPr lang="en-US" altLang="de-DE" dirty="0">
                <a:solidFill>
                  <a:srgbClr val="B42025"/>
                </a:solidFill>
              </a:rPr>
              <a:t> KIM (RDM chair, vice chair)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from 2024-11-12 to 2024-11-19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TP#67 -  Reports from Working Groups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591C0CF-1F4B-414C-8AC9-E4EBC75D8C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Summary: CRs Agreed,  1/2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E57E8037-4140-C245-9690-6B4BB036065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77724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82550" lvl="1" indent="0" eaLnBrk="1" hangingPunct="1">
              <a:buNone/>
            </a:pPr>
            <a:r>
              <a:rPr lang="en-US" altLang="de-DE" sz="2000" dirty="0">
                <a:solidFill>
                  <a:schemeClr val="tx1"/>
                </a:solidFill>
              </a:rPr>
              <a:t>New CRs agreed against TS-0023, all for rel. 5: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dirty="0"/>
          </a:p>
          <a:p>
            <a:pPr marL="82550" lvl="1" indent="0" eaLnBrk="1" hangingPunct="1"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9A3885C5-8964-6949-BC35-B203B7704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5D1F504-5F00-FE38-2C16-D6FD50517B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900360"/>
              </p:ext>
            </p:extLst>
          </p:nvPr>
        </p:nvGraphicFramePr>
        <p:xfrm>
          <a:off x="457200" y="1676400"/>
          <a:ext cx="81534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8253">
                  <a:extLst>
                    <a:ext uri="{9D8B030D-6E8A-4147-A177-3AD203B41FA5}">
                      <a16:colId xmlns:a16="http://schemas.microsoft.com/office/drawing/2014/main" val="558508672"/>
                    </a:ext>
                  </a:extLst>
                </a:gridCol>
                <a:gridCol w="5995147">
                  <a:extLst>
                    <a:ext uri="{9D8B030D-6E8A-4147-A177-3AD203B41FA5}">
                      <a16:colId xmlns:a16="http://schemas.microsoft.com/office/drawing/2014/main" val="1358144221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r>
                        <a:rPr lang="en-IT" dirty="0"/>
                        <a:t>Doc nb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Short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18735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r>
                        <a:rPr lang="en-IT" dirty="0"/>
                        <a:t>RDM-2024-0036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Correcting UoM of </a:t>
                      </a:r>
                      <a:r>
                        <a:rPr lang="en-GB" dirty="0" err="1"/>
                        <a:t>MemorySize</a:t>
                      </a:r>
                      <a:r>
                        <a:rPr lang="en-GB" dirty="0"/>
                        <a:t> in </a:t>
                      </a:r>
                      <a:r>
                        <a:rPr lang="en-GB" dirty="0" err="1"/>
                        <a:t>threeDprinter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ModuleClass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819921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r>
                        <a:rPr lang="en-IT" dirty="0"/>
                        <a:t>RDM-2024-0037R01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Correcting and adding short names for </a:t>
                      </a:r>
                      <a:r>
                        <a:rPr lang="en-GB" dirty="0" err="1"/>
                        <a:t>airQualitySensor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965588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r>
                        <a:rPr lang="en-IT" dirty="0"/>
                        <a:t>RDM-2024-0038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Adding short names for connectivity MC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953774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r>
                        <a:rPr lang="en-IT" dirty="0"/>
                        <a:t>RDM-2024-0039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 short names for </a:t>
                      </a:r>
                      <a:r>
                        <a:rPr lang="en-GB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galleryMode</a:t>
                      </a:r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MC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637824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r>
                        <a:rPr lang="en-IT" dirty="0"/>
                        <a:t>RDM-2024-0040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Adding short names for </a:t>
                      </a:r>
                      <a:r>
                        <a:rPr lang="en-GB" dirty="0" err="1"/>
                        <a:t>gasChargingControl</a:t>
                      </a:r>
                      <a:r>
                        <a:rPr lang="en-GB" dirty="0"/>
                        <a:t> MC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221854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T" dirty="0"/>
                        <a:t>RDM-2024-0041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Adding short names for </a:t>
                      </a:r>
                      <a:r>
                        <a:rPr lang="en-GB" dirty="0" err="1"/>
                        <a:t>gasMeterAlarm</a:t>
                      </a:r>
                      <a:r>
                        <a:rPr lang="en-GB" dirty="0"/>
                        <a:t> MC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424023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T" dirty="0"/>
                        <a:t>RDM-2024-0042R01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Adding short names for </a:t>
                      </a:r>
                      <a:r>
                        <a:rPr lang="en-GB" dirty="0" err="1"/>
                        <a:t>gasMeterReportInfo</a:t>
                      </a:r>
                      <a:r>
                        <a:rPr lang="en-GB" dirty="0"/>
                        <a:t> MC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9149644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T" dirty="0"/>
                        <a:t>RDM-2024-0043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Adding short names for </a:t>
                      </a:r>
                      <a:r>
                        <a:rPr lang="en-GB" dirty="0" err="1"/>
                        <a:t>magneticSensorParameters</a:t>
                      </a:r>
                      <a:r>
                        <a:rPr lang="en-GB" dirty="0"/>
                        <a:t> MC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25195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T" dirty="0"/>
                        <a:t>RDM-2024-0044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Adding short names for </a:t>
                      </a:r>
                      <a:r>
                        <a:rPr lang="en-GB" dirty="0" err="1"/>
                        <a:t>parkingStatus</a:t>
                      </a:r>
                      <a:r>
                        <a:rPr lang="en-GB" dirty="0"/>
                        <a:t> MC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70216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T" dirty="0"/>
                        <a:t>RDM-2024-0045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Adding short names for </a:t>
                      </a:r>
                      <a:r>
                        <a:rPr lang="en-GB" dirty="0" err="1"/>
                        <a:t>periodicalReportConfig</a:t>
                      </a:r>
                      <a:r>
                        <a:rPr lang="en-GB" dirty="0"/>
                        <a:t> MC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567714"/>
                  </a:ext>
                </a:extLst>
              </a:tr>
            </a:tbl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44BB4-384A-EFAC-198D-36D58DE1B83B}"/>
              </a:ext>
            </a:extLst>
          </p:cNvPr>
          <p:cNvSpPr txBox="1">
            <a:spLocks/>
          </p:cNvSpPr>
          <p:nvPr/>
        </p:nvSpPr>
        <p:spPr bwMode="auto">
          <a:xfrm>
            <a:off x="609600" y="5638800"/>
            <a:ext cx="77724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550" lvl="1" indent="0" eaLnBrk="1" hangingPunct="1">
              <a:buFont typeface="Arial" panose="020B0604020202020204" pitchFamily="34" charset="0"/>
              <a:buNone/>
            </a:pPr>
            <a:r>
              <a:rPr lang="en-US" altLang="de-DE" sz="2000" dirty="0">
                <a:solidFill>
                  <a:schemeClr val="tx1"/>
                </a:solidFill>
              </a:rPr>
              <a:t>			(continues to next page)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dirty="0"/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Font typeface="Arial" panose="020B0604020202020204" pitchFamily="34" charset="0"/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651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5547C-D54F-9C3E-D3C2-70368D302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5D7717E-F8FF-8013-BBDC-5189AAC6892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Summary: CRs Agreed,  2/2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25D2405F-53EA-5660-6408-4F0CC0E66FFE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dirty="0"/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AB2CDD88-D67A-8982-B0E1-DC0799385B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84ABC4B-9E50-8902-E71A-2AD1135479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373645"/>
              </p:ext>
            </p:extLst>
          </p:nvPr>
        </p:nvGraphicFramePr>
        <p:xfrm>
          <a:off x="457200" y="1676400"/>
          <a:ext cx="815340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8253">
                  <a:extLst>
                    <a:ext uri="{9D8B030D-6E8A-4147-A177-3AD203B41FA5}">
                      <a16:colId xmlns:a16="http://schemas.microsoft.com/office/drawing/2014/main" val="558508672"/>
                    </a:ext>
                  </a:extLst>
                </a:gridCol>
                <a:gridCol w="5995147">
                  <a:extLst>
                    <a:ext uri="{9D8B030D-6E8A-4147-A177-3AD203B41FA5}">
                      <a16:colId xmlns:a16="http://schemas.microsoft.com/office/drawing/2014/main" val="1358144221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r>
                        <a:rPr lang="en-IT" dirty="0"/>
                        <a:t>Doc nb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Short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18735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T" dirty="0"/>
                        <a:t>RDM-2024-0046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Adding short names for </a:t>
                      </a:r>
                      <a:r>
                        <a:rPr lang="en-GB" dirty="0" err="1"/>
                        <a:t>slcAlarm</a:t>
                      </a:r>
                      <a:r>
                        <a:rPr lang="en-GB" dirty="0"/>
                        <a:t> MC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440763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r>
                        <a:rPr lang="en-IT" dirty="0"/>
                        <a:t>RDM-2024-0047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Adding short names for </a:t>
                      </a:r>
                      <a:r>
                        <a:rPr lang="en-GB" dirty="0" err="1"/>
                        <a:t>slcParameterSetting</a:t>
                      </a:r>
                      <a:r>
                        <a:rPr lang="en-GB" dirty="0"/>
                        <a:t> MC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819921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r>
                        <a:rPr lang="en-IT" dirty="0"/>
                        <a:t>RDM-2024-0048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Adding short names for </a:t>
                      </a:r>
                      <a:r>
                        <a:rPr lang="en-GB" dirty="0" err="1"/>
                        <a:t>slcReportInfo</a:t>
                      </a:r>
                      <a:r>
                        <a:rPr lang="en-GB" dirty="0"/>
                        <a:t> MC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953774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0D81F8F-87D8-9E25-D8A1-25EFCC31B0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039837"/>
              </p:ext>
            </p:extLst>
          </p:nvPr>
        </p:nvGraphicFramePr>
        <p:xfrm>
          <a:off x="457200" y="3775710"/>
          <a:ext cx="8153400" cy="1664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8253">
                  <a:extLst>
                    <a:ext uri="{9D8B030D-6E8A-4147-A177-3AD203B41FA5}">
                      <a16:colId xmlns:a16="http://schemas.microsoft.com/office/drawing/2014/main" val="558508672"/>
                    </a:ext>
                  </a:extLst>
                </a:gridCol>
                <a:gridCol w="5995147">
                  <a:extLst>
                    <a:ext uri="{9D8B030D-6E8A-4147-A177-3AD203B41FA5}">
                      <a16:colId xmlns:a16="http://schemas.microsoft.com/office/drawing/2014/main" val="1358144221"/>
                    </a:ext>
                  </a:extLst>
                </a:gridCol>
              </a:tblGrid>
              <a:tr h="567690">
                <a:tc>
                  <a:txBody>
                    <a:bodyPr/>
                    <a:lstStyle/>
                    <a:p>
                      <a:r>
                        <a:rPr lang="en-IT" dirty="0"/>
                        <a:t>Doc nb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Short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18735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T" dirty="0">
                          <a:solidFill>
                            <a:schemeClr val="tx1"/>
                          </a:solidFill>
                        </a:rPr>
                        <a:t>RDM-2024-0055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New requirements for privacy regulations</a:t>
                      </a:r>
                      <a:endParaRPr lang="en-IT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059684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T" dirty="0"/>
                        <a:t>RDM-2024-0056R01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New requirements for consent management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001318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T" dirty="0"/>
                        <a:t>RDM-2024-0057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New requirement for data ownership and right to be deleted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44076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F8E3E35-D17B-16A5-31A2-257CE8F2A4C0}"/>
              </a:ext>
            </a:extLst>
          </p:cNvPr>
          <p:cNvSpPr txBox="1"/>
          <p:nvPr/>
        </p:nvSpPr>
        <p:spPr>
          <a:xfrm>
            <a:off x="609600" y="3352800"/>
            <a:ext cx="448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T" dirty="0"/>
              <a:t>New CRs agreed against TR-0002, all for rel. 5: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CC4B74-B36A-0188-9A80-D8B0FE042383}"/>
              </a:ext>
            </a:extLst>
          </p:cNvPr>
          <p:cNvSpPr txBox="1"/>
          <p:nvPr/>
        </p:nvSpPr>
        <p:spPr>
          <a:xfrm>
            <a:off x="497202" y="1292087"/>
            <a:ext cx="7563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82550" lvl="1" indent="0" eaLnBrk="1" hangingPunct="1">
              <a:buNone/>
            </a:pPr>
            <a:r>
              <a:rPr lang="en-US" altLang="de-DE" sz="1800" dirty="0">
                <a:solidFill>
                  <a:schemeClr val="tx1"/>
                </a:solidFill>
              </a:rPr>
              <a:t>New CRs agreed against TS-0023, all for rel. 5 (continued from previous page):</a:t>
            </a:r>
          </a:p>
        </p:txBody>
      </p:sp>
    </p:spTree>
    <p:extLst>
      <p:ext uri="{BB962C8B-B14F-4D97-AF65-F5344CB8AC3E}">
        <p14:creationId xmlns:p14="http://schemas.microsoft.com/office/powerpoint/2010/main" val="2258359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86E03-7A13-976B-1707-D7D6731B0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A9C71DBC-1168-C3AA-5B8B-A5A1C6967A4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Summary: New Baselines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A42F5B8F-92C6-DDB8-76AB-121514E99A2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dirty="0"/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CD6FE950-3B94-6999-E7A7-059C0BD458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59034AD-9B4A-8916-2E86-85B191F2D1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577695"/>
              </p:ext>
            </p:extLst>
          </p:nvPr>
        </p:nvGraphicFramePr>
        <p:xfrm>
          <a:off x="457200" y="1676400"/>
          <a:ext cx="815340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8253">
                  <a:extLst>
                    <a:ext uri="{9D8B030D-6E8A-4147-A177-3AD203B41FA5}">
                      <a16:colId xmlns:a16="http://schemas.microsoft.com/office/drawing/2014/main" val="558508672"/>
                    </a:ext>
                  </a:extLst>
                </a:gridCol>
                <a:gridCol w="5995147">
                  <a:extLst>
                    <a:ext uri="{9D8B030D-6E8A-4147-A177-3AD203B41FA5}">
                      <a16:colId xmlns:a16="http://schemas.microsoft.com/office/drawing/2014/main" val="1358144221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r>
                        <a:rPr lang="en-IT" dirty="0"/>
                        <a:t>Doc nb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Short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18735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T" dirty="0"/>
                        <a:t>RDM-2024-0060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TR-0069-V0_4_0_New_baseline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44076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ED3ACF0-30BB-3C4F-E660-DD2B16107AF8}"/>
              </a:ext>
            </a:extLst>
          </p:cNvPr>
          <p:cNvSpPr txBox="1"/>
          <p:nvPr/>
        </p:nvSpPr>
        <p:spPr>
          <a:xfrm>
            <a:off x="497202" y="1292087"/>
            <a:ext cx="47455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82550" lvl="1" indent="0" eaLnBrk="1" hangingPunct="1">
              <a:buNone/>
            </a:pPr>
            <a:r>
              <a:rPr lang="en-US" altLang="de-DE" sz="1800" dirty="0">
                <a:solidFill>
                  <a:schemeClr val="tx1"/>
                </a:solidFill>
              </a:rPr>
              <a:t>New baseline agreed against TR-0069, for rel. 5:</a:t>
            </a:r>
          </a:p>
        </p:txBody>
      </p:sp>
    </p:spTree>
    <p:extLst>
      <p:ext uri="{BB962C8B-B14F-4D97-AF65-F5344CB8AC3E}">
        <p14:creationId xmlns:p14="http://schemas.microsoft.com/office/powerpoint/2010/main" val="618274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Items for DECISION in TP</a:t>
            </a:r>
            <a:endParaRPr lang="en-US" altLang="en-US" dirty="0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174865"/>
            <a:ext cx="8534400" cy="5410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400" dirty="0"/>
              <a:t>CR Pack for approval</a:t>
            </a:r>
            <a:endParaRPr lang="en-GB" altLang="de-DE" sz="2400" dirty="0">
              <a:solidFill>
                <a:srgbClr val="C00000"/>
              </a:solidFill>
            </a:endParaRPr>
          </a:p>
          <a:p>
            <a:pPr lvl="1">
              <a:defRPr/>
            </a:pPr>
            <a:r>
              <a:rPr lang="en-US" altLang="en-US" sz="1600"/>
              <a:t>TP-2024-0089-TP67_TS-0002_</a:t>
            </a:r>
            <a:r>
              <a:rPr lang="en-US" altLang="en-US" sz="1600" dirty="0"/>
              <a:t>CR_Pack</a:t>
            </a:r>
          </a:p>
          <a:p>
            <a:pPr lvl="1">
              <a:defRPr/>
            </a:pPr>
            <a:r>
              <a:rPr lang="en-US" altLang="en-US" sz="1600" dirty="0"/>
              <a:t>TP-2024-0090-TP67_TS-0023_CR_Pack</a:t>
            </a:r>
          </a:p>
          <a:p>
            <a:pPr lvl="1">
              <a:defRPr/>
            </a:pPr>
            <a:endParaRPr lang="en-US" altLang="en-US" sz="1600" dirty="0"/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TR/TS for approval </a:t>
            </a:r>
          </a:p>
          <a:p>
            <a:pPr lvl="1">
              <a:defRPr/>
            </a:pPr>
            <a:r>
              <a:rPr lang="en-US" sz="1600" dirty="0"/>
              <a:t>None</a:t>
            </a:r>
          </a:p>
          <a:p>
            <a:pPr>
              <a:defRPr/>
            </a:pPr>
            <a:r>
              <a:rPr lang="en-GB" altLang="en-US" sz="2800" dirty="0">
                <a:solidFill>
                  <a:schemeClr val="tx1"/>
                </a:solidFill>
              </a:rPr>
              <a:t>New WI proposal for approval</a:t>
            </a:r>
          </a:p>
          <a:p>
            <a:pPr lvl="1">
              <a:defRPr/>
            </a:pPr>
            <a:r>
              <a:rPr lang="en-US" sz="1600" dirty="0"/>
              <a:t>None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WI update for approval</a:t>
            </a:r>
          </a:p>
          <a:p>
            <a:pPr lvl="1">
              <a:defRPr/>
            </a:pPr>
            <a:r>
              <a:rPr lang="en-US" altLang="ko-KR" sz="1600" dirty="0">
                <a:sym typeface="Wingdings" panose="05000000000000000000" pitchFamily="2" charset="2"/>
              </a:rPr>
              <a:t>None</a:t>
            </a:r>
          </a:p>
          <a:p>
            <a:pPr lvl="1">
              <a:defRPr/>
            </a:pPr>
            <a:endParaRPr lang="en-US" altLang="ko-KR" sz="1600" dirty="0">
              <a:sym typeface="Wingdings" panose="05000000000000000000" pitchFamily="2" charset="2"/>
            </a:endParaRPr>
          </a:p>
          <a:p>
            <a:pPr marL="457200" lvl="1" indent="0">
              <a:buNone/>
              <a:defRPr/>
            </a:pPr>
            <a:endParaRPr lang="en-US" altLang="ko-KR" sz="1600" dirty="0">
              <a:sym typeface="Wingdings" panose="05000000000000000000" pitchFamily="2" charset="2"/>
            </a:endParaRPr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4769552E-47FF-68F4-CA0C-5700196C47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8947156"/>
              </p:ext>
            </p:extLst>
          </p:nvPr>
        </p:nvGraphicFramePr>
        <p:xfrm>
          <a:off x="478665" y="1866905"/>
          <a:ext cx="8350586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6582">
                  <a:extLst>
                    <a:ext uri="{9D8B030D-6E8A-4147-A177-3AD203B41FA5}">
                      <a16:colId xmlns:a16="http://schemas.microsoft.com/office/drawing/2014/main" val="2979365118"/>
                    </a:ext>
                  </a:extLst>
                </a:gridCol>
                <a:gridCol w="6824004">
                  <a:extLst>
                    <a:ext uri="{9D8B030D-6E8A-4147-A177-3AD203B41FA5}">
                      <a16:colId xmlns:a16="http://schemas.microsoft.com/office/drawing/2014/main" val="20597974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 Full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825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WI-0015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Use Cases Collection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3907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WI-0104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SDT based Information Model and Mapping for Vertical Industries - SIMVI</a:t>
                      </a:r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2937717"/>
                  </a:ext>
                </a:extLst>
              </a:tr>
            </a:tbl>
          </a:graphicData>
        </a:graphic>
      </p:graphicFrame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  <p:graphicFrame>
        <p:nvGraphicFramePr>
          <p:cNvPr id="4" name="Content Placeholder 1">
            <a:extLst>
              <a:ext uri="{FF2B5EF4-FFF2-40B4-BE49-F238E27FC236}">
                <a16:creationId xmlns:a16="http://schemas.microsoft.com/office/drawing/2014/main" id="{9BE10CB8-B728-3B16-D21D-199D8A93DE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9992941"/>
              </p:ext>
            </p:extLst>
          </p:nvPr>
        </p:nvGraphicFramePr>
        <p:xfrm>
          <a:off x="457200" y="3939540"/>
          <a:ext cx="8372051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979365118"/>
                    </a:ext>
                  </a:extLst>
                </a:gridCol>
                <a:gridCol w="4038600">
                  <a:extLst>
                    <a:ext uri="{9D8B030D-6E8A-4147-A177-3AD203B41FA5}">
                      <a16:colId xmlns:a16="http://schemas.microsoft.com/office/drawing/2014/main" val="2059797445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322608824"/>
                    </a:ext>
                  </a:extLst>
                </a:gridCol>
                <a:gridCol w="1818851">
                  <a:extLst>
                    <a:ext uri="{9D8B030D-6E8A-4147-A177-3AD203B41FA5}">
                      <a16:colId xmlns:a16="http://schemas.microsoft.com/office/drawing/2014/main" val="9036235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Full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Progress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T" dirty="0"/>
                        <a:t>Comments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825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WI-0098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IoT for Smart Lifts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T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</a:t>
                      </a:r>
                      <a:r>
                        <a:rPr lang="en-IT" dirty="0"/>
                        <a:t>o 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2937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WI-0110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Enablement of IoT in the metaverse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T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328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T" dirty="0"/>
                        <a:t>WI-0118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Digital Twins Enablement in oneM2M</a:t>
                      </a:r>
                      <a:endParaRPr lang="en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T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2405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F74DA2F-A242-404C-7125-71E21BD304F6}"/>
              </a:ext>
            </a:extLst>
          </p:cNvPr>
          <p:cNvSpPr txBox="1"/>
          <p:nvPr/>
        </p:nvSpPr>
        <p:spPr>
          <a:xfrm>
            <a:off x="457200" y="1378039"/>
            <a:ext cx="84797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T" b="1" dirty="0"/>
              <a:t>Tasks that are continuously ongoing (for these a percentage of progress is meaningless)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EB6808-857A-B951-A88B-32A7BD3DECBB}"/>
              </a:ext>
            </a:extLst>
          </p:cNvPr>
          <p:cNvSpPr txBox="1"/>
          <p:nvPr/>
        </p:nvSpPr>
        <p:spPr>
          <a:xfrm>
            <a:off x="372795" y="3518659"/>
            <a:ext cx="1295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T" b="1" dirty="0"/>
              <a:t>Other Tasks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Steps</a:t>
            </a:r>
            <a:endParaRPr lang="en-US" altLang="en-US" dirty="0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000" dirty="0"/>
              <a:t>Continue to advance Smart Lifts WI-0098</a:t>
            </a:r>
          </a:p>
          <a:p>
            <a:pPr>
              <a:defRPr/>
            </a:pPr>
            <a:r>
              <a:rPr lang="en-GB" altLang="de-DE" sz="2000" dirty="0"/>
              <a:t>Continue to advance SDT based Information Model and Mapping for Vertical Industries (Rel.5):</a:t>
            </a:r>
          </a:p>
          <a:p>
            <a:pPr lvl="1">
              <a:defRPr/>
            </a:pPr>
            <a:r>
              <a:rPr lang="en-GB" altLang="de-DE" sz="1600" dirty="0">
                <a:solidFill>
                  <a:schemeClr val="tx1"/>
                </a:solidFill>
              </a:rPr>
              <a:t>From now going onwards, contributors are required to make their contributions via the GitLab based new process</a:t>
            </a:r>
          </a:p>
          <a:p>
            <a:pPr>
              <a:defRPr/>
            </a:pPr>
            <a:r>
              <a:rPr lang="en-GB" altLang="de-DE" sz="2000" dirty="0"/>
              <a:t>Advance work item: WI-0101 Advanced Semantic Discovery </a:t>
            </a:r>
          </a:p>
          <a:p>
            <a:pPr>
              <a:defRPr/>
            </a:pPr>
            <a:r>
              <a:rPr lang="en-GB" altLang="de-DE" sz="2000" dirty="0"/>
              <a:t>Advance work item: </a:t>
            </a:r>
            <a:r>
              <a:rPr lang="en-GB" altLang="de-DE" sz="2000" dirty="0">
                <a:sym typeface="Wingdings" panose="05000000000000000000" pitchFamily="2" charset="2"/>
              </a:rPr>
              <a:t>WI-0110 </a:t>
            </a:r>
            <a:r>
              <a:rPr lang="en-GB" altLang="de-DE" sz="2000" dirty="0" err="1"/>
              <a:t>MetaIoT</a:t>
            </a:r>
            <a:r>
              <a:rPr lang="en-GB" altLang="de-DE" sz="2000" dirty="0"/>
              <a:t> </a:t>
            </a:r>
          </a:p>
          <a:p>
            <a:pPr>
              <a:defRPr/>
            </a:pPr>
            <a:r>
              <a:rPr lang="en-GB" altLang="de-DE" sz="2000" dirty="0"/>
              <a:t>Advance work item: WI-0118 Digital Twins</a:t>
            </a:r>
          </a:p>
          <a:p>
            <a:pPr>
              <a:defRPr/>
            </a:pPr>
            <a:r>
              <a:rPr lang="en-GB" altLang="de-DE" sz="2000" dirty="0"/>
              <a:t>New action: determine which RDM documents switch to the new markdown process and their priorities</a:t>
            </a:r>
          </a:p>
          <a:p>
            <a:pPr>
              <a:defRPr/>
            </a:pPr>
            <a:r>
              <a:rPr lang="en-GB" altLang="de-DE" sz="2000" dirty="0"/>
              <a:t>Meeting minutes:</a:t>
            </a:r>
            <a:br>
              <a:rPr lang="en-GB" altLang="de-DE" sz="2000" dirty="0"/>
            </a:br>
            <a:r>
              <a:rPr lang="en-GB" altLang="de-DE" sz="2000" dirty="0"/>
              <a:t>RDM-2024-0061 RDM 67 Minutes </a:t>
            </a:r>
            <a:br>
              <a:rPr lang="en-GB" altLang="de-DE" sz="2000" dirty="0"/>
            </a:br>
            <a:r>
              <a:rPr lang="en-GB" altLang="de-DE" sz="2000" dirty="0"/>
              <a:t>(THANKS Kim!)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1"/>
            <a:ext cx="8229600" cy="3886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 </a:t>
            </a:r>
          </a:p>
          <a:p>
            <a:pPr marL="457200" lvl="1" indent="0">
              <a:buNone/>
            </a:pPr>
            <a:r>
              <a:rPr lang="en-US" altLang="fr-FR" sz="2000" dirty="0">
                <a:solidFill>
                  <a:schemeClr val="tx1"/>
                </a:solidFill>
              </a:rPr>
              <a:t>2 conference call: </a:t>
            </a:r>
          </a:p>
          <a:p>
            <a:pPr lvl="1"/>
            <a:r>
              <a:rPr lang="en-US" altLang="fr-FR" sz="2000" dirty="0">
                <a:solidFill>
                  <a:schemeClr val="tx1"/>
                </a:solidFill>
              </a:rPr>
              <a:t>RDM# 67.1 (2024-12-10 13:00-15:00 UTC)</a:t>
            </a:r>
          </a:p>
          <a:p>
            <a:pPr lvl="1"/>
            <a:r>
              <a:rPr lang="en-US" altLang="fr-FR" sz="2000" dirty="0">
                <a:solidFill>
                  <a:schemeClr val="tx1"/>
                </a:solidFill>
              </a:rPr>
              <a:t>RDM# 67.2 (2025-01-21 13:00-15:00 UTC)</a:t>
            </a:r>
          </a:p>
          <a:p>
            <a:pPr marL="457200" lvl="1" indent="0">
              <a:buNone/>
            </a:pPr>
            <a:endParaRPr lang="en-US" altLang="fr-FR" sz="2000" dirty="0">
              <a:solidFill>
                <a:srgbClr val="FF0000"/>
              </a:solidFill>
            </a:endParaRPr>
          </a:p>
          <a:p>
            <a:r>
              <a:rPr lang="en-GB" altLang="de-DE" sz="2800" dirty="0"/>
              <a:t>RDM#68</a:t>
            </a:r>
          </a:p>
          <a:p>
            <a:pPr lvl="1"/>
            <a:r>
              <a:rPr lang="en-GB" altLang="de-DE" sz="2000" dirty="0">
                <a:solidFill>
                  <a:schemeClr val="tx1"/>
                </a:solidFill>
              </a:rPr>
              <a:t>TP#68 </a:t>
            </a:r>
            <a:r>
              <a:rPr lang="en-US" altLang="de-DE" sz="2000" dirty="0">
                <a:solidFill>
                  <a:schemeClr val="tx1"/>
                </a:solidFill>
              </a:rPr>
              <a:t>(2025-02-10 … 2025-02-14)</a:t>
            </a:r>
            <a:endParaRPr lang="en-GB" altLang="de-DE" sz="2000" dirty="0">
              <a:solidFill>
                <a:schemeClr val="tx1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active WIs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C828DA1-1C22-40F7-BE50-75476AFD08CF}"/>
              </a:ext>
            </a:extLst>
          </p:cNvPr>
          <p:cNvSpPr txBox="1"/>
          <p:nvPr/>
        </p:nvSpPr>
        <p:spPr>
          <a:xfrm>
            <a:off x="2209800" y="3041247"/>
            <a:ext cx="31961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Britannic Bold" panose="020B0903060703020204" pitchFamily="34" charset="0"/>
              </a:rPr>
              <a:t>Thank You! </a:t>
            </a:r>
            <a:endParaRPr lang="fr-FR" sz="2800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773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31004</TotalTime>
  <Words>524</Words>
  <Application>Microsoft Macintosh PowerPoint</Application>
  <PresentationFormat>On-screen Show (4:3)</PresentationFormat>
  <Paragraphs>129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Britannic Bold</vt:lpstr>
      <vt:lpstr>Calibri</vt:lpstr>
      <vt:lpstr>Myriad pro</vt:lpstr>
      <vt:lpstr>Wingdings</vt:lpstr>
      <vt:lpstr>Office Theme</vt:lpstr>
      <vt:lpstr>RDM status report to TP#67</vt:lpstr>
      <vt:lpstr>Summary: CRs Agreed,  1/2</vt:lpstr>
      <vt:lpstr>Summary: CRs Agreed,  2/2</vt:lpstr>
      <vt:lpstr>Summary: New Baselines</vt:lpstr>
      <vt:lpstr>Items for DECISION in TP</vt:lpstr>
      <vt:lpstr>Highlights</vt:lpstr>
      <vt:lpstr>Next Steps</vt:lpstr>
      <vt:lpstr>Next Meetings / Calls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Massimo Vanetti</cp:lastModifiedBy>
  <cp:revision>495</cp:revision>
  <dcterms:created xsi:type="dcterms:W3CDTF">2012-09-11T22:52:11Z</dcterms:created>
  <dcterms:modified xsi:type="dcterms:W3CDTF">2024-11-15T18:52:00Z</dcterms:modified>
</cp:coreProperties>
</file>