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41" r:id="rId2"/>
    <p:sldId id="3887" r:id="rId3"/>
    <p:sldId id="3874" r:id="rId4"/>
    <p:sldId id="3889" r:id="rId5"/>
    <p:sldId id="3883" r:id="rId6"/>
    <p:sldId id="3881" r:id="rId7"/>
    <p:sldId id="3876" r:id="rId8"/>
    <p:sldId id="3875" r:id="rId9"/>
    <p:sldId id="3885" r:id="rId10"/>
    <p:sldId id="3882" r:id="rId11"/>
    <p:sldId id="3878" r:id="rId12"/>
    <p:sldId id="3884" r:id="rId13"/>
    <p:sldId id="3877" r:id="rId14"/>
    <p:sldId id="3880" r:id="rId15"/>
    <p:sldId id="3879" r:id="rId16"/>
    <p:sldId id="3886" r:id="rId17"/>
    <p:sldId id="3842" r:id="rId18"/>
  </p:sldIdLst>
  <p:sldSz cx="12192000" cy="6858000"/>
  <p:notesSz cx="7099300" cy="102346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oppins" panose="020B0604020202020204" charset="0"/>
      <p:regular r:id="rId25"/>
      <p:bold r:id="rId26"/>
      <p:italic r:id="rId27"/>
      <p:boldItalic r:id="rId28"/>
    </p:embeddedFont>
    <p:embeddedFont>
      <p:font typeface="Poppins Medium" panose="020B0604020202020204" charset="0"/>
      <p:regular r:id="rId29"/>
      <p:italic r:id="rId30"/>
    </p:embeddedFont>
    <p:embeddedFont>
      <p:font typeface="Poppins SemiBold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4176"/>
    <a:srgbClr val="002B78"/>
    <a:srgbClr val="E7E8EC"/>
    <a:srgbClr val="EBEBEB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6357" autoAdjust="0"/>
  </p:normalViewPr>
  <p:slideViewPr>
    <p:cSldViewPr snapToGrid="0" showGuides="1">
      <p:cViewPr varScale="1">
        <p:scale>
          <a:sx n="113" d="100"/>
          <a:sy n="113" d="100"/>
        </p:scale>
        <p:origin x="1056" y="96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402"/>
    </p:cViewPr>
  </p:sorterViewPr>
  <p:notesViewPr>
    <p:cSldViewPr snapToGrid="0">
      <p:cViewPr varScale="1">
        <p:scale>
          <a:sx n="87" d="100"/>
          <a:sy n="87" d="100"/>
        </p:scale>
        <p:origin x="295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02/02/2025</a:t>
            </a:fld>
            <a:endParaRPr lang="fr-FR" dirty="0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‹Nr.›</a:t>
            </a:fld>
            <a:endParaRPr lang="fr-FR" dirty="0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2/2/2025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 b="0" i="0">
                <a:latin typeface="Poppi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6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9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06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13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87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7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2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9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8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6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0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1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8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4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edia placeholder 43" descr="ETSI logo with tagline “The Standards People”.">
            <a:extLst>
              <a:ext uri="{FF2B5EF4-FFF2-40B4-BE49-F238E27FC236}">
                <a16:creationId xmlns:a16="http://schemas.microsoft.com/office/drawing/2014/main" xmlns="" id="{379DCAF1-FF24-284B-88C7-B081B54B09AD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2"/>
            <a:ext cx="12192000" cy="685799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Media</a:t>
            </a:r>
          </a:p>
        </p:txBody>
      </p:sp>
      <p:pic>
        <p:nvPicPr>
          <p:cNvPr id="15" name="Picture 14" descr="ETSI logo with tagline “The Standards People”.">
            <a:extLst>
              <a:ext uri="{FF2B5EF4-FFF2-40B4-BE49-F238E27FC236}">
                <a16:creationId xmlns:a16="http://schemas.microsoft.com/office/drawing/2014/main" xmlns="" id="{2798227C-501C-434C-BF02-B2C4CD29B6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369" y="277192"/>
            <a:ext cx="3601631" cy="181250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B56C7E0-E79E-C44B-ABAC-CA6617609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400" y="2251660"/>
            <a:ext cx="3857467" cy="991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Presentation title 1 or 2 lines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95718065-9522-1C4A-B5B6-478D11692D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5320" y="4594877"/>
            <a:ext cx="3735547" cy="40011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4B339A3C-F335-B241-BB25-FD45CA82B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5319" y="5125594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34D85224-C764-E043-9FA4-4D08485577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0386" y="6315818"/>
            <a:ext cx="3592512" cy="369332"/>
          </a:xfrm>
        </p:spPr>
        <p:txBody>
          <a:bodyPr/>
          <a:lstStyle>
            <a:lvl1pPr marL="0" indent="0" algn="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C972D2-7646-AA44-BB68-43BC3993D546}"/>
              </a:ext>
            </a:extLst>
          </p:cNvPr>
          <p:cNvSpPr/>
          <p:nvPr userDrawn="1"/>
        </p:nvSpPr>
        <p:spPr>
          <a:xfrm>
            <a:off x="282723" y="6366767"/>
            <a:ext cx="34788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US" sz="1000" b="0" i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US" sz="1000" b="0" i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358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Divider slide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3AD9F5-16D2-F748-A9EA-9A121D2B6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BEC91A3-9B72-4F4B-BC8A-3FBBF2F073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xmlns="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7"/>
            <a:ext cx="7571353" cy="1297243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Optional subtitle</a:t>
            </a:r>
          </a:p>
        </p:txBody>
      </p:sp>
      <p:sp>
        <p:nvSpPr>
          <p:cNvPr id="40" name="Picture Placeholder  39" descr="Picture Placeholder 37.">
            <a:extLst>
              <a:ext uri="{FF2B5EF4-FFF2-40B4-BE49-F238E27FC236}">
                <a16:creationId xmlns:a16="http://schemas.microsoft.com/office/drawing/2014/main" xmlns="" id="{DCA55201-C5C3-4F4D-A92C-B6A924A98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5" y="3966395"/>
            <a:ext cx="12195806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587526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59599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xmlns="" id="{0EEA2FCC-7010-244E-9629-E8297B28C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xmlns="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43EBA1C-D0EE-8D11-2BF0-041728538C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85" y="4227820"/>
            <a:ext cx="3602445" cy="113307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34744D-85C4-4549-A347-4688F7D2C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EAA4E8-89BD-F14E-A45E-8A0EF7D32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0" i="0">
                <a:cs typeface="Poppins" pitchFamily="2" charset="77"/>
              </a:defRPr>
            </a:lvl1pPr>
          </a:lstStyle>
          <a:p>
            <a:pPr algn="ctr"/>
            <a:r>
              <a:rPr lang="en-GB" sz="3200" noProof="0" dirty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D0CFF4-E16B-0E45-9A58-8A986A8D1A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1" name="Text Placeholder 139">
            <a:extLst>
              <a:ext uri="{FF2B5EF4-FFF2-40B4-BE49-F238E27FC236}">
                <a16:creationId xmlns:a16="http://schemas.microsoft.com/office/drawing/2014/main" xmlns="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Contact me:</a:t>
            </a:r>
            <a:br>
              <a:rPr lang="en-GB" noProof="0" dirty="0"/>
            </a:br>
            <a:r>
              <a:rPr lang="en-GB" noProof="0" dirty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xmlns="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5E0F959-3092-0B33-5D50-D71CB3B42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2941" y="463982"/>
            <a:ext cx="7496481" cy="599616"/>
          </a:xfrm>
        </p:spPr>
        <p:txBody>
          <a:bodyPr/>
          <a:lstStyle>
            <a:lvl1pPr algn="ctr"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Extra Slide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xmlns="" id="{C9310989-D356-77B8-EBC1-E7EF138E9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E032B3-B4DC-093D-F9A3-E595E08494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2178" y="558811"/>
            <a:ext cx="1577247" cy="54677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FC93AF0-2299-F02B-C3FB-9ABBA56C7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43" y="1316681"/>
            <a:ext cx="9604655" cy="417547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50479E91-0AC5-C324-BAC6-D11EB5A2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42944" y="191629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5666FEEB-149D-FE65-9F53-28FFB71B90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42943" y="2916540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AF992D0F-DC89-7EA2-EA68-E72EE99A21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42944" y="3516156"/>
            <a:ext cx="9604656" cy="74716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5421C18D-B5BC-9240-6A7E-F081449567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2943" y="4501761"/>
            <a:ext cx="9604655" cy="4175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0B4FA8F8-630A-9A07-83A6-BAD94B469F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2944" y="5101377"/>
            <a:ext cx="9604656" cy="74716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B9507E-F9C2-20C4-7C38-9A4F420F7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336559-796A-F45F-A6BE-5E563CEF9AC7}"/>
              </a:ext>
            </a:extLst>
          </p:cNvPr>
          <p:cNvSpPr/>
          <p:nvPr userDrawn="1"/>
        </p:nvSpPr>
        <p:spPr>
          <a:xfrm>
            <a:off x="435123" y="65191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773159FC-BEE7-7EE5-12A1-D43ADD3E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5849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0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2086166"/>
          </a:xfrm>
        </p:spPr>
        <p:txBody>
          <a:bodyPr/>
          <a:lstStyle/>
          <a:p>
            <a:r>
              <a:rPr lang="en-GB" noProof="0" dirty="0"/>
              <a:t>Presentation title (1 or 2 lines)</a:t>
            </a:r>
            <a:endParaRPr lang="en-US" dirty="0"/>
          </a:p>
        </p:txBody>
      </p:sp>
      <p:pic>
        <p:nvPicPr>
          <p:cNvPr id="6" name="Picture 5" descr="ETSI logo with tagline “The Standards People”.">
            <a:extLst>
              <a:ext uri="{FF2B5EF4-FFF2-40B4-BE49-F238E27FC236}">
                <a16:creationId xmlns:a16="http://schemas.microsoft.com/office/drawing/2014/main" xmlns="" id="{DB658D0A-7A79-2B40-9B65-2C4C68C91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="" id="{6D6807D9-2F3B-2349-9CF7-CEA45317E5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xmlns="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9832CBF8-9B6A-C9EB-E9C8-E6DEF363D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522109"/>
            <a:ext cx="5322886" cy="2435019"/>
          </a:xfrm>
        </p:spPr>
        <p:txBody>
          <a:bodyPr/>
          <a:lstStyle/>
          <a:p>
            <a:r>
              <a:rPr lang="en-GB" noProof="0" dirty="0"/>
              <a:t>Presentation title - 1 or 2 lines</a:t>
            </a:r>
            <a:endParaRPr lang="en-US" dirty="0"/>
          </a:p>
        </p:txBody>
      </p:sp>
      <p:pic>
        <p:nvPicPr>
          <p:cNvPr id="9" name="Picture 8" descr="ETSI logo with tagline “The Standards People”.">
            <a:extLst>
              <a:ext uri="{FF2B5EF4-FFF2-40B4-BE49-F238E27FC236}">
                <a16:creationId xmlns:a16="http://schemas.microsoft.com/office/drawing/2014/main" xmlns="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pic>
        <p:nvPicPr>
          <p:cNvPr id="13" name="Chart 5" descr="Decorative globe image.">
            <a:extLst>
              <a:ext uri="{FF2B5EF4-FFF2-40B4-BE49-F238E27FC236}">
                <a16:creationId xmlns:a16="http://schemas.microsoft.com/office/drawing/2014/main" xmlns="" id="{FCEB2C13-F88D-A8B1-026F-4018489C1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68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xmlns="" id="{E8C4F842-1F09-BB31-8B51-680506124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xmlns="" id="{070764BE-12F6-4743-81A1-93D394A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GB" noProof="0" dirty="0"/>
              <a:t>Agenda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A5EE4AAD-ECD1-124B-AEDB-16424C2D07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38" name="Text Placeholder 137">
            <a:extLst>
              <a:ext uri="{FF2B5EF4-FFF2-40B4-BE49-F238E27FC236}">
                <a16:creationId xmlns:a16="http://schemas.microsoft.com/office/drawing/2014/main" xmlns="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3"/>
              </a:buBlip>
              <a:defRPr lang="fr-FR" sz="24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 dirty="0"/>
              <a:t>Subject 1</a:t>
            </a:r>
            <a:endParaRPr lang="en-GB" sz="2000" noProof="0" dirty="0"/>
          </a:p>
          <a:p>
            <a:r>
              <a:rPr lang="en-GB" noProof="0" dirty="0"/>
              <a:t>Subject 2</a:t>
            </a:r>
          </a:p>
          <a:p>
            <a:r>
              <a:rPr lang="en-GB" noProof="0" dirty="0"/>
              <a:t>Subject 3</a:t>
            </a:r>
          </a:p>
          <a:p>
            <a:endParaRPr lang="en-GB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xmlns="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D11BC7-215C-5B41-81A2-94C888497B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/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1AD4075F-171A-D648-B81D-9FF0C4D36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82FB39-DFE8-744C-B891-9E73864164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2" name="Text Placeholder 139">
            <a:extLst>
              <a:ext uri="{FF2B5EF4-FFF2-40B4-BE49-F238E27FC236}">
                <a16:creationId xmlns:a16="http://schemas.microsoft.com/office/drawing/2014/main" xmlns="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xmlns="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xmlns="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14C8E2-7D22-704C-9252-C5F859431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87064478-D132-964B-A125-69651BCE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A - 1 or 2 lines</a:t>
            </a:r>
            <a:endParaRPr lang="en-US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xmlns="" id="{DA0BD28D-B36A-1C4B-88BC-2287017A19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D8DABF-D4DC-4D49-88C4-103A5030FB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pic>
        <p:nvPicPr>
          <p:cNvPr id="17" name="Chart 5">
            <a:extLst>
              <a:ext uri="{FF2B5EF4-FFF2-40B4-BE49-F238E27FC236}">
                <a16:creationId xmlns:a16="http://schemas.microsoft.com/office/drawing/2014/main" xmlns="" id="{4784794A-AA9A-6649-9D62-C336CCD47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69" name="Text Placeholder 139">
            <a:extLst>
              <a:ext uri="{FF2B5EF4-FFF2-40B4-BE49-F238E27FC236}">
                <a16:creationId xmlns:a16="http://schemas.microsoft.com/office/drawing/2014/main" xmlns="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xmlns="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30901A1-F7E0-824D-B152-A3075EA19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F05727B4-CE1A-934D-AFAF-2F312207A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/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xmlns="" id="{348F35FE-0228-0245-B71E-DA83CEFBF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1447C0D-2441-664B-B17F-BA8A30B293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10" name="Text Placeholder 139">
            <a:extLst>
              <a:ext uri="{FF2B5EF4-FFF2-40B4-BE49-F238E27FC236}">
                <a16:creationId xmlns:a16="http://schemas.microsoft.com/office/drawing/2014/main" xmlns="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xmlns="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49A1E65-43C1-8941-9501-2EB8C7320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xmlns="" id="{BFDED1E7-8506-3D4F-6257-0CB0FCD624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8FFFBA2E-71BC-9E41-8E9A-E4AC0362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C - 1 or 2 lines</a:t>
            </a:r>
            <a:endParaRPr lang="en-US" dirty="0"/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xmlns="" id="{DFF9E508-168C-139F-5130-487F72AEF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4A4E56A-787C-13BE-71E2-162CB55592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xmlns="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 dirty="0"/>
              <a:t>Picture</a:t>
            </a:r>
            <a:endParaRPr lang="en-US" dirty="0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xmlns="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xmlns="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E2B8AE-240F-7924-B14C-B22D575A9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62545AD9-53B9-A532-AB92-06FDC5B12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1B2AD-5658-C463-715A-DCAEC4D0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6225411" cy="114060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 D - 1 or 2 lines</a:t>
            </a:r>
            <a:endParaRPr lang="en-US" dirty="0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xmlns="" id="{2739EABA-1658-3220-F85D-297A661CA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34827D7-4815-07FF-EF05-F69CAD2A6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4" name="Text Placeholder 139">
            <a:extLst>
              <a:ext uri="{FF2B5EF4-FFF2-40B4-BE49-F238E27FC236}">
                <a16:creationId xmlns:a16="http://schemas.microsoft.com/office/drawing/2014/main" xmlns="" id="{E7C19F7A-4CE4-6432-523A-0C23E3FA7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6225411" cy="1900130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139">
            <a:extLst>
              <a:ext uri="{FF2B5EF4-FFF2-40B4-BE49-F238E27FC236}">
                <a16:creationId xmlns:a16="http://schemas.microsoft.com/office/drawing/2014/main" xmlns="" id="{D7FEC3AE-C60C-D74D-B2BD-FFED61EAB6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6225411" cy="1900130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xmlns="" id="{DC858E8F-7985-C9AA-8757-0A68A8743709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7781925" y="1805415"/>
            <a:ext cx="3878263" cy="349885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Chart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D998CBA-BE2A-4E7E-9FEC-2B6E0B558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BC3BD6-A730-8508-EFD0-F5D2332469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©ETSI </a:t>
            </a:r>
            <a:r>
              <a:rPr lang="en-GB" sz="1000" b="0" i="0" noProof="0" dirty="0" smtClean="0">
                <a:latin typeface="Poppins" pitchFamily="2" charset="77"/>
                <a:cs typeface="Poppins" pitchFamily="2" charset="77"/>
              </a:rPr>
              <a:t>2025 </a:t>
            </a:r>
            <a:r>
              <a:rPr lang="en-GB" sz="1000" b="0" i="0" noProof="0" dirty="0">
                <a:latin typeface="Poppins" pitchFamily="2" charset="77"/>
                <a:cs typeface="Poppins" pitchFamily="2" charset="77"/>
              </a:rPr>
              <a:t>– All rights reserved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8B9809F-686F-5650-BD47-FD8BA9B83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68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38" r:id="rId2"/>
    <p:sldLayoutId id="2147484035" r:id="rId3"/>
    <p:sldLayoutId id="2147484026" r:id="rId4"/>
    <p:sldLayoutId id="2147484033" r:id="rId5"/>
    <p:sldLayoutId id="2147484028" r:id="rId6"/>
    <p:sldLayoutId id="2147484029" r:id="rId7"/>
    <p:sldLayoutId id="2147484038" r:id="rId8"/>
    <p:sldLayoutId id="2147484037" r:id="rId9"/>
    <p:sldLayoutId id="2147484032" r:id="rId10"/>
    <p:sldLayoutId id="2147484030" r:id="rId11"/>
    <p:sldLayoutId id="2147484034" r:id="rId12"/>
    <p:sldLayoutId id="2147484039" r:id="rId13"/>
    <p:sldLayoutId id="214748403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20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8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6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4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6"/>
        </a:buBlip>
        <a:defRPr sz="1200" b="0" i="0" kern="1200">
          <a:solidFill>
            <a:schemeClr val="tx1"/>
          </a:solidFill>
          <a:latin typeface="Poppins Medium" pitchFamily="2" charset="77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xtfs/#/xTF/685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mailto:jk-conpro@gmx.de" TargetMode="External"/><Relationship Id="rId4" Type="http://schemas.openxmlformats.org/officeDocument/2006/relationships/hyperlink" Target="mailto:joachim.koss@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achim.koss@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www.linkedin.com/in/joachim-koss-2a78a68" TargetMode="External"/><Relationship Id="rId4" Type="http://schemas.openxmlformats.org/officeDocument/2006/relationships/hyperlink" Target="mailto:jk-conpro@gmx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225F1-278B-1448-17AD-A6F6F64C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711" y="2546173"/>
            <a:ext cx="9750955" cy="2007901"/>
          </a:xfrm>
        </p:spPr>
        <p:txBody>
          <a:bodyPr/>
          <a:lstStyle/>
          <a:p>
            <a:r>
              <a:rPr lang="en-US" dirty="0"/>
              <a:t>STF </a:t>
            </a:r>
            <a:r>
              <a:rPr lang="en-US" dirty="0" smtClean="0"/>
              <a:t>685 ESTIMED</a:t>
            </a:r>
            <a:br>
              <a:rPr lang="en-US" dirty="0" smtClean="0"/>
            </a:br>
            <a:r>
              <a:rPr lang="en-GB" dirty="0" smtClean="0"/>
              <a:t>Enabling </a:t>
            </a:r>
            <a:r>
              <a:rPr lang="en-GB" dirty="0"/>
              <a:t>Standardized IoT deployments in MEC Environments for advanced systems</a:t>
            </a:r>
            <a: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/>
            </a:r>
            <a:br>
              <a:rPr lang="en-GB" sz="3200" b="0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US" sz="2400" dirty="0" smtClean="0"/>
              <a:t>Project </a:t>
            </a:r>
            <a:r>
              <a:rPr lang="en-US" sz="2400" dirty="0"/>
              <a:t>introduction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4C5A011-86B5-1550-5521-FC560372C1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714" y="4957129"/>
            <a:ext cx="5780086" cy="400110"/>
          </a:xfrm>
        </p:spPr>
        <p:txBody>
          <a:bodyPr/>
          <a:lstStyle/>
          <a:p>
            <a:r>
              <a:rPr lang="en-GB" dirty="0"/>
              <a:t>Presented by: Joachim Koss, </a:t>
            </a:r>
            <a:r>
              <a:rPr lang="en-GB" dirty="0" smtClean="0"/>
              <a:t>ETSI STF685 </a:t>
            </a:r>
            <a:r>
              <a:rPr lang="en-GB" dirty="0"/>
              <a:t>Leader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71B5C60-4F2A-356B-7844-CCAAB36A26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712" y="5384247"/>
            <a:ext cx="6492782" cy="400110"/>
          </a:xfrm>
        </p:spPr>
        <p:txBody>
          <a:bodyPr/>
          <a:lstStyle/>
          <a:p>
            <a:r>
              <a:rPr lang="en-GB" dirty="0"/>
              <a:t>For</a:t>
            </a:r>
            <a:r>
              <a:rPr lang="en-GB" dirty="0" smtClean="0"/>
              <a:t>: </a:t>
            </a:r>
            <a:r>
              <a:rPr lang="en-GB" dirty="0" smtClean="0"/>
              <a:t>oneM2M Technical Plenary Meeting #68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31A86AC2-EB48-C9AC-90D4-00C0D9B42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10/02/2025</a:t>
            </a:r>
            <a:endParaRPr lang="en-GB" dirty="0"/>
          </a:p>
        </p:txBody>
      </p:sp>
      <p:pic>
        <p:nvPicPr>
          <p:cNvPr id="7" name="Picture 49399096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94" y="2162464"/>
            <a:ext cx="2484755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Project Phases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10</a:t>
            </a:fld>
            <a:endParaRPr lang="en-US" sz="1400" dirty="0"/>
          </a:p>
        </p:txBody>
      </p:sp>
      <p:pic>
        <p:nvPicPr>
          <p:cNvPr id="5" name="Picture 15401067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4" y="1482608"/>
            <a:ext cx="10809007" cy="438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5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de-DE" dirty="0" smtClean="0"/>
              <a:t>STF685 </a:t>
            </a:r>
            <a:r>
              <a:rPr lang="de-DE" dirty="0"/>
              <a:t>Project Workplan (ToR)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11</a:t>
            </a:fld>
            <a:endParaRPr lang="en-US" sz="14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4500"/>
              </p:ext>
            </p:extLst>
          </p:nvPr>
        </p:nvGraphicFramePr>
        <p:xfrm>
          <a:off x="965211" y="863596"/>
          <a:ext cx="9538594" cy="5325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9402"/>
                <a:gridCol w="244982"/>
                <a:gridCol w="244982"/>
                <a:gridCol w="245638"/>
                <a:gridCol w="244982"/>
                <a:gridCol w="245638"/>
                <a:gridCol w="244982"/>
                <a:gridCol w="244982"/>
                <a:gridCol w="245638"/>
                <a:gridCol w="244982"/>
                <a:gridCol w="245638"/>
                <a:gridCol w="244982"/>
                <a:gridCol w="245638"/>
                <a:gridCol w="244982"/>
                <a:gridCol w="244982"/>
                <a:gridCol w="245638"/>
                <a:gridCol w="244982"/>
                <a:gridCol w="245638"/>
                <a:gridCol w="244982"/>
                <a:gridCol w="244982"/>
                <a:gridCol w="245638"/>
                <a:gridCol w="244982"/>
                <a:gridCol w="245638"/>
                <a:gridCol w="244982"/>
                <a:gridCol w="245638"/>
                <a:gridCol w="244982"/>
                <a:gridCol w="244982"/>
                <a:gridCol w="245638"/>
                <a:gridCol w="244982"/>
                <a:gridCol w="245638"/>
                <a:gridCol w="244982"/>
                <a:gridCol w="244982"/>
                <a:gridCol w="245638"/>
                <a:gridCol w="244982"/>
                <a:gridCol w="245638"/>
                <a:gridCol w="244982"/>
                <a:gridCol w="245638"/>
              </a:tblGrid>
              <a:tr h="24050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900430" algn="l"/>
                          <a:tab pos="2027555" algn="l"/>
                          <a:tab pos="2970530" algn="l"/>
                          <a:tab pos="3780790" algn="l"/>
                          <a:tab pos="4185285" algn="ctr"/>
                          <a:tab pos="4500880" algn="l"/>
                        </a:tabLs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/>
                </a:tc>
                <a:tc gridSpan="36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900430" algn="l"/>
                          <a:tab pos="2027555" algn="l"/>
                          <a:tab pos="2970530" algn="l"/>
                          <a:tab pos="3780790" algn="l"/>
                          <a:tab pos="4185285" algn="ctr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Months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51116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900">
                          <a:effectLst/>
                        </a:rPr>
                        <a:t>Activity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9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11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12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13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14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18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19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21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22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23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24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28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29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30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31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32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33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34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36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430114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Dec 24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Jan 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Feb25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Mar25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Apr25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May25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Jun25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Jul25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Aug25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Sep25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Oct25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Nov25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Dec 25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Jan26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Feb26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Mar26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Apr26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May26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Jun26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Jul26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Aug26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Sep26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Oct26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Nov26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Dec 26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Jan27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Feb27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Mar27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Apr27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May27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Jun27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Jul27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Aug27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Sep27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Oct27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Nov27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1.1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1.2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900430" algn="l"/>
                          <a:tab pos="2027555" algn="l"/>
                          <a:tab pos="2970530" algn="l"/>
                          <a:tab pos="3780790" algn="l"/>
                          <a:tab pos="4185285" algn="ctr"/>
                          <a:tab pos="4500880" algn="l"/>
                        </a:tabLst>
                      </a:pPr>
                      <a:r>
                        <a:rPr lang="en-GB" sz="800" dirty="0">
                          <a:effectLst/>
                        </a:rPr>
                        <a:t>M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2.1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2.2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2.3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2.4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3.1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3.2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3.3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3.4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3.5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3.6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4.1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4.2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4.3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5.1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5.2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5.3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6.1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6.2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6.3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  <a:tr h="20018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Task 6.4 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D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M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de-DE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800" dirty="0">
                          <a:effectLst/>
                        </a:rPr>
                        <a:t>M</a:t>
                      </a:r>
                      <a:endParaRPr lang="de-DE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843" marR="1684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4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US" dirty="0" smtClean="0"/>
              <a:t>Work Packages (WP) </a:t>
            </a:r>
            <a:r>
              <a:rPr lang="en-US" dirty="0"/>
              <a:t>and their relationship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12</a:t>
            </a:fld>
            <a:endParaRPr lang="en-US" sz="1400" dirty="0"/>
          </a:p>
        </p:txBody>
      </p:sp>
      <p:pic>
        <p:nvPicPr>
          <p:cNvPr id="4" name="Picture 17332311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7" y="1159933"/>
            <a:ext cx="7061200" cy="5179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4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STF685 Deliverables (1)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13</a:t>
            </a:fld>
            <a:endParaRPr lang="en-US" sz="14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33692"/>
              </p:ext>
            </p:extLst>
          </p:nvPr>
        </p:nvGraphicFramePr>
        <p:xfrm>
          <a:off x="1397000" y="948267"/>
          <a:ext cx="8253413" cy="5283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280"/>
                <a:gridCol w="589040"/>
                <a:gridCol w="4125850"/>
                <a:gridCol w="727739"/>
                <a:gridCol w="1214040"/>
                <a:gridCol w="1092464"/>
              </a:tblGrid>
              <a:tr h="45455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WP No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Del No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Deliverable Name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Type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Dissemination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Level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Due Date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090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Dissemination plan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31-May-25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385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Introductory White paper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31-May-25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Analysis and selection for oneM2M and MEC implementations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SEN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31-Aug-25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050 - PWI_MECDECODE_2411_v1 (GR)- ESTIMED Use Cases &amp; Requirements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734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oneM2M Requirements - oneM2M WI -0120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206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Post-event Hackathon#1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75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D1.1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ESTIMED First Progress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SEN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31-Dec-25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2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D2.4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Guide for selected MEC and oneM2M implementations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31-May-26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215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Software artifacts of simulation for PoCs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OTHER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051 - PWI_MECDECODE_2401_v1 (GR)- ESTIMED integration solutions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581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oneM2M </a:t>
                      </a:r>
                      <a:r>
                        <a:rPr lang="en-GB" sz="800" dirty="0" smtClean="0">
                          <a:effectLst/>
                        </a:rPr>
                        <a:t>TR-0077 - </a:t>
                      </a:r>
                      <a:r>
                        <a:rPr lang="en-GB" sz="800" dirty="0">
                          <a:effectLst/>
                        </a:rPr>
                        <a:t>oneM2M and MEC integration scenario and mechanisms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78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White Paper on advanced oneM2M and MEC interworking using Swarm Computing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616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Post-event Hackathon#2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58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D1.2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ESTIMED Second Progress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SEN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31-Dec-26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4703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White paper on project achievements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31-May-27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1397000" y="2743200"/>
            <a:ext cx="8253413" cy="254000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319363" y="3589868"/>
            <a:ext cx="8253413" cy="254000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378627" y="4521205"/>
            <a:ext cx="8253413" cy="389465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378627" y="4969937"/>
            <a:ext cx="8253413" cy="389465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406901" y="1938863"/>
            <a:ext cx="8253413" cy="330204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0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STF685 Deliverables (2)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14</a:t>
            </a:fld>
            <a:endParaRPr lang="en-US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785719"/>
              </p:ext>
            </p:extLst>
          </p:nvPr>
        </p:nvGraphicFramePr>
        <p:xfrm>
          <a:off x="1397000" y="948267"/>
          <a:ext cx="8253414" cy="5283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280"/>
                <a:gridCol w="589040"/>
                <a:gridCol w="4125851"/>
                <a:gridCol w="727739"/>
                <a:gridCol w="1214040"/>
                <a:gridCol w="1092464"/>
              </a:tblGrid>
              <a:tr h="38398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WP No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Del No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Deliverable Name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Type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Dissemination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Level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Due Date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GS MEC-DEC 052 - PWI_MECDECODE_2402_v1 (GS)- ESTIMED Interworking and deployments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97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oneM2M </a:t>
                      </a:r>
                      <a:r>
                        <a:rPr lang="en-GB" sz="800" dirty="0" smtClean="0">
                          <a:effectLst/>
                        </a:rPr>
                        <a:t>TS-0042 - </a:t>
                      </a:r>
                      <a:r>
                        <a:rPr lang="en-GB" sz="800" dirty="0">
                          <a:effectLst/>
                        </a:rPr>
                        <a:t>oneM2M and MEC interworking and deployments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7787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Deployment scripts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735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oneM2M Specification Change Requests collection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D3.7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Open Source code contribution for oneM2M and MEC implementations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053 - PWI_MECDECODE_2403_v1 (GR)- ESTIMED PoC A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054 - PWI_MECDECODE_2404_v1 (GR)- ESTIMED PoC B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055 - PWI_MECDECODE_2405_v1 (GR)- ESTIMED PoC C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97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WP4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D4.6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056 - PWI_MECDECODE_2406_v1 (GR)- ESTIMED PoC D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908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D5.1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057 - PWI_MECDECODE_2407_v1 (GR)- ESTIMED Interoperability Test Scenarios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6219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D5.2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ETSI GR MEC-DEC 058 - PWI_MECDECODE_2408_v1 (GR)- ESTIMED Conformance Testing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5112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oneM2M TR XXX XXX (Number to be assigned) Developer Guide on interworking between oneM2M and MEC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6115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Post-event Hackathon#3 report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727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D6.8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Dissemination activities reporting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30-Nov-27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5954"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WP6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D6.9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Project Promotion and Dissemination Materials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R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>
                          <a:effectLst/>
                        </a:rPr>
                        <a:t>PU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800" dirty="0">
                          <a:effectLst/>
                        </a:rPr>
                        <a:t>30-Nov-27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1404031" y="1676868"/>
            <a:ext cx="8253413" cy="389465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378627" y="2269061"/>
            <a:ext cx="8253413" cy="211672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378626" y="2480732"/>
            <a:ext cx="8253413" cy="338667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378625" y="5105399"/>
            <a:ext cx="8253413" cy="508001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90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de-DE" dirty="0" smtClean="0"/>
              <a:t>STF685 Milestones (1)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15</a:t>
            </a:fld>
            <a:endParaRPr lang="en-US" sz="1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16185"/>
              </p:ext>
            </p:extLst>
          </p:nvPr>
        </p:nvGraphicFramePr>
        <p:xfrm>
          <a:off x="2489183" y="872068"/>
          <a:ext cx="6554365" cy="5355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3471"/>
                <a:gridCol w="4778712"/>
                <a:gridCol w="922182"/>
              </a:tblGrid>
              <a:tr h="33338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Mil #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Milestone description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Cut-off date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73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A1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Project Team established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31-Jan-25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830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A2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Dissemination Plans and ecosystem reach out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D6.1: Dissemination plan to be sent to the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D6.2: Introductory White paper to be sent to the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Use cases definition and criteria for deployment scenarios selection available 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31-May-25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0985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B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D2.1: Analysis and selection for oneM2M and MEC implementations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ETSI Progress report#1 to be approved by approved by the three Reference Bodies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31-Aug-25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830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C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Early PoCs :Early definition of PoCs, to be used as input for the first Hackathon and event in WP6.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Means of verification: 4 early PoCs ready for the 1st Hackathon &amp; event. Early version of application and device software ready, as support for mature PoCs.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30-Sep-25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54927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First set of requirements for standards interworking: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D2.2: ETSI GR MEC-DEC 050 - PWI_MECDECODE_2411_v1 (GR)- ESTIMED Use Cases &amp; Requirements published version sent to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/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Early/stable drafts of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D3.1:TSI GR MEC-DEC 051 and 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D3.3: oneM2M TR 0077, made available.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/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D2.3: oneM2M Requirements - oneM2M WI -0120 published version sent to EC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Early PoCs to be used as input for the first Hackathon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D6.5: Post-event Hackathon#1 Report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/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D1.1: First-term Progress Report with the achieved results approved by the three Reference Bodies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30-Nov-25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731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D1.1: Approved by ETSI Secretariat and send to EISMEA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31-Dec-25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de-DE" dirty="0" smtClean="0"/>
              <a:t>STF685 Milestones (2)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16</a:t>
            </a:fld>
            <a:endParaRPr lang="en-US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97633"/>
              </p:ext>
            </p:extLst>
          </p:nvPr>
        </p:nvGraphicFramePr>
        <p:xfrm>
          <a:off x="2489182" y="872068"/>
          <a:ext cx="8178801" cy="5663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995"/>
                <a:gridCol w="5963069"/>
                <a:gridCol w="1150737"/>
              </a:tblGrid>
              <a:tr h="15835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Mil #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Milestone description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Cut-off date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23321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Final requirements for deployment and interoperability: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D2.4: Guide for selected MEC and oneM2M implementations</a:t>
                      </a:r>
                      <a:endParaRPr lang="de-DE" sz="100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ETSI Progress report#2 to be approved by the three Reference Bodies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31-May-26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27352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F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D4.1: Software artifacts of simulation for PoCs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4 mature PoCs ready for the 2nd Hackathon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>
                          <a:effectLst/>
                        </a:rPr>
                        <a:t>Application and device software ready, as support for final PoCs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30-Sep-26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99441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G1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D3.1: ETSI GR MEC-DEC 051 - PWI_MECDECODE_2401_v1 (GR)- ESTIMED integration solutions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Early/stable drafts of D3.2: TSI GS MEC-DEC 052 and D3.4: oneM2M TS 0042 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D3.3: oneM2M TR 0077 - oneM2M and MEC integration scenario and mechanisms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D3.6: White Paper on advanced oneM2M and MEC interworking using Swarm Computing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D6.6: Post-event Hackathon#2 report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D1.2: Second-term Report approved by the three Reference Bodies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30-Nov-26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15547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G2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D1.2: Second Progress Report approved by ETSI Secretariat and sent to EISMEA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31-Dec-26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310958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H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D6.6: White paper on project achievements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Early/Stable drafts of D5.1: ETSI GR MEC-DEC 057 and D5.2: ETSI GR MEC-DEC 058</a:t>
                      </a:r>
                      <a:endParaRPr lang="de-DE" sz="1000" dirty="0">
                        <a:effectLst/>
                      </a:endParaRPr>
                    </a:p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ETSI Progress report#3 to be approved by the three Reference Bodies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31-May-27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593843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I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D3.2: ETSI GS MEC-DEC 052 - PWI_MECDECODE_2402_v1 (GS)- ESTIMED Interworking and deployments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D3.4: oneM2M TS 0042- oneM2M and MEC interworking and deployments published version sent to 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D4.2: Deployment scripts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4 final </a:t>
                      </a:r>
                      <a:r>
                        <a:rPr lang="en-GB" sz="900" dirty="0" err="1">
                          <a:effectLst/>
                        </a:rPr>
                        <a:t>PoCs</a:t>
                      </a:r>
                      <a:r>
                        <a:rPr lang="en-GB" sz="900" dirty="0">
                          <a:effectLst/>
                        </a:rPr>
                        <a:t> ready for the 3rd Hackathon &amp; event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30-Sep-27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  <a:tr h="1843729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>
                          <a:effectLst/>
                        </a:rPr>
                        <a:t>J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l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u="sng" dirty="0">
                          <a:effectLst/>
                        </a:rPr>
                        <a:t>The published versions sent to EC of:</a:t>
                      </a:r>
                      <a:r>
                        <a:rPr lang="en-GB" sz="900" dirty="0">
                          <a:effectLst/>
                        </a:rPr>
                        <a:t/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D3.5: oneM2M Specification Change Requests collection 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D3.7: Open Source code contribution for oneM2M and MEC implementations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D4.3: ETSI GR MEC-DEC 053 - PWI_MECDECODE_2403_v1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A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D4.4: ETSI GR MEC-DEC 054 - PWI_MECDECODE_2404_v1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B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D4.5: ETSI GR MEC-DEC 055 - PWI_MECDECODE_2405_v1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C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D4.6: ETSI GR MEC-DEC 056 - PWI_MECDECODE_2406_v1 (GR)- ESTIMED </a:t>
                      </a:r>
                      <a:r>
                        <a:rPr lang="en-GB" sz="900" dirty="0" err="1">
                          <a:effectLst/>
                        </a:rPr>
                        <a:t>PoC</a:t>
                      </a:r>
                      <a:r>
                        <a:rPr lang="en-GB" sz="900" dirty="0">
                          <a:effectLst/>
                        </a:rPr>
                        <a:t> D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D5.1: ETSI GR MEC-DEC 057 - PWI_MECDECODE_2407_v1 (GR)- ESTIMED Interoperability Test Scenarios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D5.2: ETSI GR MEC-DEC 058 - PWI_MECDECODE_2408_v1 (GR)- ESTIMED Conformance Testing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D6.2: oneM2M TR 0078 Developer Guide on interworking between oneM2M and MEC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u="sng" dirty="0">
                          <a:effectLst/>
                        </a:rPr>
                        <a:t>Delivery to the EC of: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D6.7: Post-event Hackathon#3 report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D6.8: Dissemination activities reporting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D6.9: Project Promotion and Dissemination Materials</a:t>
                      </a:r>
                      <a:br>
                        <a:rPr lang="en-GB" sz="900" dirty="0">
                          <a:effectLst/>
                        </a:rPr>
                      </a:br>
                      <a:r>
                        <a:rPr lang="en-GB" sz="900" dirty="0">
                          <a:effectLst/>
                        </a:rPr>
                        <a:t>Final Report approved by the three Reference Bodies and sent to EISMEA 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900" dirty="0">
                          <a:effectLst/>
                        </a:rPr>
                        <a:t>30-Nov-27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555" marR="3855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742360" y="5082988"/>
            <a:ext cx="9858564" cy="912776"/>
          </a:xfrm>
        </p:spPr>
        <p:txBody>
          <a:bodyPr/>
          <a:lstStyle/>
          <a:p>
            <a:r>
              <a:rPr lang="de-DE" dirty="0"/>
              <a:t>ETSI  </a:t>
            </a:r>
            <a:r>
              <a:rPr lang="de-DE" dirty="0" smtClean="0"/>
              <a:t>STF685 </a:t>
            </a:r>
            <a:r>
              <a:rPr lang="de-DE" dirty="0"/>
              <a:t>Homepage: </a:t>
            </a:r>
            <a:r>
              <a:rPr lang="en-US" u="sng" dirty="0">
                <a:hlinkClick r:id="rId3"/>
              </a:rPr>
              <a:t>https://portal.etsi.org/xtfs/#/</a:t>
            </a:r>
            <a:r>
              <a:rPr lang="en-US" u="sng" dirty="0" smtClean="0">
                <a:hlinkClick r:id="rId3"/>
              </a:rPr>
              <a:t>xTF/685/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1389469"/>
            <a:ext cx="72614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altLang="en-US" sz="2800" dirty="0"/>
              <a:t>Contact Details:</a:t>
            </a:r>
          </a:p>
          <a:p>
            <a:pPr marL="2776538">
              <a:buFontTx/>
              <a:buNone/>
            </a:pPr>
            <a:r>
              <a:rPr lang="en-GB" altLang="en-US" sz="2800" dirty="0"/>
              <a:t>Joachim Koss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JK Consulting &amp; Projects</a:t>
            </a:r>
            <a:br>
              <a:rPr lang="en-GB" altLang="en-US" dirty="0"/>
            </a:br>
            <a:r>
              <a:rPr lang="en-GB" altLang="en-US" dirty="0"/>
              <a:t>Email:    </a:t>
            </a:r>
            <a:r>
              <a:rPr lang="en-GB" altLang="en-US" dirty="0">
                <a:hlinkClick r:id="rId4"/>
              </a:rPr>
              <a:t>joachim.koss@</a:t>
            </a:r>
            <a:r>
              <a:rPr lang="en-GB" altLang="en-US" dirty="0">
                <a:hlinkClick r:id="rId5"/>
              </a:rPr>
              <a:t>jk-conpro.de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Phone:  +49 </a:t>
            </a:r>
            <a:r>
              <a:rPr lang="en-GB" altLang="en-US" dirty="0" smtClean="0"/>
              <a:t>3379379092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>Mobile: +49 </a:t>
            </a:r>
            <a:r>
              <a:rPr lang="en-GB" altLang="en-US" dirty="0" smtClean="0"/>
              <a:t>15732100402</a:t>
            </a:r>
            <a:br>
              <a:rPr lang="en-GB" altLang="en-US" dirty="0" smtClean="0"/>
            </a:br>
            <a:r>
              <a:rPr lang="en-GB" altLang="en-US" dirty="0" smtClean="0"/>
              <a:t>Internet: www.jk-conpro.de</a:t>
            </a:r>
            <a:endParaRPr lang="en-GB" altLang="en-US" dirty="0"/>
          </a:p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78" y="2029917"/>
            <a:ext cx="1274935" cy="16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/>
              <a:t>About 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5550" y="974378"/>
            <a:ext cx="5481050" cy="4766021"/>
          </a:xfrm>
        </p:spPr>
        <p:txBody>
          <a:bodyPr/>
          <a:lstStyle/>
          <a:p>
            <a:pPr marL="0" lvl="1" indent="0">
              <a:buNone/>
            </a:pPr>
            <a:r>
              <a:rPr lang="en-GB" dirty="0">
                <a:solidFill>
                  <a:srgbClr val="002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positions</a:t>
            </a:r>
          </a:p>
          <a:p>
            <a:pPr marL="285750" lvl="2"/>
            <a:r>
              <a:rPr lang="en-GB" dirty="0"/>
              <a:t>Various management positions in HW/SW Engineering, International Project and Process Management, Conformity Testing and Approval, IPR Management and Standardization</a:t>
            </a:r>
          </a:p>
          <a:p>
            <a:pPr marL="285750" lvl="2"/>
            <a:r>
              <a:rPr lang="en-GB" dirty="0"/>
              <a:t>Founder of </a:t>
            </a:r>
            <a:r>
              <a:rPr lang="en-GB" i="1" dirty="0">
                <a:solidFill>
                  <a:srgbClr val="002B78"/>
                </a:solidFill>
              </a:rPr>
              <a:t>JK Consulting &amp; Projects</a:t>
            </a:r>
            <a:r>
              <a:rPr lang="en-GB" dirty="0"/>
              <a:t>, a consulting firm that supports companies in the area of Machine-to-machine (M2M), Internet of Things (IoT) technologies, product approvals, project management and in the area of Quality Management Systems</a:t>
            </a:r>
          </a:p>
          <a:p>
            <a:pPr marL="0" lvl="1" indent="0">
              <a:buNone/>
            </a:pPr>
            <a:r>
              <a:rPr lang="en-GB" dirty="0">
                <a:solidFill>
                  <a:srgbClr val="002B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standardisation </a:t>
            </a:r>
          </a:p>
          <a:p>
            <a:pPr marL="285750" lvl="2"/>
            <a:r>
              <a:rPr lang="en-GB" dirty="0"/>
              <a:t>ETSI Board member for six years</a:t>
            </a:r>
          </a:p>
          <a:p>
            <a:pPr marL="285750" lvl="2"/>
            <a:r>
              <a:rPr lang="en-GB" dirty="0"/>
              <a:t>Vice Chairman of ETSI Technical Committee SmartM2M for four years</a:t>
            </a:r>
          </a:p>
          <a:p>
            <a:pPr marL="285750" lvl="2"/>
            <a:r>
              <a:rPr lang="en-GB" dirty="0"/>
              <a:t>Vice Chairman of oneM2M’s Technical Plenary for two years</a:t>
            </a:r>
          </a:p>
          <a:p>
            <a:pPr marL="285750" lvl="2"/>
            <a:r>
              <a:rPr lang="en-GB" dirty="0"/>
              <a:t>Leader of several ETSI Specialist Task Forces on IoT standards</a:t>
            </a:r>
            <a:endParaRPr lang="nl-NL" dirty="0"/>
          </a:p>
          <a:p>
            <a:pPr marL="285750" lvl="2"/>
            <a:r>
              <a:rPr lang="nl-NL" dirty="0"/>
              <a:t>Expert in ETSI TC SmartM2M, </a:t>
            </a:r>
            <a:r>
              <a:rPr lang="en-GB" dirty="0"/>
              <a:t>currently with a focus on Semantic Interoperability</a:t>
            </a:r>
            <a:endParaRPr lang="nl-NL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659954" y="3490187"/>
            <a:ext cx="465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GB" altLang="en-US" sz="2800" dirty="0"/>
              <a:t>Joachim Koss</a:t>
            </a:r>
            <a:r>
              <a:rPr lang="en-GB" altLang="en-US" sz="2400" dirty="0"/>
              <a:t/>
            </a:r>
            <a:br>
              <a:rPr lang="en-GB" altLang="en-US" sz="2400" dirty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1600" dirty="0"/>
              <a:t>JK Consulting &amp; Projects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1600" dirty="0"/>
              <a:t>Email:    </a:t>
            </a:r>
            <a:r>
              <a:rPr lang="en-GB" altLang="en-US" sz="1600" dirty="0">
                <a:solidFill>
                  <a:srgbClr val="8892A4"/>
                </a:solidFill>
                <a:hlinkClick r:id="rId3"/>
              </a:rPr>
              <a:t>joachim.koss@</a:t>
            </a:r>
            <a:r>
              <a:rPr lang="en-GB" altLang="en-US" sz="1600" dirty="0">
                <a:solidFill>
                  <a:srgbClr val="8892A4"/>
                </a:solidFill>
                <a:hlinkClick r:id="rId4"/>
              </a:rPr>
              <a:t>jk-conpro.de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1600" dirty="0"/>
              <a:t>Phone:  +49 3379 379092</a:t>
            </a:r>
            <a:br>
              <a:rPr lang="en-GB" altLang="en-US" sz="1600" dirty="0"/>
            </a:br>
            <a:r>
              <a:rPr lang="en-GB" altLang="en-US" sz="1600" dirty="0"/>
              <a:t>Mobile: +49 1573 2100402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sz="1600" dirty="0"/>
              <a:t>LinkedIn:</a:t>
            </a:r>
            <a:r>
              <a:rPr lang="en-GB" altLang="en-US" dirty="0"/>
              <a:t> </a:t>
            </a:r>
            <a:r>
              <a:rPr lang="de-DE" sz="1200" dirty="0">
                <a:hlinkClick r:id="rId5"/>
              </a:rPr>
              <a:t>www.linkedin.com/in/joachim-koss-2a78a68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7" y="1391789"/>
            <a:ext cx="1583710" cy="20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84B7A236-1AA4-564B-AC16-E10E7A791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614" y="810947"/>
            <a:ext cx="7571353" cy="5478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Poppins" pitchFamily="2" charset="77"/>
              </a:rPr>
              <a:t>Introducing STF685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Poppins" pitchFamily="2" charset="77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="" xmlns:a16="http://schemas.microsoft.com/office/drawing/2014/main" id="{73DBF347-6211-6142-A529-C67400D192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 b="25565"/>
          <a:stretch/>
        </p:blipFill>
        <p:spPr/>
      </p:pic>
    </p:spTree>
    <p:extLst>
      <p:ext uri="{BB962C8B-B14F-4D97-AF65-F5344CB8AC3E}">
        <p14:creationId xmlns:p14="http://schemas.microsoft.com/office/powerpoint/2010/main" val="12018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59" y="1200857"/>
            <a:ext cx="10365908" cy="4370209"/>
          </a:xfrm>
        </p:spPr>
        <p:txBody>
          <a:bodyPr/>
          <a:lstStyle/>
          <a:p>
            <a:pPr lvl="1"/>
            <a:r>
              <a:rPr lang="en-GB" dirty="0" smtClean="0"/>
              <a:t>ETSI White </a:t>
            </a:r>
            <a:r>
              <a:rPr lang="en-GB" dirty="0"/>
              <a:t>Paper “Enabling Multi-access Edge Computing in Internet-of-Things: how to deploy ETSI MEC and oneM2M</a:t>
            </a:r>
            <a:r>
              <a:rPr lang="en-GB" dirty="0" smtClean="0"/>
              <a:t>” in </a:t>
            </a:r>
            <a:r>
              <a:rPr lang="en-GB" dirty="0"/>
              <a:t>June </a:t>
            </a:r>
            <a:r>
              <a:rPr lang="en-GB" dirty="0" smtClean="0"/>
              <a:t>2023</a:t>
            </a:r>
          </a:p>
          <a:p>
            <a:pPr lvl="1"/>
            <a:r>
              <a:rPr lang="en-GB" dirty="0" smtClean="0"/>
              <a:t>Description </a:t>
            </a:r>
            <a:r>
              <a:rPr lang="en-GB" dirty="0"/>
              <a:t>how the two architectures complement each other and some overall ideas on how to deploy oneM2M in a MEC </a:t>
            </a:r>
            <a:r>
              <a:rPr lang="en-GB" dirty="0" smtClean="0"/>
              <a:t>environment</a:t>
            </a:r>
          </a:p>
          <a:p>
            <a:pPr lvl="1"/>
            <a:r>
              <a:rPr lang="en-GB" dirty="0" smtClean="0"/>
              <a:t>ETSI project </a:t>
            </a:r>
            <a:r>
              <a:rPr lang="en-GB" dirty="0"/>
              <a:t>proposal </a:t>
            </a:r>
            <a:r>
              <a:rPr lang="en-GB" dirty="0" smtClean="0"/>
              <a:t>“ESTIMED” aims </a:t>
            </a:r>
            <a:r>
              <a:rPr lang="en-GB" dirty="0"/>
              <a:t>at answering the </a:t>
            </a:r>
            <a:r>
              <a:rPr lang="en-GB" dirty="0" smtClean="0"/>
              <a:t>standardization approaches addressed by the White Paper</a:t>
            </a:r>
          </a:p>
          <a:p>
            <a:pPr lvl="1"/>
            <a:r>
              <a:rPr lang="en-GB" dirty="0" smtClean="0"/>
              <a:t>Proposal: build </a:t>
            </a:r>
            <a:r>
              <a:rPr lang="en-GB" dirty="0"/>
              <a:t>in a timely manner standardization work to address the challenges raised by the Single Market Programme 2023 </a:t>
            </a:r>
            <a:r>
              <a:rPr lang="en-GB" dirty="0" smtClean="0"/>
              <a:t>and </a:t>
            </a:r>
            <a:r>
              <a:rPr lang="en-GB" dirty="0"/>
              <a:t>to improve the interoperability of the Internet of </a:t>
            </a:r>
            <a:r>
              <a:rPr lang="en-GB" dirty="0" smtClean="0"/>
              <a:t>Things</a:t>
            </a:r>
          </a:p>
          <a:p>
            <a:pPr lvl="1"/>
            <a:r>
              <a:rPr lang="en-GB" dirty="0" smtClean="0"/>
              <a:t>EC accepted ETSI proposal, commissioned ETSI by a </a:t>
            </a:r>
            <a:r>
              <a:rPr lang="en-GB" dirty="0"/>
              <a:t>Grant </a:t>
            </a:r>
            <a:r>
              <a:rPr lang="en-GB" dirty="0" smtClean="0"/>
              <a:t>Agreement,</a:t>
            </a:r>
            <a:br>
              <a:rPr lang="en-GB" dirty="0" smtClean="0"/>
            </a:br>
            <a:r>
              <a:rPr lang="en-GB" dirty="0" smtClean="0"/>
              <a:t>project funding by EC/EFTA</a:t>
            </a:r>
          </a:p>
          <a:p>
            <a:pPr lvl="1"/>
            <a:r>
              <a:rPr lang="en-GB" dirty="0" smtClean="0"/>
              <a:t>ETSI Call for Expertise on the project, review process, selection of 10 companies/organisations from the list of applicants</a:t>
            </a:r>
          </a:p>
          <a:p>
            <a:pPr lvl="1"/>
            <a:r>
              <a:rPr lang="en-GB" dirty="0" smtClean="0"/>
              <a:t>Contracts concluded, ESTIMED </a:t>
            </a:r>
            <a:r>
              <a:rPr lang="en-GB" dirty="0"/>
              <a:t>project </a:t>
            </a:r>
            <a:r>
              <a:rPr lang="en-GB" dirty="0" smtClean="0"/>
              <a:t>team: </a:t>
            </a:r>
            <a:r>
              <a:rPr lang="en-GB" b="1" dirty="0" smtClean="0"/>
              <a:t>Specialist Task Force 685 </a:t>
            </a:r>
            <a:r>
              <a:rPr lang="en-GB" dirty="0" smtClean="0"/>
              <a:t>established to perform the tasks defined in the Terms of Reference</a:t>
            </a:r>
          </a:p>
          <a:p>
            <a:pPr lvl="1"/>
            <a:r>
              <a:rPr lang="en-GB" dirty="0" smtClean="0"/>
              <a:t>Start of work: 01 February 2025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381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Project Organisation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5</a:t>
            </a:fld>
            <a:endParaRPr lang="en-US" sz="1400" dirty="0"/>
          </a:p>
        </p:txBody>
      </p:sp>
      <p:pic>
        <p:nvPicPr>
          <p:cNvPr id="4" name="Picture 197502748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3" y="1482609"/>
            <a:ext cx="8119534" cy="4350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9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STF685 Service Providing Entities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6</a:t>
            </a:fld>
            <a:endParaRPr lang="en-US" sz="1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910309"/>
              </p:ext>
            </p:extLst>
          </p:nvPr>
        </p:nvGraphicFramePr>
        <p:xfrm>
          <a:off x="3708401" y="990595"/>
          <a:ext cx="3810000" cy="431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/>
              </a:tblGrid>
              <a:tr h="39207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Company Name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CNIT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European Digital SME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Exacta Global Smart Solutions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FSCOM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JK Consulting and Projects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smtClean="0">
                          <a:effectLst/>
                        </a:rPr>
                        <a:t>Nextworks </a:t>
                      </a:r>
                      <a:r>
                        <a:rPr lang="en-GB" sz="1600" dirty="0" err="1" smtClean="0">
                          <a:effectLst/>
                        </a:rPr>
                        <a:t>S.r.I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>
                          <a:effectLst/>
                        </a:rPr>
                        <a:t>Samir </a:t>
                      </a:r>
                      <a:r>
                        <a:rPr lang="en-GB" sz="1600" dirty="0" err="1">
                          <a:effectLst/>
                        </a:rPr>
                        <a:t>Medjiah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err="1">
                          <a:effectLst/>
                        </a:rPr>
                        <a:t>Sejong</a:t>
                      </a:r>
                      <a:r>
                        <a:rPr lang="en-GB" sz="1600" dirty="0">
                          <a:effectLst/>
                        </a:rPr>
                        <a:t> University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err="1" smtClean="0">
                          <a:effectLst/>
                        </a:rPr>
                        <a:t>UniMore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39207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1600" dirty="0" err="1" smtClean="0">
                          <a:effectLst/>
                        </a:rPr>
                        <a:t>xFlow</a:t>
                      </a:r>
                      <a:r>
                        <a:rPr lang="en-GB" sz="1600" dirty="0" smtClean="0">
                          <a:effectLst/>
                        </a:rPr>
                        <a:t> Research Inc.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STF685 Team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7</a:t>
            </a:fld>
            <a:endParaRPr lang="en-US" sz="14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79105"/>
              </p:ext>
            </p:extLst>
          </p:nvPr>
        </p:nvGraphicFramePr>
        <p:xfrm>
          <a:off x="1346199" y="829716"/>
          <a:ext cx="9176916" cy="5510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8972"/>
                <a:gridCol w="3058972"/>
                <a:gridCol w="3058972"/>
              </a:tblGrid>
              <a:tr h="14892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  <a:tab pos="449580" algn="l"/>
                        </a:tabLst>
                      </a:pPr>
                      <a:r>
                        <a:rPr lang="en-GB" sz="700" dirty="0" smtClean="0">
                          <a:effectLst/>
                        </a:rPr>
                        <a:t>Contact</a:t>
                      </a:r>
                      <a:r>
                        <a:rPr lang="en-GB" sz="700" baseline="0" dirty="0" smtClean="0">
                          <a:effectLst/>
                        </a:rPr>
                        <a:t> </a:t>
                      </a:r>
                      <a:r>
                        <a:rPr lang="en-GB" sz="700" dirty="0" smtClean="0">
                          <a:effectLst/>
                        </a:rPr>
                        <a:t>Name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Company Name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Email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Enrico Scarrone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it-IT" sz="700" dirty="0">
                          <a:effectLst/>
                        </a:rPr>
                        <a:t>Telecom Italia S.p.A</a:t>
                      </a:r>
                      <a:r>
                        <a:rPr lang="it-IT" sz="700" dirty="0" smtClean="0">
                          <a:effectLst/>
                        </a:rPr>
                        <a:t>.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enrico.scarrone@telecomitalia.it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Roland Hechwartner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Deutsche Telekom AG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roland.hechwartner@magenta.at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Dario Sabella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xFlow</a:t>
                      </a:r>
                      <a:r>
                        <a:rPr lang="en-GB" sz="700" dirty="0">
                          <a:effectLst/>
                        </a:rPr>
                        <a:t> Research Inc.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dario.sabella@xflowresearch.com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Walter Featherstone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Apple France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w_featherstone@apple.com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Ayesha </a:t>
                      </a:r>
                      <a:r>
                        <a:rPr lang="en-GB" sz="700" dirty="0" err="1">
                          <a:effectLst/>
                        </a:rPr>
                        <a:t>Ayub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xFlow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ayesha.ayub@xflowresearch.com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Mudassar</a:t>
                      </a:r>
                      <a:r>
                        <a:rPr lang="en-GB" sz="700" dirty="0">
                          <a:effectLst/>
                        </a:rPr>
                        <a:t> Khan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xFlow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Mudassar.Sabeel@xflowresearch.com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Muhammad Umair Khan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xFlow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umair.anwar@xflowresearch.com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Muhammad </a:t>
                      </a:r>
                      <a:r>
                        <a:rPr lang="en-GB" sz="700" dirty="0" err="1">
                          <a:effectLst/>
                        </a:rPr>
                        <a:t>Umair</a:t>
                      </a:r>
                      <a:r>
                        <a:rPr lang="en-GB" sz="700" dirty="0">
                          <a:effectLst/>
                        </a:rPr>
                        <a:t> Zafar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xFlow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umair.zafar@xflowresearch.com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Ikram Ul Haq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xFlow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ikram.haq@xflowresearch.com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Mubeena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Ishaq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xFlow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mubeena.ishaq@xflowresearch.com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Joachim Koss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JK Consulting and Projects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joachim.koss@jk-conpro.de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Andreas Kraft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JK Consulting and Projects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andreas.kraft@jk-conpro.de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Peter Niblett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JK Consulting and Projects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peter.niblett@jk-conpro.de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Peter </a:t>
                      </a:r>
                      <a:r>
                        <a:rPr lang="en-GB" sz="700" dirty="0" err="1">
                          <a:effectLst/>
                        </a:rPr>
                        <a:t>Schmitting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FSCOM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peter.schmitting@fscom.fr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Yann Garcia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FSCOM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yann.garcia@fscom.fr 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Samir </a:t>
                      </a:r>
                      <a:r>
                        <a:rPr lang="en-GB" sz="700" dirty="0" err="1">
                          <a:effectLst/>
                        </a:rPr>
                        <a:t>Medjiah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Samir </a:t>
                      </a:r>
                      <a:r>
                        <a:rPr lang="en-GB" sz="700" dirty="0" err="1">
                          <a:effectLst/>
                        </a:rPr>
                        <a:t>Medjiah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samir.medjiah@gmail.com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Giacomo Bernini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Nextworks SRL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g.bernini@nextworks.it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JaeSeung Song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Sejong</a:t>
                      </a:r>
                      <a:r>
                        <a:rPr lang="en-GB" sz="700" dirty="0">
                          <a:effectLst/>
                        </a:rPr>
                        <a:t> University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jssong@sejong.ac.kr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Paolo Pagano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CNIT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paolo.pagano@cnit.it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Martina </a:t>
                      </a:r>
                      <a:r>
                        <a:rPr lang="en-GB" sz="700" dirty="0" err="1">
                          <a:effectLst/>
                        </a:rPr>
                        <a:t>Troscia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CNIT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martina.troscia@pntlab-cnit.it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Mariano </a:t>
                      </a:r>
                      <a:r>
                        <a:rPr lang="en-GB" sz="700" dirty="0" err="1">
                          <a:effectLst/>
                        </a:rPr>
                        <a:t>Falcitelli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CNIT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mariano.falcitelli@cnit.it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Kaleb </a:t>
                      </a:r>
                      <a:r>
                        <a:rPr lang="en-GB" sz="700" dirty="0" err="1">
                          <a:effectLst/>
                        </a:rPr>
                        <a:t>Gebremichael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Gebremeskel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CNIT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k.gebremeskel@studenti.unipi.it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Marwan </a:t>
                      </a:r>
                      <a:r>
                        <a:rPr lang="en-GB" sz="700" dirty="0" err="1">
                          <a:effectLst/>
                        </a:rPr>
                        <a:t>Haruna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CNIT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marwan.haruna@cnit.it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 err="1">
                          <a:effectLst/>
                        </a:rPr>
                        <a:t>Alexandr</a:t>
                      </a: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700" dirty="0" err="1">
                          <a:effectLst/>
                        </a:rPr>
                        <a:t>Tardo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CNIT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alexandr.tardo@cnit.it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Marco </a:t>
                      </a:r>
                      <a:r>
                        <a:rPr lang="en-GB" sz="700" dirty="0" err="1">
                          <a:effectLst/>
                        </a:rPr>
                        <a:t>Picone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UNIMORE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marco.picone@unimore.it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Gabriele Casalini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Digital SME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g.casalini@digitalsme.eu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Bob Flynn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Exacta </a:t>
                      </a:r>
                      <a:r>
                        <a:rPr lang="en-GB" sz="700" dirty="0" err="1">
                          <a:effectLst/>
                        </a:rPr>
                        <a:t>gss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bob.flynn@exactagss.com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Massimo Vanetti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Digital SME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massimovanetti@gmail.com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Pietro </a:t>
                      </a:r>
                      <a:r>
                        <a:rPr lang="en-GB" sz="700" dirty="0" err="1">
                          <a:effectLst/>
                        </a:rPr>
                        <a:t>Piscione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Nextworks SRL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p.piscione@nextworks.it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Gabriele </a:t>
                      </a:r>
                      <a:r>
                        <a:rPr lang="en-GB" sz="700" dirty="0" err="1">
                          <a:effectLst/>
                        </a:rPr>
                        <a:t>Scivoletto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Nextworks SRL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g.scivoletto@nextworks.it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Giada </a:t>
                      </a:r>
                      <a:r>
                        <a:rPr lang="en-GB" sz="700" dirty="0" err="1">
                          <a:effectLst/>
                        </a:rPr>
                        <a:t>Landi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Nextworks SRL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>
                          <a:effectLst/>
                        </a:rPr>
                        <a:t>g.landi@nextworks.it</a:t>
                      </a:r>
                      <a:endParaRPr lang="de-DE" sz="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Laurent Velez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ETSI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Laurent.Velez@etsi.org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Miguel Angel Reina-Ortega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ETSI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MiguelAngel.ReinaOrtega@etsi.org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Karen Hughes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ETSI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Karen.Hughes@etsi.org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Antoine Mouquet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ETSI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Antoine.Mouquet@etsi.org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  <a:tr h="14892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Chantal </a:t>
                      </a:r>
                      <a:r>
                        <a:rPr lang="en-GB" sz="700" dirty="0" err="1">
                          <a:effectLst/>
                        </a:rPr>
                        <a:t>Bonardi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ETSI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900430" algn="l"/>
                          <a:tab pos="2970530" algn="l"/>
                          <a:tab pos="3780790" algn="l"/>
                          <a:tab pos="4500880" algn="l"/>
                        </a:tabLst>
                      </a:pPr>
                      <a:r>
                        <a:rPr lang="en-GB" sz="700" dirty="0">
                          <a:effectLst/>
                        </a:rPr>
                        <a:t>chantal.bonardi@etsi.org</a:t>
                      </a:r>
                      <a:endParaRPr lang="de-DE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05" marR="51305" marT="0" marB="0" anchor="ctr"/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1356099" y="2455333"/>
            <a:ext cx="9167016" cy="423334"/>
          </a:xfrm>
          <a:prstGeom prst="rect">
            <a:avLst/>
          </a:prstGeom>
          <a:solidFill>
            <a:srgbClr val="FFFF00">
              <a:alpha val="27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881820" y="1123024"/>
            <a:ext cx="655820" cy="276999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de-DE" sz="1200" dirty="0" err="1" smtClean="0"/>
              <a:t>Officials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816565" y="5811080"/>
            <a:ext cx="786329" cy="276999"/>
          </a:xfrm>
          <a:prstGeom prst="rect">
            <a:avLst/>
          </a:prstGeom>
          <a:solidFill>
            <a:srgbClr val="FFC000">
              <a:alpha val="27000"/>
            </a:srgbClr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de-DE" sz="1200" dirty="0" err="1" smtClean="0"/>
              <a:t>Officials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 rot="16200000">
            <a:off x="-775965" y="3438657"/>
            <a:ext cx="3958515" cy="276999"/>
          </a:xfrm>
          <a:prstGeom prst="rect">
            <a:avLst/>
          </a:prstGeom>
          <a:solidFill>
            <a:schemeClr val="accent5">
              <a:lumMod val="75000"/>
              <a:alpha val="27000"/>
            </a:schemeClr>
          </a:solidFill>
        </p:spPr>
        <p:txBody>
          <a:bodyPr wrap="square" lIns="0" rIns="0" rtlCol="0" anchor="ctr">
            <a:spAutoFit/>
          </a:bodyPr>
          <a:lstStyle/>
          <a:p>
            <a:pPr algn="ctr"/>
            <a:r>
              <a:rPr lang="de-DE" sz="1200" dirty="0" smtClean="0"/>
              <a:t>Expert </a:t>
            </a:r>
            <a:r>
              <a:rPr lang="de-DE" sz="1200" dirty="0" err="1" smtClean="0"/>
              <a:t>team</a:t>
            </a:r>
            <a:r>
              <a:rPr lang="de-DE" sz="1200" dirty="0" smtClean="0"/>
              <a:t> (27)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6265332" y="950547"/>
            <a:ext cx="1117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err="1">
                <a:solidFill>
                  <a:schemeClr val="dk1"/>
                </a:solidFill>
              </a:rPr>
              <a:t>Chair</a:t>
            </a:r>
            <a:r>
              <a:rPr lang="de-DE" sz="700" b="1" dirty="0">
                <a:solidFill>
                  <a:schemeClr val="dk1"/>
                </a:solidFill>
              </a:rPr>
              <a:t> TC SmartM2M</a:t>
            </a:r>
            <a:endParaRPr lang="de-DE" sz="700" b="1" dirty="0">
              <a:solidFill>
                <a:schemeClr val="dk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65332" y="1252873"/>
            <a:ext cx="1117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err="1">
                <a:solidFill>
                  <a:schemeClr val="dk1"/>
                </a:solidFill>
              </a:rPr>
              <a:t>Chair</a:t>
            </a:r>
            <a:r>
              <a:rPr lang="de-DE" sz="700" b="1" dirty="0">
                <a:solidFill>
                  <a:schemeClr val="dk1"/>
                </a:solidFill>
              </a:rPr>
              <a:t> TC </a:t>
            </a:r>
            <a:r>
              <a:rPr lang="de-DE" sz="700" b="1" dirty="0" smtClean="0">
                <a:solidFill>
                  <a:schemeClr val="dk1"/>
                </a:solidFill>
              </a:rPr>
              <a:t>ISG MEC</a:t>
            </a:r>
            <a:endParaRPr lang="de-DE" sz="700" b="1" dirty="0">
              <a:solidFill>
                <a:schemeClr val="dk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265332" y="1397844"/>
            <a:ext cx="12192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err="1" smtClean="0">
                <a:solidFill>
                  <a:schemeClr val="dk1"/>
                </a:solidFill>
              </a:rPr>
              <a:t>Vice</a:t>
            </a:r>
            <a:r>
              <a:rPr lang="de-DE" sz="700" b="1" dirty="0" smtClean="0">
                <a:solidFill>
                  <a:schemeClr val="dk1"/>
                </a:solidFill>
              </a:rPr>
              <a:t> </a:t>
            </a:r>
            <a:r>
              <a:rPr lang="de-DE" sz="700" b="1" dirty="0" err="1" smtClean="0">
                <a:solidFill>
                  <a:schemeClr val="dk1"/>
                </a:solidFill>
              </a:rPr>
              <a:t>Chair</a:t>
            </a:r>
            <a:r>
              <a:rPr lang="de-DE" sz="700" b="1" dirty="0" smtClean="0">
                <a:solidFill>
                  <a:schemeClr val="dk1"/>
                </a:solidFill>
              </a:rPr>
              <a:t> </a:t>
            </a:r>
            <a:r>
              <a:rPr lang="de-DE" sz="700" b="1" dirty="0">
                <a:solidFill>
                  <a:schemeClr val="dk1"/>
                </a:solidFill>
              </a:rPr>
              <a:t>TC </a:t>
            </a:r>
            <a:r>
              <a:rPr lang="de-DE" sz="700" b="1" dirty="0" smtClean="0">
                <a:solidFill>
                  <a:schemeClr val="dk1"/>
                </a:solidFill>
              </a:rPr>
              <a:t>ISG MEC</a:t>
            </a:r>
            <a:endParaRPr lang="de-DE" sz="700" b="1" dirty="0">
              <a:solidFill>
                <a:schemeClr val="dk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65331" y="1101710"/>
            <a:ext cx="1117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b="1" dirty="0" err="1">
                <a:solidFill>
                  <a:schemeClr val="dk1"/>
                </a:solidFill>
              </a:rPr>
              <a:t>Chair</a:t>
            </a:r>
            <a:r>
              <a:rPr lang="de-DE" sz="700" b="1" dirty="0">
                <a:solidFill>
                  <a:schemeClr val="dk1"/>
                </a:solidFill>
              </a:rPr>
              <a:t> </a:t>
            </a:r>
            <a:r>
              <a:rPr lang="de-DE" sz="700" b="1" dirty="0" smtClean="0">
                <a:solidFill>
                  <a:schemeClr val="dk1"/>
                </a:solidFill>
              </a:rPr>
              <a:t>oneM2M TP</a:t>
            </a:r>
            <a:endParaRPr lang="de-DE" sz="7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2359" y="1200857"/>
            <a:ext cx="10365908" cy="4370209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 smtClean="0"/>
              <a:t>“ESTIMED” the name is the high level objective:</a:t>
            </a:r>
            <a:br>
              <a:rPr lang="en-GB" dirty="0" smtClean="0"/>
            </a:br>
            <a:r>
              <a:rPr lang="en-GB" b="1" i="1" dirty="0">
                <a:solidFill>
                  <a:srgbClr val="014176"/>
                </a:solidFill>
              </a:rPr>
              <a:t>Enabling Standardized IoT </a:t>
            </a:r>
            <a:r>
              <a:rPr lang="en-GB" b="1" i="1" dirty="0" smtClean="0">
                <a:solidFill>
                  <a:srgbClr val="014176"/>
                </a:solidFill>
              </a:rPr>
              <a:t>deployments in </a:t>
            </a:r>
            <a:r>
              <a:rPr lang="en-GB" b="1" i="1" dirty="0">
                <a:solidFill>
                  <a:srgbClr val="014176"/>
                </a:solidFill>
              </a:rPr>
              <a:t>MEC Environments for advanced systems</a:t>
            </a:r>
            <a:r>
              <a:rPr lang="en-GB" b="1" dirty="0" smtClean="0">
                <a:solidFill>
                  <a:srgbClr val="014176"/>
                </a:solidFill>
              </a:rPr>
              <a:t> </a:t>
            </a:r>
          </a:p>
          <a:p>
            <a:pPr lvl="1"/>
            <a:r>
              <a:rPr lang="en-GB" dirty="0" smtClean="0"/>
              <a:t>improve </a:t>
            </a:r>
            <a:r>
              <a:rPr lang="en-GB" dirty="0"/>
              <a:t>the interoperability of Internet of Things (IoT</a:t>
            </a:r>
            <a:r>
              <a:rPr lang="en-GB" dirty="0" smtClean="0"/>
              <a:t>) by </a:t>
            </a:r>
            <a:r>
              <a:rPr lang="en-GB" dirty="0"/>
              <a:t>a combination of standardized protocols, data formats, and middleware solutions</a:t>
            </a:r>
            <a:endParaRPr lang="en-GB" dirty="0" smtClean="0"/>
          </a:p>
          <a:p>
            <a:pPr lvl="1"/>
            <a:r>
              <a:rPr lang="en-GB" dirty="0" smtClean="0"/>
              <a:t>bring </a:t>
            </a:r>
            <a:r>
              <a:rPr lang="en-GB" dirty="0"/>
              <a:t>together open standards in ETSI ISG MEC (Multi-access Edge Computing) and in oneM2M on a horizontal platform for interoperable and scalable IoT systems, that is offered to edge IoT application developers via outreach activities in the </a:t>
            </a:r>
            <a:r>
              <a:rPr lang="en-GB" dirty="0" smtClean="0"/>
              <a:t>ecosystem</a:t>
            </a:r>
            <a:endParaRPr lang="en-GB" dirty="0"/>
          </a:p>
          <a:p>
            <a:pPr lvl="1"/>
            <a:r>
              <a:rPr lang="en-GB" dirty="0"/>
              <a:t>bring together user and industry supply side perspectives </a:t>
            </a:r>
          </a:p>
          <a:p>
            <a:pPr lvl="1"/>
            <a:r>
              <a:rPr lang="en-GB" dirty="0" smtClean="0"/>
              <a:t>assess </a:t>
            </a:r>
            <a:r>
              <a:rPr lang="en-GB" dirty="0"/>
              <a:t>the technical implications and deployment approaches that can be tested via multiple proofs of concepts (</a:t>
            </a:r>
            <a:r>
              <a:rPr lang="en-GB" dirty="0" err="1"/>
              <a:t>PoCs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identify </a:t>
            </a:r>
            <a:r>
              <a:rPr lang="en-GB" dirty="0"/>
              <a:t>potential standardization gaps to carry forward in ETSI </a:t>
            </a:r>
            <a:r>
              <a:rPr lang="en-GB" dirty="0" smtClean="0"/>
              <a:t>bodies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Project Objectives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702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342001"/>
            <a:ext cx="9325476" cy="1140607"/>
          </a:xfrm>
        </p:spPr>
        <p:txBody>
          <a:bodyPr/>
          <a:lstStyle/>
          <a:p>
            <a:r>
              <a:rPr lang="en-GB" dirty="0" smtClean="0"/>
              <a:t>Project Concept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F4D2E843-0ED0-D246-A9DC-119F6A8B75F3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z="1400" smtClean="0"/>
              <a:pPr/>
              <a:t>9</a:t>
            </a:fld>
            <a:endParaRPr lang="en-US" sz="1400" dirty="0"/>
          </a:p>
        </p:txBody>
      </p:sp>
      <p:pic>
        <p:nvPicPr>
          <p:cNvPr id="4" name="Picture 76803334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3" t="-2149" r="-2300" b="-2794"/>
          <a:stretch/>
        </p:blipFill>
        <p:spPr bwMode="auto">
          <a:xfrm>
            <a:off x="1591733" y="1109133"/>
            <a:ext cx="8144934" cy="500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86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TSI">
      <a:dk1>
        <a:srgbClr val="050D14"/>
      </a:dk1>
      <a:lt1>
        <a:srgbClr val="FFFFFF"/>
      </a:lt1>
      <a:dk2>
        <a:srgbClr val="0072AC"/>
      </a:dk2>
      <a:lt2>
        <a:srgbClr val="E5DF92"/>
      </a:lt2>
      <a:accent1>
        <a:srgbClr val="014176"/>
      </a:accent1>
      <a:accent2>
        <a:srgbClr val="9EC5DE"/>
      </a:accent2>
      <a:accent3>
        <a:srgbClr val="5E686A"/>
      </a:accent3>
      <a:accent4>
        <a:srgbClr val="DF552E"/>
      </a:accent4>
      <a:accent5>
        <a:srgbClr val="84BE42"/>
      </a:accent5>
      <a:accent6>
        <a:srgbClr val="7F4F8E"/>
      </a:accent6>
      <a:hlink>
        <a:srgbClr val="002B78"/>
      </a:hlink>
      <a:folHlink>
        <a:srgbClr val="9CC8F4"/>
      </a:folHlink>
    </a:clrScheme>
    <a:fontScheme name="ETSI">
      <a:majorFont>
        <a:latin typeface="Poppins SemiBold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E8F71300-B14A-45D2-9DE4-B9FC7858D305}" vid="{26D42C6F-FE18-4489-93D7-0D639E656B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- Full Version 2022</Template>
  <TotalTime>0</TotalTime>
  <Words>1380</Words>
  <Application>Microsoft Office PowerPoint</Application>
  <PresentationFormat>Breitbild</PresentationFormat>
  <Paragraphs>1342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Calibri</vt:lpstr>
      <vt:lpstr>Poppins</vt:lpstr>
      <vt:lpstr>Times New Roman</vt:lpstr>
      <vt:lpstr>Poppins Medium</vt:lpstr>
      <vt:lpstr>Arial</vt:lpstr>
      <vt:lpstr>Poppins SemiBold</vt:lpstr>
      <vt:lpstr>Office Theme</vt:lpstr>
      <vt:lpstr>STF 685 ESTIMED Enabling Standardized IoT deployments in MEC Environments for advanced systems Project introduction</vt:lpstr>
      <vt:lpstr>About me</vt:lpstr>
      <vt:lpstr>Introducing STF685</vt:lpstr>
      <vt:lpstr>Background</vt:lpstr>
      <vt:lpstr>Project Organisation</vt:lpstr>
      <vt:lpstr>STF685 Service Providing Entities</vt:lpstr>
      <vt:lpstr>STF685 Team</vt:lpstr>
      <vt:lpstr>Project Objectives</vt:lpstr>
      <vt:lpstr>Project Concept</vt:lpstr>
      <vt:lpstr>Project Phases</vt:lpstr>
      <vt:lpstr>STF685 Project Workplan (ToR)</vt:lpstr>
      <vt:lpstr>Work Packages (WP) and their relationship</vt:lpstr>
      <vt:lpstr>STF685 Deliverables (1)</vt:lpstr>
      <vt:lpstr>STF685 Deliverables (2)</vt:lpstr>
      <vt:lpstr>STF685 Milestones (1)</vt:lpstr>
      <vt:lpstr>STF685 Milestones (2)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ETSI branded presentation template, full version with Annexes</dc:title>
  <dc:subject>How to use the ETSI branded presentation template.</dc:subject>
  <dc:creator>JK</dc:creator>
  <cp:keywords>ETSI; Template; Powerpoint; brand.</cp:keywords>
  <dc:description/>
  <cp:lastModifiedBy>JK</cp:lastModifiedBy>
  <cp:revision>482</cp:revision>
  <cp:lastPrinted>2025-01-31T16:12:34Z</cp:lastPrinted>
  <dcterms:created xsi:type="dcterms:W3CDTF">2022-12-12T19:00:25Z</dcterms:created>
  <dcterms:modified xsi:type="dcterms:W3CDTF">2025-02-02T20:15:46Z</dcterms:modified>
  <cp:category/>
</cp:coreProperties>
</file>