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60" r:id="rId2"/>
    <p:sldId id="558" r:id="rId3"/>
    <p:sldId id="583" r:id="rId4"/>
    <p:sldId id="603" r:id="rId5"/>
    <p:sldId id="605" r:id="rId6"/>
    <p:sldId id="604" r:id="rId7"/>
    <p:sldId id="594" r:id="rId8"/>
    <p:sldId id="606" r:id="rId9"/>
    <p:sldId id="492" r:id="rId10"/>
  </p:sldIdLst>
  <p:sldSz cx="12192000" cy="6858000"/>
  <p:notesSz cx="6858000" cy="9144000"/>
  <p:embeddedFontLst>
    <p:embeddedFont>
      <p:font typeface="Myriad Pro" panose="020B0503030403020204" charset="0"/>
      <p:regular r:id="rId12"/>
      <p:bold r:id="rId13"/>
      <p:italic r:id="rId14"/>
      <p:boldItalic r:id="rId15"/>
    </p:embeddedFont>
    <p:embeddedFont>
      <p:font typeface="Poppins" panose="020B060402020202020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631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86467" autoAdjust="0"/>
  </p:normalViewPr>
  <p:slideViewPr>
    <p:cSldViewPr snapToGrid="0">
      <p:cViewPr varScale="1">
        <p:scale>
          <a:sx n="55" d="100"/>
          <a:sy n="55" d="100"/>
        </p:scale>
        <p:origin x="592" y="4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09-02-2025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a:t>
            </a:fld>
            <a:endParaRPr lang="en-IN"/>
          </a:p>
        </p:txBody>
      </p:sp>
    </p:spTree>
    <p:extLst>
      <p:ext uri="{BB962C8B-B14F-4D97-AF65-F5344CB8AC3E}">
        <p14:creationId xmlns:p14="http://schemas.microsoft.com/office/powerpoint/2010/main" val="163270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7C122-6438-8DF1-7DF9-4CAE5B643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B9AB4-75BA-828C-24BB-AC1EFF6D76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D98F8-C8E1-FC94-3254-C02FE23A9AB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084DB41-DEFD-F663-0E62-62F12CAB815D}"/>
              </a:ext>
            </a:extLst>
          </p:cNvPr>
          <p:cNvSpPr>
            <a:spLocks noGrp="1"/>
          </p:cNvSpPr>
          <p:nvPr>
            <p:ph type="sldNum" sz="quarter" idx="5"/>
          </p:nvPr>
        </p:nvSpPr>
        <p:spPr/>
        <p:txBody>
          <a:bodyPr/>
          <a:lstStyle/>
          <a:p>
            <a:fld id="{2DA05934-9E10-4F0A-88EF-5F62E8EA335B}" type="slidenum">
              <a:rPr lang="en-IN" smtClean="0"/>
              <a:t>6</a:t>
            </a:fld>
            <a:endParaRPr lang="en-IN"/>
          </a:p>
        </p:txBody>
      </p:sp>
    </p:spTree>
    <p:extLst>
      <p:ext uri="{BB962C8B-B14F-4D97-AF65-F5344CB8AC3E}">
        <p14:creationId xmlns:p14="http://schemas.microsoft.com/office/powerpoint/2010/main" val="76273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7</a:t>
            </a:fld>
            <a:endParaRPr lang="en-IN"/>
          </a:p>
        </p:txBody>
      </p:sp>
    </p:spTree>
    <p:extLst>
      <p:ext uri="{BB962C8B-B14F-4D97-AF65-F5344CB8AC3E}">
        <p14:creationId xmlns:p14="http://schemas.microsoft.com/office/powerpoint/2010/main" val="339331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2/9/2025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2/9/2025</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2/9/2025</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2/9/2025</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2/9/2025</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wm05f56kDJouR-CYUWmT_nqQaaWHyKkUtsZQp2IKxIQ/edit?tab=t.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techexevent.com/?__hstc=86225095.2193365bf8afbcb44ca55ed38d048af2.1731993832769.1733919589025.1736954382775.10&amp;__hssc=86225095.9.1736954382775&amp;__hsfp=1669205919" TargetMode="External"/><Relationship Id="rId7" Type="http://schemas.openxmlformats.org/officeDocument/2006/relationships/hyperlink" Target="https://edgecomputing-expo.com/europ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edgecomputing-expo.com/northameric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safetydetectives.com/author/shaul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safetydetectives.com/author/shauli" TargetMode="External"/><Relationship Id="rId4" Type="http://schemas.openxmlformats.org/officeDocument/2006/relationships/hyperlink" Target="http://www.safetydetectives.com/blo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c/Onem2mOrg" TargetMode="Externa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wiki.onem2m.org/index.php?title=Main_Page" TargetMode="External"/><Relationship Id="rId2" Type="http://schemas.openxmlformats.org/officeDocument/2006/relationships/hyperlink" Target="https://www.onem2m.org/technical/partners-releases" TargetMode="External"/><Relationship Id="rId1" Type="http://schemas.openxmlformats.org/officeDocument/2006/relationships/slideLayout" Target="../slideLayouts/slideLayout2.xml"/><Relationship Id="rId6" Type="http://schemas.openxmlformats.org/officeDocument/2006/relationships/hyperlink" Target="https://www.linkedin.com/company/onem2m/"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s://github.com/oneM2M-Tutorials" TargetMode="External"/><Relationship Id="rId4" Type="http://schemas.openxmlformats.org/officeDocument/2006/relationships/hyperlink" Target="https://x.com/i/flow/login?redirect_after_login=%2FoneM2M"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Update to TP#68 Opening Plenary</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10 February 2025</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83BB-2F77-9343-8437-CCAA79126384}"/>
              </a:ext>
            </a:extLst>
          </p:cNvPr>
          <p:cNvSpPr>
            <a:spLocks noGrp="1"/>
          </p:cNvSpPr>
          <p:nvPr>
            <p:ph type="title"/>
          </p:nvPr>
        </p:nvSpPr>
        <p:spPr>
          <a:xfrm>
            <a:off x="239192" y="136525"/>
            <a:ext cx="10047807" cy="942917"/>
          </a:xfrm>
        </p:spPr>
        <p:txBody>
          <a:bodyPr>
            <a:normAutofit/>
          </a:bodyPr>
          <a:lstStyle/>
          <a:p>
            <a:r>
              <a:rPr lang="en-IN" sz="3200" dirty="0">
                <a:latin typeface="Myriad Pro" panose="020B0503030403020204" charset="0"/>
              </a:rPr>
              <a:t>Outline</a:t>
            </a:r>
          </a:p>
        </p:txBody>
      </p:sp>
      <p:sp>
        <p:nvSpPr>
          <p:cNvPr id="4" name="Footer Placeholder 3">
            <a:extLst>
              <a:ext uri="{FF2B5EF4-FFF2-40B4-BE49-F238E27FC236}">
                <a16:creationId xmlns:a16="http://schemas.microsoft.com/office/drawing/2014/main" id="{F8A43DF1-79B6-0117-7B05-94B4C3C32075}"/>
              </a:ext>
            </a:extLst>
          </p:cNvPr>
          <p:cNvSpPr>
            <a:spLocks noGrp="1"/>
          </p:cNvSpPr>
          <p:nvPr>
            <p:ph type="ftr" sz="quarter" idx="11"/>
          </p:nvPr>
        </p:nvSpPr>
        <p:spPr/>
        <p:txBody>
          <a:bodyPr/>
          <a:lstStyle/>
          <a:p>
            <a:endParaRPr lang="en-US"/>
          </a:p>
          <a:p>
            <a:r>
              <a:rPr lang="en-US"/>
              <a:t>© 2022 oneM2M</a:t>
            </a:r>
            <a:endParaRPr lang="en-US" dirty="0"/>
          </a:p>
        </p:txBody>
      </p:sp>
      <p:sp>
        <p:nvSpPr>
          <p:cNvPr id="12" name="TextBox 11">
            <a:extLst>
              <a:ext uri="{FF2B5EF4-FFF2-40B4-BE49-F238E27FC236}">
                <a16:creationId xmlns:a16="http://schemas.microsoft.com/office/drawing/2014/main" id="{DEA3AFEC-8F55-BCCC-A1DA-BD96A10FF818}"/>
              </a:ext>
            </a:extLst>
          </p:cNvPr>
          <p:cNvSpPr txBox="1"/>
          <p:nvPr/>
        </p:nvSpPr>
        <p:spPr>
          <a:xfrm>
            <a:off x="694064" y="1584264"/>
            <a:ext cx="10371333" cy="2739211"/>
          </a:xfrm>
          <a:prstGeom prst="rect">
            <a:avLst/>
          </a:prstGeom>
          <a:noFill/>
        </p:spPr>
        <p:txBody>
          <a:bodyPr wrap="square" rtlCol="0">
            <a:spAutoFit/>
          </a:bodyPr>
          <a:lstStyle/>
          <a:p>
            <a:pPr marL="342900" indent="-342900">
              <a:buFont typeface="Arial" panose="020B0604020202020204" pitchFamily="34" charset="0"/>
              <a:buChar char="•"/>
            </a:pPr>
            <a:r>
              <a:rPr lang="en-US" sz="2000" i="0" dirty="0">
                <a:effectLst/>
                <a:latin typeface="Myriad Pro" panose="020B0503030403020204" charset="0"/>
              </a:rPr>
              <a:t>White Paper to </a:t>
            </a:r>
            <a:r>
              <a:rPr lang="en-US" sz="2000" i="0" dirty="0" err="1">
                <a:effectLst/>
                <a:latin typeface="Myriad Pro" panose="020B0503030403020204" charset="0"/>
              </a:rPr>
              <a:t>emphasise</a:t>
            </a:r>
            <a:r>
              <a:rPr lang="en-US" sz="2000" i="0" dirty="0">
                <a:effectLst/>
                <a:latin typeface="Myriad Pro" panose="020B0503030403020204" charset="0"/>
              </a:rPr>
              <a:t> oneM</a:t>
            </a:r>
            <a:r>
              <a:rPr lang="en-US" sz="2000" dirty="0">
                <a:latin typeface="Myriad Pro" panose="020B0503030403020204" charset="0"/>
              </a:rPr>
              <a:t>2M’s relevance in the current ecosystem – initial draft content structure</a:t>
            </a:r>
          </a:p>
          <a:p>
            <a:pPr marL="342900" indent="-342900">
              <a:buFont typeface="Arial" panose="020B0604020202020204" pitchFamily="34" charset="0"/>
              <a:buChar char="•"/>
            </a:pPr>
            <a:r>
              <a:rPr lang="en-US" sz="2000" b="0" i="0" dirty="0">
                <a:effectLst/>
                <a:latin typeface="Myriad Pro" panose="020B0503030403020204" charset="0"/>
              </a:rPr>
              <a:t>Speaking Opportunities</a:t>
            </a:r>
          </a:p>
          <a:p>
            <a:pPr marL="342900" indent="-342900">
              <a:buFont typeface="Arial" panose="020B0604020202020204" pitchFamily="34" charset="0"/>
              <a:buChar char="•"/>
            </a:pPr>
            <a:r>
              <a:rPr lang="en-US" sz="2000" dirty="0">
                <a:latin typeface="Myriad Pro" panose="020B0503030403020204" charset="0"/>
              </a:rPr>
              <a:t>Article opportunity - Safety Devices</a:t>
            </a:r>
          </a:p>
          <a:p>
            <a:pPr marL="342900" indent="-342900">
              <a:buFont typeface="Arial" panose="020B0604020202020204" pitchFamily="34" charset="0"/>
              <a:buChar char="•"/>
            </a:pPr>
            <a:r>
              <a:rPr lang="en-US" sz="2000" b="0" i="0" dirty="0">
                <a:effectLst/>
                <a:latin typeface="Myriad Pro" panose="020B0503030403020204" charset="0"/>
              </a:rPr>
              <a:t>Promotion of Release 4</a:t>
            </a:r>
          </a:p>
          <a:p>
            <a:pPr marL="342900" indent="-342900">
              <a:buFont typeface="Arial" panose="020B0604020202020204" pitchFamily="34" charset="0"/>
              <a:buChar char="•"/>
            </a:pPr>
            <a:endParaRPr lang="en-US" sz="2400" b="0" i="0" dirty="0">
              <a:effectLst/>
              <a:latin typeface="Myriad Pro" panose="020B0503030403020204" charset="0"/>
            </a:endParaRPr>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p:txBody>
      </p:sp>
    </p:spTree>
    <p:extLst>
      <p:ext uri="{BB962C8B-B14F-4D97-AF65-F5344CB8AC3E}">
        <p14:creationId xmlns:p14="http://schemas.microsoft.com/office/powerpoint/2010/main" val="1367474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366A-F3CA-4DBC-95DF-19D03D7B5028}"/>
              </a:ext>
            </a:extLst>
          </p:cNvPr>
          <p:cNvSpPr>
            <a:spLocks noGrp="1"/>
          </p:cNvSpPr>
          <p:nvPr>
            <p:ph type="title"/>
          </p:nvPr>
        </p:nvSpPr>
        <p:spPr>
          <a:xfrm>
            <a:off x="334696" y="0"/>
            <a:ext cx="9506534" cy="1173570"/>
          </a:xfrm>
        </p:spPr>
        <p:txBody>
          <a:bodyPr>
            <a:normAutofit fontScale="90000"/>
          </a:bodyPr>
          <a:lstStyle/>
          <a:p>
            <a:pPr algn="ctr" rtl="0">
              <a:spcAft>
                <a:spcPts val="300"/>
              </a:spcAft>
            </a:pPr>
            <a:br>
              <a:rPr lang="en-US" sz="3200" dirty="0"/>
            </a:br>
            <a:br>
              <a:rPr lang="en-US" sz="3200" dirty="0"/>
            </a:br>
            <a:br>
              <a:rPr lang="en-US" sz="3200" dirty="0"/>
            </a:br>
            <a:r>
              <a:rPr lang="en-US" sz="3200" dirty="0"/>
              <a:t>White Paper: “</a:t>
            </a:r>
            <a:r>
              <a:rPr lang="en-US" sz="2700" dirty="0"/>
              <a:t>IoT Service Enablers for Distributed, Scalable, and Interoperable Systems”</a:t>
            </a:r>
            <a:br>
              <a:rPr lang="en-US" sz="2700" dirty="0"/>
            </a:br>
            <a:r>
              <a:rPr lang="en-US" sz="2200" dirty="0"/>
              <a:t>The Role of oneM2M Technical Standards and Development Roadmap”</a:t>
            </a:r>
            <a:br>
              <a:rPr lang="en-US" sz="2000" b="0" dirty="0">
                <a:effectLst/>
              </a:rPr>
            </a:br>
            <a:br>
              <a:rPr lang="en-US" sz="2800" dirty="0"/>
            </a:br>
            <a:br>
              <a:rPr lang="en-IN" sz="4000" dirty="0">
                <a:solidFill>
                  <a:schemeClr val="bg1"/>
                </a:solidFill>
                <a:latin typeface="Myriad Pro" panose="020B0503030403020204" charset="0"/>
                <a:ea typeface="Times New Roman" panose="02020603050405020304" pitchFamily="18" charset="0"/>
              </a:rPr>
            </a:br>
            <a:r>
              <a:rPr lang="en-US" sz="3200" dirty="0"/>
              <a:t>- </a:t>
            </a:r>
            <a:r>
              <a:rPr lang="en-US" sz="3200" dirty="0">
                <a:highlight>
                  <a:srgbClr val="FFFF00"/>
                </a:highlight>
              </a:rPr>
              <a:t>TBU</a:t>
            </a:r>
            <a:endParaRPr lang="en-IN" sz="3200" dirty="0">
              <a:highlight>
                <a:srgbClr val="FFFF00"/>
              </a:highlight>
            </a:endParaRPr>
          </a:p>
        </p:txBody>
      </p:sp>
      <p:sp>
        <p:nvSpPr>
          <p:cNvPr id="3" name="Content Placeholder 2">
            <a:extLst>
              <a:ext uri="{FF2B5EF4-FFF2-40B4-BE49-F238E27FC236}">
                <a16:creationId xmlns:a16="http://schemas.microsoft.com/office/drawing/2014/main" id="{3D3A7B4C-2A5D-9700-B81E-91FCEFB087DB}"/>
              </a:ext>
            </a:extLst>
          </p:cNvPr>
          <p:cNvSpPr>
            <a:spLocks noGrp="1"/>
          </p:cNvSpPr>
          <p:nvPr>
            <p:ph idx="1"/>
          </p:nvPr>
        </p:nvSpPr>
        <p:spPr>
          <a:xfrm>
            <a:off x="127322" y="1381430"/>
            <a:ext cx="11785441" cy="4974920"/>
          </a:xfrm>
          <a:solidFill>
            <a:srgbClr val="C63133"/>
          </a:solidFill>
        </p:spPr>
        <p:txBody>
          <a:bodyPr>
            <a:normAutofit fontScale="92500" lnSpcReduction="10000"/>
          </a:bodyPr>
          <a:lstStyle/>
          <a:p>
            <a:pPr marL="0" indent="0">
              <a:buNone/>
            </a:pPr>
            <a:r>
              <a:rPr lang="en-IN" sz="2200" dirty="0">
                <a:solidFill>
                  <a:schemeClr val="bg1"/>
                </a:solidFill>
                <a:latin typeface="Myriad Pro" panose="020B0503030403020204" charset="0"/>
                <a:ea typeface="Times New Roman" panose="02020603050405020304" pitchFamily="18" charset="0"/>
              </a:rPr>
              <a:t>Goal: Re-iterate our relevance in the current ecosystem of AI / Digital Twins/ Edge/ Metaverse/ Data interoperability and so on</a:t>
            </a:r>
            <a:endParaRPr lang="en-US" sz="2200" b="1" i="0" dirty="0">
              <a:solidFill>
                <a:schemeClr val="bg1"/>
              </a:solidFill>
              <a:effectLst/>
              <a:latin typeface="Myriad Pro" panose="020B0503030403020204" charset="0"/>
            </a:endParaRPr>
          </a:p>
          <a:p>
            <a:pPr marL="0" indent="0">
              <a:buNone/>
            </a:pPr>
            <a:endParaRPr lang="en-US" sz="2200" b="1" i="0" dirty="0">
              <a:solidFill>
                <a:schemeClr val="bg1"/>
              </a:solidFill>
              <a:effectLst/>
              <a:latin typeface="Myriad Pro" panose="020B0503030403020204" charset="0"/>
            </a:endParaRPr>
          </a:p>
          <a:p>
            <a:pPr marL="0" indent="0">
              <a:buNone/>
            </a:pPr>
            <a:r>
              <a:rPr lang="en-US" sz="2200" b="1" i="0" dirty="0">
                <a:solidFill>
                  <a:schemeClr val="bg1"/>
                </a:solidFill>
                <a:effectLst/>
                <a:latin typeface="Myriad Pro" panose="020B0503030403020204" charset="0"/>
              </a:rPr>
              <a:t>It is proposed </a:t>
            </a:r>
            <a:r>
              <a:rPr lang="en-US" sz="2200" b="1" dirty="0">
                <a:solidFill>
                  <a:schemeClr val="bg1"/>
                </a:solidFill>
                <a:latin typeface="Myriad Pro" panose="020B0503030403020204" charset="0"/>
              </a:rPr>
              <a:t>to address:</a:t>
            </a:r>
          </a:p>
          <a:p>
            <a:pPr marL="1200150" lvl="1" indent="-742950">
              <a:buClr>
                <a:schemeClr val="bg1"/>
              </a:buClr>
              <a:buFont typeface="+mj-lt"/>
              <a:buAutoNum type="arabicPeriod"/>
            </a:pPr>
            <a:r>
              <a:rPr lang="en-US" sz="2200" i="0" dirty="0">
                <a:solidFill>
                  <a:schemeClr val="bg1"/>
                </a:solidFill>
                <a:effectLst/>
                <a:latin typeface="Myriad Pro" panose="020B0503030403020204" charset="0"/>
              </a:rPr>
              <a:t>Where is the industry in relation to IoT adoption? How mature are the enabling technologies? What has been learned from past 10 years? </a:t>
            </a:r>
          </a:p>
          <a:p>
            <a:pPr marL="1200150" lvl="1" indent="-742950">
              <a:buClr>
                <a:schemeClr val="bg1"/>
              </a:buClr>
              <a:buFont typeface="+mj-lt"/>
              <a:buAutoNum type="arabicPeriod"/>
            </a:pPr>
            <a:r>
              <a:rPr lang="en-US" sz="2200" i="0" dirty="0">
                <a:solidFill>
                  <a:schemeClr val="bg1"/>
                </a:solidFill>
                <a:effectLst/>
                <a:latin typeface="Myriad Pro" panose="020B0503030403020204" charset="0"/>
              </a:rPr>
              <a:t>Discussion of implementation (design) choices and situations that benefit from an IoT platform capability.</a:t>
            </a:r>
          </a:p>
          <a:p>
            <a:pPr marL="1200150" lvl="1" indent="-742950">
              <a:buClr>
                <a:schemeClr val="bg1"/>
              </a:buClr>
              <a:buFont typeface="+mj-lt"/>
              <a:buAutoNum type="arabicPeriod"/>
            </a:pPr>
            <a:r>
              <a:rPr lang="en-US" sz="2200" i="0" dirty="0">
                <a:solidFill>
                  <a:schemeClr val="bg1"/>
                </a:solidFill>
                <a:effectLst/>
                <a:latin typeface="Myriad Pro" panose="020B0503030403020204" charset="0"/>
              </a:rPr>
              <a:t>What are the pros and cons of building quickly using available </a:t>
            </a:r>
            <a:r>
              <a:rPr lang="en-US" sz="2200" i="0" dirty="0" err="1">
                <a:solidFill>
                  <a:schemeClr val="bg1"/>
                </a:solidFill>
                <a:effectLst/>
                <a:latin typeface="Myriad Pro" panose="020B0503030403020204" charset="0"/>
              </a:rPr>
              <a:t>hyperscaler</a:t>
            </a:r>
            <a:r>
              <a:rPr lang="en-US" sz="2200" i="0" dirty="0">
                <a:solidFill>
                  <a:schemeClr val="bg1"/>
                </a:solidFill>
                <a:effectLst/>
                <a:latin typeface="Myriad Pro" panose="020B0503030403020204" charset="0"/>
              </a:rPr>
              <a:t> offerings and building progressively? What are the standardization implications? Vendor or technology lock-in implications?</a:t>
            </a:r>
          </a:p>
          <a:p>
            <a:pPr marL="1200150" lvl="1" indent="-742950">
              <a:buClr>
                <a:schemeClr val="bg1"/>
              </a:buClr>
              <a:buFont typeface="+mj-lt"/>
              <a:buAutoNum type="arabicPeriod"/>
            </a:pPr>
            <a:r>
              <a:rPr lang="en-US" sz="2200" i="0" dirty="0">
                <a:solidFill>
                  <a:schemeClr val="bg1"/>
                </a:solidFill>
                <a:effectLst/>
                <a:latin typeface="Myriad Pro" panose="020B0503030403020204" charset="0"/>
              </a:rPr>
              <a:t>What are some of the experiences from oneM2M adopters? Lessons learned and advice for other organizations</a:t>
            </a:r>
          </a:p>
          <a:p>
            <a:pPr marL="1200150" lvl="1" indent="-742950">
              <a:buClr>
                <a:schemeClr val="bg1"/>
              </a:buClr>
              <a:buFont typeface="+mj-lt"/>
              <a:buAutoNum type="arabicPeriod"/>
            </a:pPr>
            <a:r>
              <a:rPr lang="en-US" sz="2200" i="0" dirty="0">
                <a:solidFill>
                  <a:schemeClr val="bg1"/>
                </a:solidFill>
                <a:effectLst/>
                <a:latin typeface="Myriad Pro" panose="020B0503030403020204" charset="0"/>
              </a:rPr>
              <a:t>Reiterate that oneM2M can connect systems/sources that go beyond pure IoT. </a:t>
            </a:r>
          </a:p>
          <a:p>
            <a:pPr marL="800100" lvl="1" indent="-342900">
              <a:buFont typeface="+mj-lt"/>
              <a:buAutoNum type="arabicPeriod"/>
            </a:pPr>
            <a:endParaRPr lang="en-US" sz="2200" dirty="0">
              <a:solidFill>
                <a:schemeClr val="bg1"/>
              </a:solidFill>
              <a:latin typeface="Myriad Pro" panose="020B0503030403020204" charset="0"/>
            </a:endParaRPr>
          </a:p>
          <a:p>
            <a:pPr marL="457200" lvl="1" indent="0">
              <a:buNone/>
            </a:pPr>
            <a:r>
              <a:rPr lang="en-US" sz="2200" b="1" dirty="0">
                <a:solidFill>
                  <a:schemeClr val="bg1"/>
                </a:solidFill>
                <a:latin typeface="Myriad Pro" panose="020B0503030403020204" charset="0"/>
              </a:rPr>
              <a:t>Key message: MATURE - RELEVANT - FORWARD THINKING</a:t>
            </a:r>
          </a:p>
          <a:p>
            <a:pPr marL="457200" lvl="1" indent="0">
              <a:buNone/>
            </a:pPr>
            <a:endParaRPr lang="en-US" sz="4500" b="1" dirty="0">
              <a:latin typeface="Arial" panose="020B0604020202020204" pitchFamily="34" charset="0"/>
            </a:endParaRPr>
          </a:p>
          <a:p>
            <a:pPr marL="0" indent="0">
              <a:buClr>
                <a:schemeClr val="bg1"/>
              </a:buClr>
              <a:buNone/>
            </a:pPr>
            <a:endParaRPr lang="en-IN" sz="1800" dirty="0">
              <a:solidFill>
                <a:schemeClr val="bg1"/>
              </a:solidFill>
              <a:latin typeface="Myriad Pro" panose="020B0503030403020204" charset="0"/>
              <a:ea typeface="Times New Roman" panose="02020603050405020304" pitchFamily="18" charset="0"/>
            </a:endParaRPr>
          </a:p>
          <a:p>
            <a:pPr marL="0" indent="0">
              <a:buNone/>
            </a:pPr>
            <a:endParaRPr lang="en-IN" sz="1800" dirty="0">
              <a:solidFill>
                <a:schemeClr val="bg1"/>
              </a:solidFill>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B075868B-4785-D664-A0F2-4CDD4D277403}"/>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1576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0670-3D39-E08C-9C18-4DF57E0C1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D5F0B-1667-FB6C-3161-EFC64149FBE3}"/>
              </a:ext>
            </a:extLst>
          </p:cNvPr>
          <p:cNvSpPr>
            <a:spLocks noGrp="1"/>
          </p:cNvSpPr>
          <p:nvPr>
            <p:ph type="title"/>
          </p:nvPr>
        </p:nvSpPr>
        <p:spPr>
          <a:xfrm>
            <a:off x="334696" y="0"/>
            <a:ext cx="10383461" cy="1012743"/>
          </a:xfrm>
        </p:spPr>
        <p:txBody>
          <a:bodyPr>
            <a:normAutofit/>
          </a:bodyPr>
          <a:lstStyle/>
          <a:p>
            <a:r>
              <a:rPr lang="en-US" sz="3200" dirty="0"/>
              <a:t>White Paper -  Workplan (target Publication – end’2025)</a:t>
            </a:r>
            <a:endParaRPr lang="en-IN" sz="3200" dirty="0"/>
          </a:p>
        </p:txBody>
      </p:sp>
      <p:sp>
        <p:nvSpPr>
          <p:cNvPr id="4" name="Footer Placeholder 3">
            <a:extLst>
              <a:ext uri="{FF2B5EF4-FFF2-40B4-BE49-F238E27FC236}">
                <a16:creationId xmlns:a16="http://schemas.microsoft.com/office/drawing/2014/main" id="{9B250131-C642-BA7D-93D1-2849AD3E2DE6}"/>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5" name="Table 4">
            <a:extLst>
              <a:ext uri="{FF2B5EF4-FFF2-40B4-BE49-F238E27FC236}">
                <a16:creationId xmlns:a16="http://schemas.microsoft.com/office/drawing/2014/main" id="{4580EC1C-FA3B-DDF3-E0F3-16E42FB8F5EA}"/>
              </a:ext>
            </a:extLst>
          </p:cNvPr>
          <p:cNvGraphicFramePr>
            <a:graphicFrameLocks noGrp="1"/>
          </p:cNvGraphicFramePr>
          <p:nvPr>
            <p:extLst>
              <p:ext uri="{D42A27DB-BD31-4B8C-83A1-F6EECF244321}">
                <p14:modId xmlns:p14="http://schemas.microsoft.com/office/powerpoint/2010/main" val="4142240682"/>
              </p:ext>
            </p:extLst>
          </p:nvPr>
        </p:nvGraphicFramePr>
        <p:xfrm>
          <a:off x="614479" y="1313695"/>
          <a:ext cx="10963041" cy="4206240"/>
        </p:xfrm>
        <a:graphic>
          <a:graphicData uri="http://schemas.openxmlformats.org/drawingml/2006/table">
            <a:tbl>
              <a:tblPr firstRow="1" bandRow="1">
                <a:tableStyleId>{5C22544A-7EE6-4342-B048-85BDC9FD1C3A}</a:tableStyleId>
              </a:tblPr>
              <a:tblGrid>
                <a:gridCol w="4220411">
                  <a:extLst>
                    <a:ext uri="{9D8B030D-6E8A-4147-A177-3AD203B41FA5}">
                      <a16:colId xmlns:a16="http://schemas.microsoft.com/office/drawing/2014/main" val="1648360758"/>
                    </a:ext>
                  </a:extLst>
                </a:gridCol>
                <a:gridCol w="3989070">
                  <a:extLst>
                    <a:ext uri="{9D8B030D-6E8A-4147-A177-3AD203B41FA5}">
                      <a16:colId xmlns:a16="http://schemas.microsoft.com/office/drawing/2014/main" val="460923746"/>
                    </a:ext>
                  </a:extLst>
                </a:gridCol>
                <a:gridCol w="2753560">
                  <a:extLst>
                    <a:ext uri="{9D8B030D-6E8A-4147-A177-3AD203B41FA5}">
                      <a16:colId xmlns:a16="http://schemas.microsoft.com/office/drawing/2014/main" val="3497221087"/>
                    </a:ext>
                  </a:extLst>
                </a:gridCol>
              </a:tblGrid>
              <a:tr h="0">
                <a:tc>
                  <a:txBody>
                    <a:bodyPr/>
                    <a:lstStyle/>
                    <a:p>
                      <a:r>
                        <a:rPr lang="en-US" sz="2000" dirty="0">
                          <a:latin typeface="Myriad Pro" panose="020B0503030403020204" charset="0"/>
                        </a:rPr>
                        <a:t>Activity</a:t>
                      </a:r>
                      <a:endParaRPr lang="en-IN" sz="2000" dirty="0">
                        <a:latin typeface="Myriad Pro" panose="020B0503030403020204" charset="0"/>
                      </a:endParaRPr>
                    </a:p>
                  </a:txBody>
                  <a:tcPr/>
                </a:tc>
                <a:tc>
                  <a:txBody>
                    <a:bodyPr/>
                    <a:lstStyle/>
                    <a:p>
                      <a:r>
                        <a:rPr lang="en-US" sz="2000" dirty="0">
                          <a:latin typeface="Myriad Pro" panose="020B0503030403020204" charset="0"/>
                        </a:rPr>
                        <a:t>Target Timeline</a:t>
                      </a:r>
                      <a:endParaRPr lang="en-IN" sz="2000" dirty="0">
                        <a:latin typeface="Myriad Pro" panose="020B0503030403020204" charset="0"/>
                      </a:endParaRPr>
                    </a:p>
                  </a:txBody>
                  <a:tcPr/>
                </a:tc>
                <a:tc>
                  <a:txBody>
                    <a:bodyPr/>
                    <a:lstStyle/>
                    <a:p>
                      <a:r>
                        <a:rPr lang="en-US" sz="2000" dirty="0">
                          <a:latin typeface="Myriad Pro" panose="020B0503030403020204" charset="0"/>
                        </a:rPr>
                        <a:t>Resources</a:t>
                      </a:r>
                      <a:endParaRPr lang="en-IN" sz="2000" dirty="0">
                        <a:latin typeface="Myriad Pro" panose="020B0503030403020204" charset="0"/>
                      </a:endParaRPr>
                    </a:p>
                  </a:txBody>
                  <a:tcPr/>
                </a:tc>
                <a:extLst>
                  <a:ext uri="{0D108BD9-81ED-4DB2-BD59-A6C34878D82A}">
                    <a16:rowId xmlns:a16="http://schemas.microsoft.com/office/drawing/2014/main" val="166804802"/>
                  </a:ext>
                </a:extLst>
              </a:tr>
              <a:tr h="370840">
                <a:tc>
                  <a:txBody>
                    <a:bodyPr/>
                    <a:lstStyle/>
                    <a:p>
                      <a:r>
                        <a:rPr lang="en-US" sz="2000" dirty="0">
                          <a:latin typeface="Myriad Pro" panose="020B0503030403020204" charset="0"/>
                        </a:rPr>
                        <a:t>Prepare Initial Structure and avenues for gathering information; Seek volunteers</a:t>
                      </a:r>
                      <a:endParaRPr lang="en-IN" sz="2000" dirty="0">
                        <a:latin typeface="Myriad Pro" panose="020B0503030403020204" charset="0"/>
                      </a:endParaRPr>
                    </a:p>
                  </a:txBody>
                  <a:tcPr/>
                </a:tc>
                <a:tc>
                  <a:txBody>
                    <a:bodyPr/>
                    <a:lstStyle/>
                    <a:p>
                      <a:r>
                        <a:rPr lang="en-US" sz="2000" dirty="0">
                          <a:latin typeface="Myriad Pro" panose="020B0503030403020204" charset="0"/>
                        </a:rPr>
                        <a:t>MARCOM 135 (with TP68)| </a:t>
                      </a:r>
                    </a:p>
                    <a:p>
                      <a:r>
                        <a:rPr lang="en-US" sz="2000" dirty="0">
                          <a:latin typeface="Myriad Pro" panose="020B0503030403020204" charset="0"/>
                        </a:rPr>
                        <a:t>Feb’25</a:t>
                      </a:r>
                      <a:endParaRPr lang="en-IN" sz="2000" dirty="0">
                        <a:latin typeface="Myriad Pro" panose="020B0503030403020204" charset="0"/>
                      </a:endParaRPr>
                    </a:p>
                  </a:txBody>
                  <a:tcPr/>
                </a:tc>
                <a:tc>
                  <a:txBody>
                    <a:bodyPr/>
                    <a:lstStyle/>
                    <a:p>
                      <a:r>
                        <a:rPr lang="en-US" sz="2000" dirty="0">
                          <a:latin typeface="Myriad Pro" panose="020B0503030403020204" charset="0"/>
                        </a:rPr>
                        <a:t>Bindoo + Ken</a:t>
                      </a:r>
                      <a:endParaRPr lang="en-IN" sz="2000" dirty="0">
                        <a:latin typeface="Myriad Pro" panose="020B0503030403020204" charset="0"/>
                      </a:endParaRPr>
                    </a:p>
                  </a:txBody>
                  <a:tcPr/>
                </a:tc>
                <a:extLst>
                  <a:ext uri="{0D108BD9-81ED-4DB2-BD59-A6C34878D82A}">
                    <a16:rowId xmlns:a16="http://schemas.microsoft.com/office/drawing/2014/main" val="1546619365"/>
                  </a:ext>
                </a:extLst>
              </a:tr>
              <a:tr h="370840">
                <a:tc>
                  <a:txBody>
                    <a:bodyPr/>
                    <a:lstStyle/>
                    <a:p>
                      <a:r>
                        <a:rPr lang="en-US" sz="2000" dirty="0" err="1">
                          <a:latin typeface="Myriad Pro" panose="020B0503030403020204" charset="0"/>
                        </a:rPr>
                        <a:t>ToC</a:t>
                      </a:r>
                      <a:r>
                        <a:rPr lang="en-US" sz="2000" dirty="0">
                          <a:latin typeface="Myriad Pro" panose="020B0503030403020204" charset="0"/>
                        </a:rPr>
                        <a:t> and Potential sources of information </a:t>
                      </a:r>
                      <a:endParaRPr lang="en-IN" sz="2000" dirty="0">
                        <a:latin typeface="Myriad Pro" panose="020B0503030403020204" charset="0"/>
                      </a:endParaRPr>
                    </a:p>
                  </a:txBody>
                  <a:tcPr/>
                </a:tc>
                <a:tc>
                  <a:txBody>
                    <a:bodyPr/>
                    <a:lstStyle/>
                    <a:p>
                      <a:r>
                        <a:rPr lang="en-US" sz="2000" dirty="0">
                          <a:latin typeface="Myriad Pro" panose="020B0503030403020204" charset="0"/>
                        </a:rPr>
                        <a:t>MARCOM 138 (with TP69)| Apr’25 </a:t>
                      </a:r>
                      <a:endParaRPr lang="en-IN" sz="2000" dirty="0">
                        <a:latin typeface="Myriad Pro" panose="020B0503030403020204" charset="0"/>
                      </a:endParaRPr>
                    </a:p>
                  </a:txBody>
                  <a:tcPr/>
                </a:tc>
                <a:tc>
                  <a:txBody>
                    <a:bodyPr/>
                    <a:lstStyle/>
                    <a:p>
                      <a:r>
                        <a:rPr lang="en-US" sz="2000" dirty="0">
                          <a:latin typeface="Myriad Pro" panose="020B0503030403020204" charset="0"/>
                        </a:rPr>
                        <a:t>Bindoo + Ken + Volunteers</a:t>
                      </a:r>
                      <a:endParaRPr lang="en-IN" sz="2000" dirty="0">
                        <a:latin typeface="Myriad Pro" panose="020B0503030403020204" charset="0"/>
                      </a:endParaRPr>
                    </a:p>
                  </a:txBody>
                  <a:tcPr/>
                </a:tc>
                <a:extLst>
                  <a:ext uri="{0D108BD9-81ED-4DB2-BD59-A6C34878D82A}">
                    <a16:rowId xmlns:a16="http://schemas.microsoft.com/office/drawing/2014/main" val="4028163046"/>
                  </a:ext>
                </a:extLst>
              </a:tr>
              <a:tr h="370840">
                <a:tc>
                  <a:txBody>
                    <a:bodyPr/>
                    <a:lstStyle/>
                    <a:p>
                      <a:r>
                        <a:rPr lang="en-US" sz="2000" dirty="0">
                          <a:latin typeface="Myriad Pro" panose="020B0503030403020204" charset="0"/>
                        </a:rPr>
                        <a:t>Garner base Information to refine </a:t>
                      </a:r>
                      <a:r>
                        <a:rPr lang="en-US" sz="2000" dirty="0" err="1">
                          <a:latin typeface="Myriad Pro" panose="020B0503030403020204" charset="0"/>
                        </a:rPr>
                        <a:t>ToC</a:t>
                      </a:r>
                      <a:r>
                        <a:rPr lang="en-US" sz="2000" dirty="0">
                          <a:latin typeface="Myriad Pro" panose="020B0503030403020204" charset="0"/>
                        </a:rPr>
                        <a:t> and populate base document; Seek champions to contribute</a:t>
                      </a:r>
                      <a:endParaRPr lang="en-IN" sz="2000" dirty="0">
                        <a:latin typeface="Myriad Pro" panose="020B0503030403020204" charset="0"/>
                      </a:endParaRPr>
                    </a:p>
                  </a:txBody>
                  <a:tcPr/>
                </a:tc>
                <a:tc>
                  <a:txBody>
                    <a:bodyPr/>
                    <a:lstStyle/>
                    <a:p>
                      <a:r>
                        <a:rPr lang="en-US" sz="2000" dirty="0">
                          <a:latin typeface="Myriad Pro" panose="020B0503030403020204" charset="0"/>
                        </a:rPr>
                        <a:t>MARCOM 140 (with TP 70) | Jun’25</a:t>
                      </a:r>
                      <a:endParaRPr lang="en-IN" sz="2000" dirty="0">
                        <a:latin typeface="Myriad Pro" panose="020B0503030403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yriad Pro" panose="020B0503030403020204" charset="0"/>
                        </a:rPr>
                        <a:t>Bindoo + Ken + Volunteers</a:t>
                      </a:r>
                      <a:endParaRPr lang="en-IN" sz="2000" dirty="0">
                        <a:latin typeface="Myriad Pro" panose="020B0503030403020204" charset="0"/>
                      </a:endParaRPr>
                    </a:p>
                    <a:p>
                      <a:endParaRPr lang="en-IN" sz="2000" dirty="0">
                        <a:latin typeface="Myriad Pro" panose="020B0503030403020204" charset="0"/>
                      </a:endParaRPr>
                    </a:p>
                  </a:txBody>
                  <a:tcPr/>
                </a:tc>
                <a:extLst>
                  <a:ext uri="{0D108BD9-81ED-4DB2-BD59-A6C34878D82A}">
                    <a16:rowId xmlns:a16="http://schemas.microsoft.com/office/drawing/2014/main" val="2481393179"/>
                  </a:ext>
                </a:extLst>
              </a:tr>
              <a:tr h="370840">
                <a:tc>
                  <a:txBody>
                    <a:bodyPr/>
                    <a:lstStyle/>
                    <a:p>
                      <a:r>
                        <a:rPr lang="en-US" sz="2000" dirty="0">
                          <a:latin typeface="Myriad Pro" panose="020B0503030403020204" charset="0"/>
                        </a:rPr>
                        <a:t>Develop the White Paper through dedicated discussions</a:t>
                      </a:r>
                      <a:endParaRPr lang="en-IN" sz="2000" dirty="0">
                        <a:latin typeface="Myriad Pro" panose="020B0503030403020204" charset="0"/>
                      </a:endParaRPr>
                    </a:p>
                  </a:txBody>
                  <a:tcPr/>
                </a:tc>
                <a:tc>
                  <a:txBody>
                    <a:bodyPr/>
                    <a:lstStyle/>
                    <a:p>
                      <a:r>
                        <a:rPr lang="en-US" sz="2000" dirty="0">
                          <a:latin typeface="Myriad Pro" panose="020B0503030403020204" charset="0"/>
                        </a:rPr>
                        <a:t>MARCOM 143 (with TP71| Sep’25</a:t>
                      </a:r>
                      <a:endParaRPr lang="en-IN" sz="2000" dirty="0">
                        <a:latin typeface="Myriad Pro" panose="020B0503030403020204" charset="0"/>
                      </a:endParaRPr>
                    </a:p>
                  </a:txBody>
                  <a:tcPr/>
                </a:tc>
                <a:tc>
                  <a:txBody>
                    <a:bodyPr/>
                    <a:lstStyle/>
                    <a:p>
                      <a:r>
                        <a:rPr lang="en-US" sz="2000" dirty="0">
                          <a:latin typeface="Myriad Pro" panose="020B0503030403020204" charset="0"/>
                        </a:rPr>
                        <a:t>Bindoo + Ken+ WP Champions</a:t>
                      </a:r>
                      <a:endParaRPr lang="en-IN" sz="2000" dirty="0">
                        <a:latin typeface="Myriad Pro" panose="020B0503030403020204" charset="0"/>
                      </a:endParaRPr>
                    </a:p>
                  </a:txBody>
                  <a:tcPr/>
                </a:tc>
                <a:extLst>
                  <a:ext uri="{0D108BD9-81ED-4DB2-BD59-A6C34878D82A}">
                    <a16:rowId xmlns:a16="http://schemas.microsoft.com/office/drawing/2014/main" val="463785292"/>
                  </a:ext>
                </a:extLst>
              </a:tr>
              <a:tr h="370840">
                <a:tc>
                  <a:txBody>
                    <a:bodyPr/>
                    <a:lstStyle/>
                    <a:p>
                      <a:r>
                        <a:rPr lang="en-US" sz="2000" dirty="0" err="1">
                          <a:latin typeface="Myriad Pro" panose="020B0503030403020204" charset="0"/>
                        </a:rPr>
                        <a:t>Finalise</a:t>
                      </a:r>
                      <a:r>
                        <a:rPr lang="en-US" sz="2000" dirty="0">
                          <a:latin typeface="Myriad Pro" panose="020B0503030403020204" charset="0"/>
                        </a:rPr>
                        <a:t> </a:t>
                      </a:r>
                      <a:endParaRPr lang="en-IN" sz="2000" dirty="0">
                        <a:latin typeface="Myriad Pro" panose="020B0503030403020204" charset="0"/>
                      </a:endParaRPr>
                    </a:p>
                  </a:txBody>
                  <a:tcPr/>
                </a:tc>
                <a:tc>
                  <a:txBody>
                    <a:bodyPr/>
                    <a:lstStyle/>
                    <a:p>
                      <a:r>
                        <a:rPr lang="en-US" sz="2000" dirty="0">
                          <a:latin typeface="Myriad Pro" panose="020B0503030403020204" charset="0"/>
                        </a:rPr>
                        <a:t>MARCOM  145 (with TP72) | Nov’25</a:t>
                      </a:r>
                      <a:endParaRPr lang="en-IN" sz="2000" dirty="0">
                        <a:latin typeface="Myriad Pro" panose="020B0503030403020204" charset="0"/>
                      </a:endParaRPr>
                    </a:p>
                  </a:txBody>
                  <a:tcPr/>
                </a:tc>
                <a:tc>
                  <a:txBody>
                    <a:bodyPr/>
                    <a:lstStyle/>
                    <a:p>
                      <a:endParaRPr lang="en-IN" sz="2000" dirty="0">
                        <a:latin typeface="Myriad Pro" panose="020B0503030403020204" charset="0"/>
                      </a:endParaRPr>
                    </a:p>
                  </a:txBody>
                  <a:tcPr/>
                </a:tc>
                <a:extLst>
                  <a:ext uri="{0D108BD9-81ED-4DB2-BD59-A6C34878D82A}">
                    <a16:rowId xmlns:a16="http://schemas.microsoft.com/office/drawing/2014/main" val="3888840630"/>
                  </a:ext>
                </a:extLst>
              </a:tr>
            </a:tbl>
          </a:graphicData>
        </a:graphic>
      </p:graphicFrame>
    </p:spTree>
    <p:extLst>
      <p:ext uri="{BB962C8B-B14F-4D97-AF65-F5344CB8AC3E}">
        <p14:creationId xmlns:p14="http://schemas.microsoft.com/office/powerpoint/2010/main" val="2022754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6C4A-0696-63CC-21A8-373F118FA35D}"/>
              </a:ext>
            </a:extLst>
          </p:cNvPr>
          <p:cNvSpPr>
            <a:spLocks noGrp="1"/>
          </p:cNvSpPr>
          <p:nvPr>
            <p:ph type="title"/>
          </p:nvPr>
        </p:nvSpPr>
        <p:spPr/>
        <p:txBody>
          <a:bodyPr>
            <a:normAutofit/>
          </a:bodyPr>
          <a:lstStyle/>
          <a:p>
            <a:r>
              <a:rPr lang="en-IN" sz="3200" dirty="0"/>
              <a:t>White Paper – </a:t>
            </a:r>
            <a:r>
              <a:rPr lang="en-IN" sz="3200" dirty="0">
                <a:hlinkClick r:id="rId2"/>
              </a:rPr>
              <a:t>Proposed Structure</a:t>
            </a:r>
            <a:endParaRPr lang="en-IN" sz="3200" dirty="0"/>
          </a:p>
        </p:txBody>
      </p:sp>
      <p:sp>
        <p:nvSpPr>
          <p:cNvPr id="4" name="Footer Placeholder 3">
            <a:extLst>
              <a:ext uri="{FF2B5EF4-FFF2-40B4-BE49-F238E27FC236}">
                <a16:creationId xmlns:a16="http://schemas.microsoft.com/office/drawing/2014/main" id="{FF0AD0BE-560E-C9DE-9257-D48441E42D9D}"/>
              </a:ext>
            </a:extLst>
          </p:cNvPr>
          <p:cNvSpPr>
            <a:spLocks noGrp="1"/>
          </p:cNvSpPr>
          <p:nvPr>
            <p:ph type="ftr" sz="quarter" idx="11"/>
          </p:nvPr>
        </p:nvSpPr>
        <p:spPr/>
        <p:txBody>
          <a:bodyPr/>
          <a:lstStyle/>
          <a:p>
            <a:endParaRPr lang="en-US"/>
          </a:p>
          <a:p>
            <a:r>
              <a:rPr lang="en-US"/>
              <a:t>© 2022 oneM2M</a:t>
            </a:r>
            <a:endParaRPr lang="en-US" dirty="0"/>
          </a:p>
        </p:txBody>
      </p:sp>
      <p:sp>
        <p:nvSpPr>
          <p:cNvPr id="5" name="TextBox 4">
            <a:extLst>
              <a:ext uri="{FF2B5EF4-FFF2-40B4-BE49-F238E27FC236}">
                <a16:creationId xmlns:a16="http://schemas.microsoft.com/office/drawing/2014/main" id="{C078DED9-3FE2-47D4-C8D2-3CF64C9D3A58}"/>
              </a:ext>
            </a:extLst>
          </p:cNvPr>
          <p:cNvSpPr txBox="1"/>
          <p:nvPr/>
        </p:nvSpPr>
        <p:spPr>
          <a:xfrm>
            <a:off x="0" y="1273215"/>
            <a:ext cx="12053455" cy="4893647"/>
          </a:xfrm>
          <a:prstGeom prst="rect">
            <a:avLst/>
          </a:prstGeom>
          <a:noFill/>
        </p:spPr>
        <p:txBody>
          <a:bodyPr wrap="square" rtlCol="0">
            <a:spAutoFit/>
          </a:bodyPr>
          <a:lstStyle/>
          <a:p>
            <a:r>
              <a:rPr lang="en-US" sz="2400" dirty="0">
                <a:solidFill>
                  <a:schemeClr val="dk1"/>
                </a:solidFill>
                <a:latin typeface="Myriad Pro" panose="020B0503030403020204" charset="0"/>
              </a:rPr>
              <a:t>EXECUTIVE SUMMARY </a:t>
            </a:r>
          </a:p>
          <a:p>
            <a:pPr>
              <a:lnSpc>
                <a:spcPct val="150000"/>
              </a:lnSpc>
            </a:pPr>
            <a:r>
              <a:rPr lang="en-US" sz="2400" dirty="0">
                <a:solidFill>
                  <a:schemeClr val="dk1"/>
                </a:solidFill>
                <a:latin typeface="Myriad Pro" panose="020B0503030403020204" charset="0"/>
              </a:rPr>
              <a:t>1.  Context: The IoT Market History/Journey</a:t>
            </a:r>
          </a:p>
          <a:p>
            <a:pPr>
              <a:lnSpc>
                <a:spcPct val="150000"/>
              </a:lnSpc>
            </a:pPr>
            <a:r>
              <a:rPr lang="en-US" sz="2400" dirty="0">
                <a:solidFill>
                  <a:schemeClr val="dk1"/>
                </a:solidFill>
                <a:latin typeface="Myriad Pro" panose="020B0503030403020204" charset="0"/>
              </a:rPr>
              <a:t>2.  </a:t>
            </a:r>
            <a:r>
              <a:rPr lang="en-IN" sz="2400" dirty="0">
                <a:solidFill>
                  <a:schemeClr val="dk1"/>
                </a:solidFill>
                <a:latin typeface="Myriad Pro" panose="020B0503030403020204" charset="0"/>
              </a:rPr>
              <a:t>Implementation Choices</a:t>
            </a:r>
          </a:p>
          <a:p>
            <a:pPr>
              <a:lnSpc>
                <a:spcPct val="150000"/>
              </a:lnSpc>
            </a:pPr>
            <a:r>
              <a:rPr lang="en-IN" sz="2400" dirty="0">
                <a:solidFill>
                  <a:schemeClr val="dk1"/>
                </a:solidFill>
                <a:latin typeface="Myriad Pro" panose="020B0503030403020204" charset="0"/>
              </a:rPr>
              <a:t>3.  </a:t>
            </a:r>
            <a:r>
              <a:rPr lang="en-US" sz="2400" dirty="0">
                <a:solidFill>
                  <a:schemeClr val="dk1"/>
                </a:solidFill>
                <a:latin typeface="Myriad Pro" panose="020B0503030403020204" charset="0"/>
              </a:rPr>
              <a:t>IoT Commonalities and the Role of Standardization</a:t>
            </a:r>
          </a:p>
          <a:p>
            <a:pPr rtl="0">
              <a:lnSpc>
                <a:spcPct val="150000"/>
              </a:lnSpc>
            </a:pPr>
            <a:r>
              <a:rPr lang="en-US" sz="2400" dirty="0">
                <a:solidFill>
                  <a:schemeClr val="dk1"/>
                </a:solidFill>
                <a:latin typeface="Myriad Pro" panose="020B0503030403020204" charset="0"/>
              </a:rPr>
              <a:t>4.  About oneM2M </a:t>
            </a:r>
          </a:p>
          <a:p>
            <a:pPr rtl="0">
              <a:lnSpc>
                <a:spcPct val="150000"/>
              </a:lnSpc>
            </a:pPr>
            <a:r>
              <a:rPr lang="en-US" sz="2400" dirty="0">
                <a:solidFill>
                  <a:schemeClr val="dk1"/>
                </a:solidFill>
                <a:latin typeface="Myriad Pro" panose="020B0503030403020204" charset="0"/>
              </a:rPr>
              <a:t>5. oneM2M Adopter Experiences and Insights </a:t>
            </a:r>
          </a:p>
          <a:p>
            <a:pPr rtl="0" fontAlgn="base">
              <a:lnSpc>
                <a:spcPct val="150000"/>
              </a:lnSpc>
            </a:pPr>
            <a:r>
              <a:rPr lang="en-IN" sz="2400" dirty="0">
                <a:solidFill>
                  <a:schemeClr val="dk1"/>
                </a:solidFill>
                <a:latin typeface="Myriad Pro" panose="020B0503030403020204" charset="0"/>
              </a:rPr>
              <a:t>6. IoT based systems in the Future</a:t>
            </a:r>
          </a:p>
          <a:p>
            <a:pPr marL="342900" indent="-342900" rtl="0" fontAlgn="base">
              <a:buFont typeface="Arial" panose="020B0604020202020204" pitchFamily="34" charset="0"/>
              <a:buChar char="•"/>
            </a:pPr>
            <a:r>
              <a:rPr lang="en-IN" sz="2400" dirty="0">
                <a:solidFill>
                  <a:schemeClr val="dk1"/>
                </a:solidFill>
                <a:latin typeface="Myriad Pro" panose="020B0503030403020204" charset="0"/>
              </a:rPr>
              <a:t>Glossary</a:t>
            </a:r>
          </a:p>
          <a:p>
            <a:pPr marL="342900" indent="-342900" rtl="0" fontAlgn="base">
              <a:buFont typeface="Arial" panose="020B0604020202020204" pitchFamily="34" charset="0"/>
              <a:buChar char="•"/>
            </a:pPr>
            <a:r>
              <a:rPr lang="en-IN" sz="2400" dirty="0">
                <a:solidFill>
                  <a:schemeClr val="dk1"/>
                </a:solidFill>
                <a:latin typeface="Myriad Pro" panose="020B0503030403020204" charset="0"/>
              </a:rPr>
              <a:t>References</a:t>
            </a:r>
          </a:p>
          <a:p>
            <a:pPr marL="342900" indent="-342900" rtl="0" fontAlgn="base">
              <a:buFont typeface="Arial" panose="020B0604020202020204" pitchFamily="34" charset="0"/>
              <a:buChar char="•"/>
            </a:pPr>
            <a:r>
              <a:rPr lang="en-IN" sz="2400" dirty="0">
                <a:solidFill>
                  <a:schemeClr val="dk1"/>
                </a:solidFill>
                <a:latin typeface="Myriad Pro" panose="020B0503030403020204" charset="0"/>
              </a:rPr>
              <a:t>Acknowledgements</a:t>
            </a:r>
            <a:endParaRPr lang="en-IN" sz="2000" dirty="0">
              <a:solidFill>
                <a:schemeClr val="dk1"/>
              </a:solidFill>
              <a:latin typeface="Myriad Pro" panose="020B0503030403020204" charset="0"/>
            </a:endParaRPr>
          </a:p>
        </p:txBody>
      </p:sp>
      <p:sp>
        <p:nvSpPr>
          <p:cNvPr id="3" name="Rectangle 2">
            <a:extLst>
              <a:ext uri="{FF2B5EF4-FFF2-40B4-BE49-F238E27FC236}">
                <a16:creationId xmlns:a16="http://schemas.microsoft.com/office/drawing/2014/main" id="{3428AAE1-42A5-6224-3BB8-A2630952A3A3}"/>
              </a:ext>
            </a:extLst>
          </p:cNvPr>
          <p:cNvSpPr/>
          <p:nvPr/>
        </p:nvSpPr>
        <p:spPr>
          <a:xfrm>
            <a:off x="7574053" y="3884567"/>
            <a:ext cx="4479402" cy="2048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Propose to discuss the structure and content in the MARCOM #135 meeting on 13</a:t>
            </a:r>
            <a:r>
              <a:rPr lang="en-IN" sz="2400" baseline="30000" dirty="0"/>
              <a:t>th</a:t>
            </a:r>
            <a:r>
              <a:rPr lang="en-IN" sz="2400" dirty="0"/>
              <a:t> Feb (0900-1030 IST)</a:t>
            </a:r>
          </a:p>
          <a:p>
            <a:pPr algn="ctr"/>
            <a:endParaRPr lang="en-IN" dirty="0"/>
          </a:p>
        </p:txBody>
      </p:sp>
    </p:spTree>
    <p:extLst>
      <p:ext uri="{BB962C8B-B14F-4D97-AF65-F5344CB8AC3E}">
        <p14:creationId xmlns:p14="http://schemas.microsoft.com/office/powerpoint/2010/main" val="142528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F34C-7578-290C-2098-A18C85D60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73564-CC13-DFCE-49D3-C51C56AD48D9}"/>
              </a:ext>
            </a:extLst>
          </p:cNvPr>
          <p:cNvSpPr>
            <a:spLocks noGrp="1"/>
          </p:cNvSpPr>
          <p:nvPr>
            <p:ph type="title"/>
          </p:nvPr>
        </p:nvSpPr>
        <p:spPr>
          <a:xfrm>
            <a:off x="334696" y="0"/>
            <a:ext cx="9214418" cy="1099595"/>
          </a:xfrm>
        </p:spPr>
        <p:txBody>
          <a:bodyPr>
            <a:normAutofit/>
          </a:bodyPr>
          <a:lstStyle/>
          <a:p>
            <a:r>
              <a:rPr lang="en-IN" sz="3200" dirty="0">
                <a:latin typeface="Myriad Pro" panose="020B0503030403020204" charset="0"/>
              </a:rPr>
              <a:t>Speaking Opportunities</a:t>
            </a:r>
            <a:br>
              <a:rPr lang="en-IN" sz="3200" dirty="0">
                <a:latin typeface="Myriad Pro" panose="020B0503030403020204" charset="0"/>
              </a:rPr>
            </a:br>
            <a:r>
              <a:rPr lang="en-IN" sz="3200" dirty="0">
                <a:solidFill>
                  <a:srgbClr val="0070C0"/>
                </a:solidFill>
                <a:latin typeface="Myriad Pro" panose="020B0503030403020204" charset="0"/>
                <a:hlinkClick r:id="rId3">
                  <a:extLst>
                    <a:ext uri="{A12FA001-AC4F-418D-AE19-62706E023703}">
                      <ahyp:hlinkClr xmlns:ahyp="http://schemas.microsoft.com/office/drawing/2018/hyperlinkcolor" val="tx"/>
                    </a:ext>
                  </a:extLst>
                </a:hlinkClick>
              </a:rPr>
              <a:t>Tech Edge Computing Expo Events</a:t>
            </a:r>
            <a:endParaRPr lang="en-IN" sz="3200" dirty="0">
              <a:solidFill>
                <a:srgbClr val="0070C0"/>
              </a:solidFill>
            </a:endParaRPr>
          </a:p>
        </p:txBody>
      </p:sp>
      <p:sp>
        <p:nvSpPr>
          <p:cNvPr id="4" name="Footer Placeholder 3">
            <a:extLst>
              <a:ext uri="{FF2B5EF4-FFF2-40B4-BE49-F238E27FC236}">
                <a16:creationId xmlns:a16="http://schemas.microsoft.com/office/drawing/2014/main" id="{119937F8-F851-79EF-A617-C2F856272F8D}"/>
              </a:ext>
            </a:extLst>
          </p:cNvPr>
          <p:cNvSpPr>
            <a:spLocks noGrp="1"/>
          </p:cNvSpPr>
          <p:nvPr>
            <p:ph type="ftr" sz="quarter" idx="11"/>
          </p:nvPr>
        </p:nvSpPr>
        <p:spPr/>
        <p:txBody>
          <a:bodyPr/>
          <a:lstStyle/>
          <a:p>
            <a:endParaRPr lang="en-US"/>
          </a:p>
          <a:p>
            <a:r>
              <a:rPr lang="en-US"/>
              <a:t>© 2022 oneM2M</a:t>
            </a:r>
            <a:endParaRPr lang="en-US" dirty="0"/>
          </a:p>
        </p:txBody>
      </p:sp>
      <p:pic>
        <p:nvPicPr>
          <p:cNvPr id="12" name="Picture 11" descr="A screen shot of a computer&#10;&#10;Description automatically generated">
            <a:extLst>
              <a:ext uri="{FF2B5EF4-FFF2-40B4-BE49-F238E27FC236}">
                <a16:creationId xmlns:a16="http://schemas.microsoft.com/office/drawing/2014/main" id="{F0344AA0-B34E-5384-F4CB-4F3F9E58A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3315" y="4400079"/>
            <a:ext cx="10105983" cy="2138833"/>
          </a:xfrm>
          <a:prstGeom prst="rect">
            <a:avLst/>
          </a:prstGeom>
        </p:spPr>
      </p:pic>
      <p:grpSp>
        <p:nvGrpSpPr>
          <p:cNvPr id="9" name="Group 8">
            <a:extLst>
              <a:ext uri="{FF2B5EF4-FFF2-40B4-BE49-F238E27FC236}">
                <a16:creationId xmlns:a16="http://schemas.microsoft.com/office/drawing/2014/main" id="{6EABBB97-69D6-5759-A211-736A1F459B6B}"/>
              </a:ext>
            </a:extLst>
          </p:cNvPr>
          <p:cNvGrpSpPr>
            <a:grpSpLocks noChangeAspect="1"/>
          </p:cNvGrpSpPr>
          <p:nvPr/>
        </p:nvGrpSpPr>
        <p:grpSpPr>
          <a:xfrm>
            <a:off x="0" y="2699171"/>
            <a:ext cx="9124636" cy="1700908"/>
            <a:chOff x="153205" y="1442568"/>
            <a:chExt cx="7284734" cy="1357935"/>
          </a:xfrm>
        </p:grpSpPr>
        <p:pic>
          <p:nvPicPr>
            <p:cNvPr id="6" name="Picture 5" descr="A screen shot of a computer&#10;&#10;Description automatically generated">
              <a:extLst>
                <a:ext uri="{FF2B5EF4-FFF2-40B4-BE49-F238E27FC236}">
                  <a16:creationId xmlns:a16="http://schemas.microsoft.com/office/drawing/2014/main" id="{D757D251-814B-6153-9193-1D4C52A77CBE}"/>
                </a:ext>
              </a:extLst>
            </p:cNvPr>
            <p:cNvPicPr>
              <a:picLocks noChangeAspect="1"/>
            </p:cNvPicPr>
            <p:nvPr/>
          </p:nvPicPr>
          <p:blipFill>
            <a:blip r:embed="rId5" cstate="print">
              <a:extLst>
                <a:ext uri="{28A0092B-C50C-407E-A947-70E740481C1C}">
                  <a14:useLocalDpi xmlns:a14="http://schemas.microsoft.com/office/drawing/2010/main" val="0"/>
                </a:ext>
              </a:extLst>
            </a:blip>
            <a:srcRect t="72752"/>
            <a:stretch/>
          </p:blipFill>
          <p:spPr>
            <a:xfrm>
              <a:off x="153205" y="2217726"/>
              <a:ext cx="7260756" cy="582777"/>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86BBB61D-2844-E0C9-2D36-CCE7EC0C64B5}"/>
                </a:ext>
              </a:extLst>
            </p:cNvPr>
            <p:cNvPicPr>
              <a:picLocks noChangeAspect="1"/>
            </p:cNvPicPr>
            <p:nvPr/>
          </p:nvPicPr>
          <p:blipFill>
            <a:blip r:embed="rId5" cstate="print">
              <a:extLst>
                <a:ext uri="{28A0092B-C50C-407E-A947-70E740481C1C}">
                  <a14:useLocalDpi xmlns:a14="http://schemas.microsoft.com/office/drawing/2010/main" val="0"/>
                </a:ext>
              </a:extLst>
            </a:blip>
            <a:srcRect b="61635"/>
            <a:stretch/>
          </p:blipFill>
          <p:spPr>
            <a:xfrm>
              <a:off x="177183" y="1442568"/>
              <a:ext cx="7260756" cy="820572"/>
            </a:xfrm>
            <a:prstGeom prst="rect">
              <a:avLst/>
            </a:prstGeom>
          </p:spPr>
        </p:pic>
      </p:grpSp>
      <p:sp>
        <p:nvSpPr>
          <p:cNvPr id="10" name="TextBox 9">
            <a:extLst>
              <a:ext uri="{FF2B5EF4-FFF2-40B4-BE49-F238E27FC236}">
                <a16:creationId xmlns:a16="http://schemas.microsoft.com/office/drawing/2014/main" id="{25AE5D7E-26E3-271B-ACBB-A8FE8118F673}"/>
              </a:ext>
            </a:extLst>
          </p:cNvPr>
          <p:cNvSpPr txBox="1"/>
          <p:nvPr/>
        </p:nvSpPr>
        <p:spPr>
          <a:xfrm>
            <a:off x="92736" y="1152535"/>
            <a:ext cx="11794602" cy="1200329"/>
          </a:xfrm>
          <a:prstGeom prst="rect">
            <a:avLst/>
          </a:prstGeom>
          <a:solidFill>
            <a:srgbClr val="C63133"/>
          </a:solidFill>
        </p:spPr>
        <p:txBody>
          <a:bodyPr wrap="square" rtlCol="0">
            <a:spAutoFit/>
          </a:bodyPr>
          <a:lstStyle/>
          <a:p>
            <a:pPr marL="342900" indent="-342900">
              <a:buFont typeface="Arial" panose="020B0604020202020204" pitchFamily="34" charset="0"/>
              <a:buChar char="•"/>
            </a:pPr>
            <a:r>
              <a:rPr lang="en-IN" b="1" dirty="0">
                <a:solidFill>
                  <a:schemeClr val="bg1"/>
                </a:solidFill>
                <a:latin typeface="Myriad Pro" panose="020B0503030403020204" charset="0"/>
                <a:hlinkClick r:id="rId6">
                  <a:extLst>
                    <a:ext uri="{A12FA001-AC4F-418D-AE19-62706E023703}">
                      <ahyp:hlinkClr xmlns:ahyp="http://schemas.microsoft.com/office/drawing/2018/hyperlinkcolor" val="tx"/>
                    </a:ext>
                  </a:extLst>
                </a:hlinkClick>
              </a:rPr>
              <a:t>Edge Computing Expo Global | In-person Event | 4-5 June 2025 | Santa Clara Convention Centre, CA</a:t>
            </a:r>
            <a:endParaRPr lang="en-IN" b="1" dirty="0">
              <a:solidFill>
                <a:schemeClr val="bg1"/>
              </a:solidFill>
              <a:latin typeface="Myriad Pro" panose="020B0503030403020204" charset="0"/>
            </a:endParaRPr>
          </a:p>
          <a:p>
            <a:pPr marL="342900" indent="-342900">
              <a:buFont typeface="Arial" panose="020B0604020202020204" pitchFamily="34" charset="0"/>
              <a:buChar char="•"/>
            </a:pPr>
            <a:r>
              <a:rPr lang="en-IN" b="1" dirty="0">
                <a:solidFill>
                  <a:schemeClr val="bg1"/>
                </a:solidFill>
                <a:latin typeface="Myriad Pro" panose="020B0503030403020204" charset="0"/>
                <a:hlinkClick r:id="rId7">
                  <a:extLst>
                    <a:ext uri="{A12FA001-AC4F-418D-AE19-62706E023703}">
                      <ahyp:hlinkClr xmlns:ahyp="http://schemas.microsoft.com/office/drawing/2018/hyperlinkcolor" val="tx"/>
                    </a:ext>
                  </a:extLst>
                </a:hlinkClick>
              </a:rPr>
              <a:t>Edge Computing Expo Global | In-person Event | 24-25 September 2025 | RAI, Amsterdam</a:t>
            </a:r>
            <a:endParaRPr lang="en-IN" b="1" dirty="0">
              <a:solidFill>
                <a:schemeClr val="bg1"/>
              </a:solidFill>
              <a:latin typeface="Myriad Pro" panose="020B0503030403020204" charset="0"/>
            </a:endParaRPr>
          </a:p>
          <a:p>
            <a:pPr marL="342900" indent="-342900">
              <a:buFont typeface="Arial" panose="020B0604020202020204" pitchFamily="34" charset="0"/>
              <a:buChar char="•"/>
            </a:pPr>
            <a:endParaRPr lang="en-IN" b="1" dirty="0">
              <a:solidFill>
                <a:schemeClr val="bg1"/>
              </a:solidFill>
              <a:latin typeface="Myriad Pro" panose="020B0503030403020204" charset="0"/>
            </a:endParaRPr>
          </a:p>
          <a:p>
            <a:r>
              <a:rPr lang="en-IN" b="1" dirty="0">
                <a:solidFill>
                  <a:schemeClr val="bg1"/>
                </a:solidFill>
                <a:latin typeface="Myriad Pro" panose="020B0503030403020204" charset="0"/>
              </a:rPr>
              <a:t>Earlier, Bob and Rana joined the events in 2024</a:t>
            </a:r>
            <a:endParaRPr lang="en-IN" sz="1600" dirty="0">
              <a:solidFill>
                <a:srgbClr val="FFFFFF"/>
              </a:solidFill>
              <a:latin typeface="Poppins" panose="00000500000000000000" pitchFamily="2" charset="0"/>
            </a:endParaRPr>
          </a:p>
        </p:txBody>
      </p:sp>
    </p:spTree>
    <p:extLst>
      <p:ext uri="{BB962C8B-B14F-4D97-AF65-F5344CB8AC3E}">
        <p14:creationId xmlns:p14="http://schemas.microsoft.com/office/powerpoint/2010/main" val="230572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3D86-89D8-4956-B054-79F3C4A4884D}"/>
              </a:ext>
            </a:extLst>
          </p:cNvPr>
          <p:cNvSpPr>
            <a:spLocks noGrp="1"/>
          </p:cNvSpPr>
          <p:nvPr>
            <p:ph type="title"/>
          </p:nvPr>
        </p:nvSpPr>
        <p:spPr/>
        <p:txBody>
          <a:bodyPr>
            <a:normAutofit/>
          </a:bodyPr>
          <a:lstStyle/>
          <a:p>
            <a:r>
              <a:rPr lang="en-IN" sz="3200" dirty="0">
                <a:latin typeface="Myriad Pro" panose="020B0503030403020204" charset="0"/>
              </a:rPr>
              <a:t>Thought Leadership Opportunity</a:t>
            </a:r>
            <a:br>
              <a:rPr lang="en-IN" sz="3200" dirty="0">
                <a:latin typeface="Myriad Pro" panose="020B0503030403020204" charset="0"/>
              </a:rPr>
            </a:br>
            <a:r>
              <a:rPr lang="en-US" sz="2400" b="1" i="0" dirty="0">
                <a:solidFill>
                  <a:srgbClr val="0070C0"/>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Q&amp;A Feature on Safety Detectives with oneM2M</a:t>
            </a:r>
            <a:endParaRPr lang="en-IN" sz="3200" dirty="0"/>
          </a:p>
        </p:txBody>
      </p:sp>
      <p:sp>
        <p:nvSpPr>
          <p:cNvPr id="4" name="Footer Placeholder 3">
            <a:extLst>
              <a:ext uri="{FF2B5EF4-FFF2-40B4-BE49-F238E27FC236}">
                <a16:creationId xmlns:a16="http://schemas.microsoft.com/office/drawing/2014/main" id="{67CBCF8C-3C55-7DC2-08DE-CFC75D135419}"/>
              </a:ext>
            </a:extLst>
          </p:cNvPr>
          <p:cNvSpPr>
            <a:spLocks noGrp="1"/>
          </p:cNvSpPr>
          <p:nvPr>
            <p:ph type="ftr" sz="quarter" idx="11"/>
          </p:nvPr>
        </p:nvSpPr>
        <p:spPr/>
        <p:txBody>
          <a:bodyPr/>
          <a:lstStyle/>
          <a:p>
            <a:endParaRPr lang="en-US"/>
          </a:p>
          <a:p>
            <a:r>
              <a:rPr lang="en-US"/>
              <a:t>© 2022 oneM2M</a:t>
            </a:r>
            <a:endParaRPr lang="en-US" dirty="0"/>
          </a:p>
        </p:txBody>
      </p:sp>
      <p:sp>
        <p:nvSpPr>
          <p:cNvPr id="10" name="TextBox 9">
            <a:extLst>
              <a:ext uri="{FF2B5EF4-FFF2-40B4-BE49-F238E27FC236}">
                <a16:creationId xmlns:a16="http://schemas.microsoft.com/office/drawing/2014/main" id="{E0E11185-097B-E0DF-9321-ECC5C4A7119A}"/>
              </a:ext>
            </a:extLst>
          </p:cNvPr>
          <p:cNvSpPr txBox="1"/>
          <p:nvPr/>
        </p:nvSpPr>
        <p:spPr>
          <a:xfrm>
            <a:off x="185195" y="1423686"/>
            <a:ext cx="11875625" cy="4945456"/>
          </a:xfrm>
          <a:prstGeom prst="rect">
            <a:avLst/>
          </a:prstGeom>
          <a:solidFill>
            <a:schemeClr val="bg1"/>
          </a:solidFill>
        </p:spPr>
        <p:txBody>
          <a:bodyPr wrap="square" rtlCol="0">
            <a:spAutoFit/>
          </a:bodyPr>
          <a:lstStyle/>
          <a:p>
            <a:r>
              <a:rPr lang="en-IN" sz="1800" b="1"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Opportunity: participate in a Q&amp;A interview that will provide readers with a firsthand look at your company's story, insights and current tech industry trends.</a:t>
            </a:r>
            <a:br>
              <a:rPr lang="en-IN" sz="1800" b="1"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br>
            <a:br>
              <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br>
            <a:r>
              <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a:t>
            </a:r>
            <a:r>
              <a:rPr lang="en-IN" sz="1800" kern="100" dirty="0" err="1">
                <a:solidFill>
                  <a:schemeClr val="tx2"/>
                </a:solidFill>
                <a:effectLst/>
                <a:latin typeface="Myriad Pro" panose="020B0503030403020204" charset="0"/>
                <a:ea typeface="Aptos" panose="020B0004020202020204" pitchFamily="34" charset="0"/>
                <a:cs typeface="Times New Roman" panose="02020603050405020304" pitchFamily="18" charset="0"/>
              </a:rPr>
              <a:t>SafetyDetectives</a:t>
            </a:r>
            <a:r>
              <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 (</a:t>
            </a:r>
            <a:r>
              <a:rPr lang="en-IN" sz="1800" u="sng" kern="100" dirty="0">
                <a:solidFill>
                  <a:schemeClr val="tx2"/>
                </a:solidFill>
                <a:effectLst/>
                <a:latin typeface="Myriad Pro" panose="020B050303040302020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www.safetydetectives.com/blog</a:t>
            </a:r>
            <a:r>
              <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 is a digital platform where we cover news and thought leadership articles on online safety, cyber security and artificial intelligence, receiving an average of 2.2 million views per month.</a:t>
            </a:r>
          </a:p>
          <a:p>
            <a:endPar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endParaRPr>
          </a:p>
          <a:p>
            <a:r>
              <a:rPr lang="en-US" b="0" i="0" dirty="0">
                <a:solidFill>
                  <a:schemeClr val="tx2"/>
                </a:solidFill>
                <a:effectLst/>
                <a:latin typeface="Myriad Pro" panose="020B0503030403020204" charset="0"/>
              </a:rPr>
              <a:t>Our interview process is quick and easy, consisting of roughly 6 questions that cover your perspectives as an industry expert with the opportunity to showcase your company. We can conduct the interview over Zoom, which takes only 20-30 minutes on average. Once we have completed the interview, we will transcribe it into a written piece, edit it for readability, and send it to you for your approval before publishing. Alternatively, the questions can be sent via email or send us an audio file of your responses if that is more convenient for you.</a:t>
            </a:r>
          </a:p>
          <a:p>
            <a:endParaRPr lang="en-US" dirty="0">
              <a:solidFill>
                <a:schemeClr val="tx2"/>
              </a:solidFill>
              <a:latin typeface="Myriad Pro" panose="020B0503030403020204" charset="0"/>
            </a:endParaRPr>
          </a:p>
          <a:p>
            <a:r>
              <a:rPr lang="en-US" b="0" i="0" dirty="0">
                <a:solidFill>
                  <a:schemeClr val="tx2"/>
                </a:solidFill>
                <a:effectLst/>
                <a:latin typeface="Myriad Pro" panose="020B0503030403020204" charset="0"/>
              </a:rPr>
              <a:t>As we do not charge for the feature all we ask is that you share the link of the published interview on your website's blog, media or press page. By doing so, you'll help extend your brand's reach to a wider audience.</a:t>
            </a:r>
            <a:br>
              <a:rPr lang="en-US" dirty="0">
                <a:solidFill>
                  <a:schemeClr val="tx2"/>
                </a:solidFill>
                <a:latin typeface="Myriad Pro" panose="020B0503030403020204" charset="0"/>
              </a:rPr>
            </a:br>
            <a:endParaRPr lang="en-US" dirty="0">
              <a:solidFill>
                <a:schemeClr val="tx2"/>
              </a:solidFill>
              <a:latin typeface="Myriad Pro" panose="020B0503030403020204" charset="0"/>
            </a:endParaRPr>
          </a:p>
          <a:p>
            <a:r>
              <a:rPr lang="en-IN" sz="1800"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To see examples of our recently conducted interviews, check out our blog here: </a:t>
            </a:r>
            <a:r>
              <a:rPr lang="en-IN" sz="1800" u="sng" kern="100" dirty="0">
                <a:solidFill>
                  <a:schemeClr val="tx2"/>
                </a:solidFill>
                <a:effectLst/>
                <a:latin typeface="Myriad Pro" panose="020B050303040302020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www.safetydetectives.com/author/</a:t>
            </a:r>
            <a:r>
              <a:rPr lang="en-IN" sz="1800" u="sng" kern="100" dirty="0" err="1">
                <a:solidFill>
                  <a:schemeClr val="tx2"/>
                </a:solidFill>
                <a:effectLst/>
                <a:latin typeface="Myriad Pro" panose="020B050303040302020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shauli</a:t>
            </a:r>
            <a:r>
              <a:rPr lang="en-IN" sz="1800" u="sng" kern="100" dirty="0">
                <a:solidFill>
                  <a:schemeClr val="tx2"/>
                </a:solidFill>
                <a:effectLst/>
                <a:latin typeface="Myriad Pro" panose="020B0503030403020204" charset="0"/>
                <a:ea typeface="Aptos" panose="020B0004020202020204" pitchFamily="34" charset="0"/>
                <a:cs typeface="Times New Roman" panose="02020603050405020304" pitchFamily="18" charset="0"/>
              </a:rPr>
              <a:t>”</a:t>
            </a:r>
            <a:endParaRPr lang="en-IN" sz="180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endParaRPr lang="en-IN" dirty="0">
              <a:solidFill>
                <a:schemeClr val="tx2"/>
              </a:solidFill>
            </a:endParaRPr>
          </a:p>
        </p:txBody>
      </p:sp>
    </p:spTree>
    <p:extLst>
      <p:ext uri="{BB962C8B-B14F-4D97-AF65-F5344CB8AC3E}">
        <p14:creationId xmlns:p14="http://schemas.microsoft.com/office/powerpoint/2010/main" val="262471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8D3B-02C1-7EBB-458A-E05813486453}"/>
              </a:ext>
            </a:extLst>
          </p:cNvPr>
          <p:cNvSpPr>
            <a:spLocks noGrp="1"/>
          </p:cNvSpPr>
          <p:nvPr>
            <p:ph type="title"/>
          </p:nvPr>
        </p:nvSpPr>
        <p:spPr/>
        <p:txBody>
          <a:bodyPr>
            <a:normAutofit/>
          </a:bodyPr>
          <a:lstStyle/>
          <a:p>
            <a:r>
              <a:rPr lang="en-IN" sz="3200" dirty="0"/>
              <a:t>Release 4 Promotion</a:t>
            </a:r>
          </a:p>
        </p:txBody>
      </p:sp>
      <p:sp>
        <p:nvSpPr>
          <p:cNvPr id="3" name="Content Placeholder 2">
            <a:extLst>
              <a:ext uri="{FF2B5EF4-FFF2-40B4-BE49-F238E27FC236}">
                <a16:creationId xmlns:a16="http://schemas.microsoft.com/office/drawing/2014/main" id="{7058E4A5-C5E1-FA61-3241-A15EB1ED181B}"/>
              </a:ext>
            </a:extLst>
          </p:cNvPr>
          <p:cNvSpPr>
            <a:spLocks noGrp="1"/>
          </p:cNvSpPr>
          <p:nvPr>
            <p:ph idx="1"/>
          </p:nvPr>
        </p:nvSpPr>
        <p:spPr>
          <a:xfrm>
            <a:off x="890648" y="2654732"/>
            <a:ext cx="9995273" cy="774268"/>
          </a:xfrm>
        </p:spPr>
        <p:txBody>
          <a:bodyPr>
            <a:normAutofit/>
          </a:bodyPr>
          <a:lstStyle/>
          <a:p>
            <a:pPr marL="0" indent="0" algn="ctr">
              <a:buNone/>
            </a:pPr>
            <a:r>
              <a:rPr lang="en-US" sz="2400" dirty="0"/>
              <a:t>On standby to promote transposition of Release 4 by partners</a:t>
            </a:r>
            <a:endParaRPr lang="en-IN" sz="2400" dirty="0"/>
          </a:p>
        </p:txBody>
      </p:sp>
      <p:sp>
        <p:nvSpPr>
          <p:cNvPr id="4" name="Footer Placeholder 3">
            <a:extLst>
              <a:ext uri="{FF2B5EF4-FFF2-40B4-BE49-F238E27FC236}">
                <a16:creationId xmlns:a16="http://schemas.microsoft.com/office/drawing/2014/main" id="{1B9FE9EA-C02F-7729-2EDF-4A05A1AAD0D5}"/>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0431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2" name="Picture 1" descr="A white globe in a grey circle&#10;&#10;Description automatically generated">
            <a:hlinkClick r:id="rId2"/>
            <a:extLst>
              <a:ext uri="{FF2B5EF4-FFF2-40B4-BE49-F238E27FC236}">
                <a16:creationId xmlns:a16="http://schemas.microsoft.com/office/drawing/2014/main" id="{60753081-25D7-9B4D-9184-CF0B6BD28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942396" y="4131339"/>
            <a:ext cx="329504" cy="334497"/>
          </a:xfrm>
          <a:prstGeom prst="rect">
            <a:avLst/>
          </a:prstGeom>
        </p:spPr>
      </p:pic>
      <p:pic>
        <p:nvPicPr>
          <p:cNvPr id="4" name="Picture 3" descr="A white x in a circle&#10;&#10;Description automatically generated">
            <a:hlinkClick r:id="rId4"/>
            <a:extLst>
              <a:ext uri="{FF2B5EF4-FFF2-40B4-BE49-F238E27FC236}">
                <a16:creationId xmlns:a16="http://schemas.microsoft.com/office/drawing/2014/main" id="{4692D801-8EC6-AF54-A8E8-285DF1BAC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350556" y="4131340"/>
            <a:ext cx="304399" cy="309011"/>
          </a:xfrm>
          <a:prstGeom prst="rect">
            <a:avLst/>
          </a:prstGeom>
        </p:spPr>
      </p:pic>
      <p:pic>
        <p:nvPicPr>
          <p:cNvPr id="8" name="Picture 7" descr="A grey circle with white letters&#10;&#10;Description automatically generated">
            <a:hlinkClick r:id="rId6"/>
            <a:extLst>
              <a:ext uri="{FF2B5EF4-FFF2-40B4-BE49-F238E27FC236}">
                <a16:creationId xmlns:a16="http://schemas.microsoft.com/office/drawing/2014/main" id="{30351661-0104-D129-F46B-3D45C8F149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8716" y="4126256"/>
            <a:ext cx="313200" cy="313200"/>
          </a:xfrm>
          <a:prstGeom prst="rect">
            <a:avLst/>
          </a:prstGeom>
        </p:spPr>
      </p:pic>
      <p:pic>
        <p:nvPicPr>
          <p:cNvPr id="10" name="Picture 9" descr="A white and red play button&#10;&#10;Description automatically generated">
            <a:hlinkClick r:id="rId8"/>
            <a:extLst>
              <a:ext uri="{FF2B5EF4-FFF2-40B4-BE49-F238E27FC236}">
                <a16:creationId xmlns:a16="http://schemas.microsoft.com/office/drawing/2014/main" id="{61FC36E6-C854-C30F-6FB6-2F8AA4A676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6133523" y="4119405"/>
            <a:ext cx="329504" cy="329504"/>
          </a:xfrm>
          <a:prstGeom prst="rect">
            <a:avLst/>
          </a:prstGeom>
        </p:spPr>
      </p:pic>
      <p:pic>
        <p:nvPicPr>
          <p:cNvPr id="12" name="Picture 11" descr="A white cat in a grey circle&#10;&#10;Description automatically generated">
            <a:hlinkClick r:id="rId10"/>
            <a:extLst>
              <a:ext uri="{FF2B5EF4-FFF2-40B4-BE49-F238E27FC236}">
                <a16:creationId xmlns:a16="http://schemas.microsoft.com/office/drawing/2014/main" id="{4DDBAC42-6073-D5DA-11AA-7C1C9E33E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1683" y="4114638"/>
            <a:ext cx="314632" cy="319399"/>
          </a:xfrm>
          <a:prstGeom prst="rect">
            <a:avLst/>
          </a:prstGeom>
        </p:spPr>
      </p:pic>
      <p:pic>
        <p:nvPicPr>
          <p:cNvPr id="14" name="Picture 13" descr="A white letter in a circle&#10;&#10;Description automatically generated">
            <a:hlinkClick r:id="rId12"/>
            <a:extLst>
              <a:ext uri="{FF2B5EF4-FFF2-40B4-BE49-F238E27FC236}">
                <a16:creationId xmlns:a16="http://schemas.microsoft.com/office/drawing/2014/main" id="{D7CD7656-C99E-BE52-8931-A81E23DE72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971" y="4122185"/>
            <a:ext cx="314632" cy="319399"/>
          </a:xfrm>
          <a:prstGeom prst="rect">
            <a:avLst/>
          </a:prstGeom>
        </p:spPr>
      </p:pic>
    </p:spTree>
    <p:extLst>
      <p:ext uri="{BB962C8B-B14F-4D97-AF65-F5344CB8AC3E}">
        <p14:creationId xmlns:p14="http://schemas.microsoft.com/office/powerpoint/2010/main" val="367682754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14305</TotalTime>
  <Words>755</Words>
  <Application>Microsoft Office PowerPoint</Application>
  <PresentationFormat>Widescreen</PresentationFormat>
  <Paragraphs>84</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Myriad Pro</vt:lpstr>
      <vt:lpstr>Times New Roman</vt:lpstr>
      <vt:lpstr>Arial</vt:lpstr>
      <vt:lpstr>Calibri</vt:lpstr>
      <vt:lpstr>Aptos</vt:lpstr>
      <vt:lpstr>Poppins</vt:lpstr>
      <vt:lpstr>Office Theme</vt:lpstr>
      <vt:lpstr>Marcom Update to TP#68 Opening Plenary</vt:lpstr>
      <vt:lpstr>Outline</vt:lpstr>
      <vt:lpstr>   White Paper: “IoT Service Enablers for Distributed, Scalable, and Interoperable Systems” The Role of oneM2M Technical Standards and Development Roadmap”   - TBU</vt:lpstr>
      <vt:lpstr>White Paper -  Workplan (target Publication – end’2025)</vt:lpstr>
      <vt:lpstr>White Paper – Proposed Structure</vt:lpstr>
      <vt:lpstr>Speaking Opportunities Tech Edge Computing Expo Events</vt:lpstr>
      <vt:lpstr>Thought Leadership Opportunity Q&amp;A Feature on Safety Detectives with oneM2M</vt:lpstr>
      <vt:lpstr>Release 4 Promotion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243</cp:revision>
  <dcterms:created xsi:type="dcterms:W3CDTF">2017-09-21T15:46:31Z</dcterms:created>
  <dcterms:modified xsi:type="dcterms:W3CDTF">2025-02-09T02:36:43Z</dcterms:modified>
</cp:coreProperties>
</file>