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5"/>
  </p:notesMasterIdLst>
  <p:sldIdLst>
    <p:sldId id="275" r:id="rId2"/>
    <p:sldId id="330" r:id="rId3"/>
    <p:sldId id="280" r:id="rId4"/>
    <p:sldId id="281" r:id="rId5"/>
    <p:sldId id="286" r:id="rId6"/>
    <p:sldId id="287" r:id="rId7"/>
    <p:sldId id="306" r:id="rId8"/>
    <p:sldId id="327" r:id="rId9"/>
    <p:sldId id="328" r:id="rId10"/>
    <p:sldId id="331" r:id="rId11"/>
    <p:sldId id="329" r:id="rId12"/>
    <p:sldId id="332" r:id="rId13"/>
    <p:sldId id="333" r:id="rId14"/>
  </p:sldIdLst>
  <p:sldSz cx="12192000" cy="6858000"/>
  <p:notesSz cx="6858000" cy="9144000"/>
  <p:embeddedFontLst>
    <p:embeddedFont>
      <p:font typeface="Myriad Pro" panose="020B0503030403020204" charset="0"/>
      <p:regular r:id="rId16"/>
      <p:bold r:id="rId17"/>
      <p:italic r:id="rId18"/>
      <p:boldItalic r:id="rId19"/>
    </p:embeddedFont>
    <p:embeddedFont>
      <p:font typeface="Myriad Pro Light" panose="020B040303040302020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31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026" autoAdjust="0"/>
    <p:restoredTop sz="94660"/>
  </p:normalViewPr>
  <p:slideViewPr>
    <p:cSldViewPr snapToGrid="0">
      <p:cViewPr varScale="1">
        <p:scale>
          <a:sx n="63" d="100"/>
          <a:sy n="63" d="100"/>
        </p:scale>
        <p:origin x="420" y="3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8E301-3DFA-4C73-9BFF-EDACBE8CE9B5}" type="datetimeFigureOut">
              <a:rPr lang="en-IN" smtClean="0"/>
              <a:t>02-04-2025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05934-9E10-4F0A-88EF-5F62E8EA335B}" type="slidenum">
              <a:rPr lang="en-IN" smtClean="0"/>
              <a:t>‹Nr.›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509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C5F33-9A43-4E24-B6A0-E861521AB47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352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F446A-1872-4C2E-8EC5-4684696A86B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144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4285397"/>
            <a:ext cx="12192000" cy="2572603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‹Nr.›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7684" y="194184"/>
            <a:ext cx="2478783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5019675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48782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5341434"/>
            <a:ext cx="12192000" cy="1516566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‹Nr.›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7684" y="194184"/>
            <a:ext cx="2478783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5847556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94554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9780" y="1233866"/>
            <a:ext cx="11296184" cy="2387600"/>
          </a:xfr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‹Nr.›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268" y="305687"/>
            <a:ext cx="2478783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9780" y="3837899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7940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4/2/2025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‹Nr.›</a:t>
            </a:fld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76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4/2/2025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51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4/2/2025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67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696" y="149391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‹Nr.›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155282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07572" y="105845"/>
            <a:ext cx="1207227" cy="90409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497638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5592496" y="6592129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Myriad Pro Light" panose="020B0603030403020204" pitchFamily="34" charset="0"/>
              </a:rPr>
              <a:t>© 2021oneM2M</a:t>
            </a:r>
          </a:p>
          <a:p>
            <a:endParaRPr lang="en-US" sz="900" dirty="0">
              <a:solidFill>
                <a:schemeClr val="bg1">
                  <a:lumMod val="50000"/>
                </a:schemeClr>
              </a:solidFill>
              <a:latin typeface="Myriad Pro Light" panose="020B06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894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740" r:id="rId3"/>
    <p:sldLayoutId id="2147483650" r:id="rId4"/>
    <p:sldLayoutId id="2147483651" r:id="rId5"/>
    <p:sldLayoutId id="2147483652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C63133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9.png"/><Relationship Id="rId18" Type="http://schemas.openxmlformats.org/officeDocument/2006/relationships/hyperlink" Target="https://www.onem2m.org/" TargetMode="External"/><Relationship Id="rId3" Type="http://schemas.openxmlformats.org/officeDocument/2006/relationships/hyperlink" Target="https://twitter.com/oneM2M" TargetMode="External"/><Relationship Id="rId7" Type="http://schemas.openxmlformats.org/officeDocument/2006/relationships/image" Target="../media/image5.png"/><Relationship Id="rId12" Type="http://schemas.openxmlformats.org/officeDocument/2006/relationships/hyperlink" Target="https://github.com/oneM2M-Tutorials" TargetMode="External"/><Relationship Id="rId17" Type="http://schemas.openxmlformats.org/officeDocument/2006/relationships/image" Target="../media/image12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.png"/><Relationship Id="rId20" Type="http://schemas.openxmlformats.org/officeDocument/2006/relationships/image" Target="../media/image14.sv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c/Onem2mOrg" TargetMode="External"/><Relationship Id="rId11" Type="http://schemas.openxmlformats.org/officeDocument/2006/relationships/image" Target="../media/image8.svg"/><Relationship Id="rId5" Type="http://schemas.openxmlformats.org/officeDocument/2006/relationships/image" Target="../media/image4.svg"/><Relationship Id="rId15" Type="http://schemas.openxmlformats.org/officeDocument/2006/relationships/hyperlink" Target="https://wiki.onem2m.org/index.php?title=Main_Page" TargetMode="External"/><Relationship Id="rId10" Type="http://schemas.openxmlformats.org/officeDocument/2006/relationships/image" Target="../media/image7.png"/><Relationship Id="rId19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hyperlink" Target="https://www.linkedin.com/company/onem2m/" TargetMode="External"/><Relationship Id="rId14" Type="http://schemas.openxmlformats.org/officeDocument/2006/relationships/image" Target="../media/image10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tu.int/rec/T-REC-Y/recommendation.asp?lang=en&amp;parent=T-REC-Y.4500.8" TargetMode="External"/><Relationship Id="rId13" Type="http://schemas.openxmlformats.org/officeDocument/2006/relationships/hyperlink" Target="https://www.itu.int/rec/T-REC-Y/recommendation.asp?lang=en&amp;parent=T-REC-Y.4500.13" TargetMode="External"/><Relationship Id="rId18" Type="http://schemas.openxmlformats.org/officeDocument/2006/relationships/hyperlink" Target="https://www.itu.int/rec/T-REC-Y/recommendation.asp?lang=en&amp;parent=T-REC-Y.4500.23" TargetMode="External"/><Relationship Id="rId3" Type="http://schemas.openxmlformats.org/officeDocument/2006/relationships/hyperlink" Target="https://www.itu.int/rec/T-REC-Y/recommendation.asp?lang=en&amp;parent=T-REC-Y.4500.2" TargetMode="External"/><Relationship Id="rId7" Type="http://schemas.openxmlformats.org/officeDocument/2006/relationships/hyperlink" Target="https://www.itu.int/rec/T-REC-Y/recommendation.asp?lang=en&amp;parent=T-REC-Y.4500.6" TargetMode="External"/><Relationship Id="rId12" Type="http://schemas.openxmlformats.org/officeDocument/2006/relationships/hyperlink" Target="https://www.itu.int/rec/T-REC-Y/recommendation.asp?lang=en&amp;parent=T-REC-Y.4500.12" TargetMode="External"/><Relationship Id="rId17" Type="http://schemas.openxmlformats.org/officeDocument/2006/relationships/hyperlink" Target="https://www.itu.int/rec/T-REC-Y/recommendation.asp?lang=en&amp;parent=T-REC-Y.4500.22" TargetMode="External"/><Relationship Id="rId2" Type="http://schemas.openxmlformats.org/officeDocument/2006/relationships/hyperlink" Target="https://www.itu.int/rec/T-REC-Y/recommendation.asp?lang=en&amp;parent=T-REC-Y.4500.1" TargetMode="External"/><Relationship Id="rId16" Type="http://schemas.openxmlformats.org/officeDocument/2006/relationships/hyperlink" Target="https://www.itu.int/rec/T-REC-Y/recommendation.asp?lang=en&amp;parent=T-REC-Y.4500.20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itu.int/rec/T-REC-Y/recommendation.asp?lang=en&amp;parent=T-REC-Y.4500.5" TargetMode="External"/><Relationship Id="rId11" Type="http://schemas.openxmlformats.org/officeDocument/2006/relationships/hyperlink" Target="https://www.itu.int/rec/T-REC-Y/recommendation.asp?lang=en&amp;parent=T-REC-Y.4500.11" TargetMode="External"/><Relationship Id="rId5" Type="http://schemas.openxmlformats.org/officeDocument/2006/relationships/hyperlink" Target="https://www.itu.int/rec/T-REC-Y/recommendation.asp?lang=en&amp;parent=T-REC-Y.4500.4" TargetMode="External"/><Relationship Id="rId15" Type="http://schemas.openxmlformats.org/officeDocument/2006/relationships/hyperlink" Target="https://www.itu.int/rec/T-REC-Y/recommendation.asp?lang=en&amp;parent=T-REC-Y.4500.15" TargetMode="External"/><Relationship Id="rId10" Type="http://schemas.openxmlformats.org/officeDocument/2006/relationships/hyperlink" Target="https://www.itu.int/rec/T-REC-Y/recommendation.asp?lang=en&amp;parent=T-REC-Y.4500.10" TargetMode="External"/><Relationship Id="rId19" Type="http://schemas.openxmlformats.org/officeDocument/2006/relationships/hyperlink" Target="https://www.itu.int/rec/T-REC-Y/recommendation.asp?lang=en&amp;parent=T-REC-Y.4500.32" TargetMode="External"/><Relationship Id="rId4" Type="http://schemas.openxmlformats.org/officeDocument/2006/relationships/hyperlink" Target="https://www.itu.int/rec/T-REC-Y/recommendation.asp?lang=en&amp;parent=T-REC-Y.4500.3" TargetMode="External"/><Relationship Id="rId9" Type="http://schemas.openxmlformats.org/officeDocument/2006/relationships/hyperlink" Target="https://www.itu.int/rec/T-REC-Y/recommendation.asp?lang=en&amp;parent=T-REC-Y.4500.9" TargetMode="External"/><Relationship Id="rId14" Type="http://schemas.openxmlformats.org/officeDocument/2006/relationships/hyperlink" Target="https://www.itu.int/rec/T-REC-Y/recommendation.asp?lang=en&amp;parent=T-REC-Y.4500.14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git.onem2m.org/specifications" TargetMode="External"/><Relationship Id="rId3" Type="http://schemas.openxmlformats.org/officeDocument/2006/relationships/hyperlink" Target="http://onem2m.org/" TargetMode="Externa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GIF"/><Relationship Id="rId4" Type="http://schemas.openxmlformats.org/officeDocument/2006/relationships/hyperlink" Target="http://member.onem2m.org/WebSite/homepage.aspx" TargetMode="External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member.onem2m.org/website/Procs.aspx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hyperlink" Target="http://member.onem2m.org/Application/documentapp/downloadimmediate/?docId=11996" TargetMode="External"/><Relationship Id="rId2" Type="http://schemas.openxmlformats.org/officeDocument/2006/relationships/hyperlink" Target="http://member.onem2m.org/Static_pages/Others/Rules_Pages/oneM2M_Partnership_Agreement-V2_0.doc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member.onem2m.org/Static_pages/Others/Rules_Pages/oneM2M-Drafting-Rules-V1%202%202.doc" TargetMode="External"/><Relationship Id="rId11" Type="http://schemas.openxmlformats.org/officeDocument/2006/relationships/image" Target="../media/image25.png"/><Relationship Id="rId5" Type="http://schemas.openxmlformats.org/officeDocument/2006/relationships/hyperlink" Target="https://member.onem2m.org/Application/documentapp/downloadLatestRevision/?docId=31354" TargetMode="External"/><Relationship Id="rId10" Type="http://schemas.openxmlformats.org/officeDocument/2006/relationships/hyperlink" Target="http://member.onem2m.org/Application/documentApp/documentinfo/?documentId=16519&amp;fromList=Y" TargetMode="External"/><Relationship Id="rId4" Type="http://schemas.openxmlformats.org/officeDocument/2006/relationships/hyperlink" Target="http://member.onem2m.org/Static_pages/Others/Rules_Pages/oneM2M_Partnership_Agreement-V3_0.doc" TargetMode="External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member.onem2m.org/Application/documentapp/downloadLatestRevision/?docId=3491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member.onem2m.org/Static_pages/Others/Rules_Pages/ADM-0004-Method_of_work-V1_4_1.doc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oneM2M Releases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1524000" y="4823729"/>
            <a:ext cx="9144000" cy="1655762"/>
          </a:xfrm>
        </p:spPr>
        <p:txBody>
          <a:bodyPr/>
          <a:lstStyle/>
          <a:p>
            <a:r>
              <a:rPr lang="en-US" dirty="0"/>
              <a:t>Roland Hechwartner, TP Chair </a:t>
            </a:r>
          </a:p>
          <a:p>
            <a:r>
              <a:rPr lang="en-US" dirty="0"/>
              <a:t>2025-03-31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2F27E70-516E-4A01-9798-6AF1C63A38D8}"/>
              </a:ext>
            </a:extLst>
          </p:cNvPr>
          <p:cNvSpPr txBox="1"/>
          <p:nvPr/>
        </p:nvSpPr>
        <p:spPr>
          <a:xfrm>
            <a:off x="3735724" y="3303871"/>
            <a:ext cx="477797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Definitions and Process </a:t>
            </a:r>
          </a:p>
          <a:p>
            <a:pPr algn="ctr"/>
            <a:r>
              <a:rPr lang="en-US" sz="2800" dirty="0">
                <a:solidFill>
                  <a:srgbClr val="C00000"/>
                </a:solidFill>
              </a:rPr>
              <a:t>A Brief Introduction / Reminder</a:t>
            </a:r>
          </a:p>
        </p:txBody>
      </p:sp>
      <p:pic>
        <p:nvPicPr>
          <p:cNvPr id="5" name="Graphic 2">
            <a:hlinkClick r:id="rId3"/>
            <a:extLst>
              <a:ext uri="{FF2B5EF4-FFF2-40B4-BE49-F238E27FC236}">
                <a16:creationId xmlns:a16="http://schemas.microsoft.com/office/drawing/2014/main" id="{D31E8FD0-0B5D-4C91-AB59-DFFD06869A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93545" y="6360805"/>
            <a:ext cx="314632" cy="314632"/>
          </a:xfrm>
          <a:prstGeom prst="rect">
            <a:avLst/>
          </a:prstGeom>
        </p:spPr>
      </p:pic>
      <p:pic>
        <p:nvPicPr>
          <p:cNvPr id="6" name="Graphic 6">
            <a:hlinkClick r:id="rId6"/>
            <a:extLst>
              <a:ext uri="{FF2B5EF4-FFF2-40B4-BE49-F238E27FC236}">
                <a16:creationId xmlns:a16="http://schemas.microsoft.com/office/drawing/2014/main" id="{60407491-2336-44B1-A03C-506501EE02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124712" y="6360448"/>
            <a:ext cx="314632" cy="314632"/>
          </a:xfrm>
          <a:prstGeom prst="rect">
            <a:avLst/>
          </a:prstGeom>
        </p:spPr>
      </p:pic>
      <p:pic>
        <p:nvPicPr>
          <p:cNvPr id="7" name="Graphic 8">
            <a:hlinkClick r:id="rId9"/>
            <a:extLst>
              <a:ext uri="{FF2B5EF4-FFF2-40B4-BE49-F238E27FC236}">
                <a16:creationId xmlns:a16="http://schemas.microsoft.com/office/drawing/2014/main" id="{0C61B551-2C15-4589-9371-4E66CC3910C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711938" y="6366067"/>
            <a:ext cx="309013" cy="309013"/>
          </a:xfrm>
          <a:prstGeom prst="rect">
            <a:avLst/>
          </a:prstGeom>
        </p:spPr>
      </p:pic>
      <p:pic>
        <p:nvPicPr>
          <p:cNvPr id="8" name="Graphic 10">
            <a:hlinkClick r:id="rId12"/>
            <a:extLst>
              <a:ext uri="{FF2B5EF4-FFF2-40B4-BE49-F238E27FC236}">
                <a16:creationId xmlns:a16="http://schemas.microsoft.com/office/drawing/2014/main" id="{FC008F05-60FE-4A57-BB93-D1714A32C00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543105" y="6360448"/>
            <a:ext cx="314632" cy="314632"/>
          </a:xfrm>
          <a:prstGeom prst="rect">
            <a:avLst/>
          </a:prstGeom>
        </p:spPr>
      </p:pic>
      <p:pic>
        <p:nvPicPr>
          <p:cNvPr id="9" name="Graphic 12">
            <a:hlinkClick r:id="rId15"/>
            <a:extLst>
              <a:ext uri="{FF2B5EF4-FFF2-40B4-BE49-F238E27FC236}">
                <a16:creationId xmlns:a16="http://schemas.microsoft.com/office/drawing/2014/main" id="{1CA865EE-2680-40B4-8B86-0EA9D7DCECE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961498" y="6360805"/>
            <a:ext cx="314632" cy="314632"/>
          </a:xfrm>
          <a:prstGeom prst="rect">
            <a:avLst/>
          </a:prstGeom>
        </p:spPr>
      </p:pic>
      <p:pic>
        <p:nvPicPr>
          <p:cNvPr id="10" name="Graphic 5">
            <a:hlinkClick r:id="rId18"/>
            <a:extLst>
              <a:ext uri="{FF2B5EF4-FFF2-40B4-BE49-F238E27FC236}">
                <a16:creationId xmlns:a16="http://schemas.microsoft.com/office/drawing/2014/main" id="{AB9213B8-83EA-4A4F-BE92-B7FECCB7B95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876559" y="6360983"/>
            <a:ext cx="313200" cy="3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141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535C1C-3203-5785-B062-5E2680C13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Transpositions to other SSO/SDO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0204C0D-4131-9791-F379-9A225F4281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Documents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oneM2M Release 2A </a:t>
            </a:r>
            <a:r>
              <a:rPr lang="de-DE" dirty="0" err="1"/>
              <a:t>transposed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ITU-T SG20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687521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BCE7BB-6D63-AFD8-4977-4EC50E44C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9172559" cy="1173570"/>
          </a:xfrm>
        </p:spPr>
        <p:txBody>
          <a:bodyPr>
            <a:normAutofit/>
          </a:bodyPr>
          <a:lstStyle/>
          <a:p>
            <a:r>
              <a:rPr lang="de-DE" dirty="0"/>
              <a:t>ITU-T SG20 </a:t>
            </a:r>
            <a:r>
              <a:rPr lang="de-DE" dirty="0" err="1"/>
              <a:t>Transposed</a:t>
            </a:r>
            <a:r>
              <a:rPr lang="de-DE" dirty="0"/>
              <a:t> </a:t>
            </a:r>
            <a:r>
              <a:rPr lang="de-DE" dirty="0" err="1"/>
              <a:t>Documents</a:t>
            </a:r>
            <a:endParaRPr lang="de-AT" dirty="0"/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886315AD-4750-ED03-AC6D-8548B33233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2980129"/>
              </p:ext>
            </p:extLst>
          </p:nvPr>
        </p:nvGraphicFramePr>
        <p:xfrm>
          <a:off x="1002082" y="977030"/>
          <a:ext cx="10121030" cy="58045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2499">
                  <a:extLst>
                    <a:ext uri="{9D8B030D-6E8A-4147-A177-3AD203B41FA5}">
                      <a16:colId xmlns:a16="http://schemas.microsoft.com/office/drawing/2014/main" val="3886028519"/>
                    </a:ext>
                  </a:extLst>
                </a:gridCol>
                <a:gridCol w="6826685">
                  <a:extLst>
                    <a:ext uri="{9D8B030D-6E8A-4147-A177-3AD203B41FA5}">
                      <a16:colId xmlns:a16="http://schemas.microsoft.com/office/drawing/2014/main" val="2910968543"/>
                    </a:ext>
                  </a:extLst>
                </a:gridCol>
                <a:gridCol w="2091846">
                  <a:extLst>
                    <a:ext uri="{9D8B030D-6E8A-4147-A177-3AD203B41FA5}">
                      <a16:colId xmlns:a16="http://schemas.microsoft.com/office/drawing/2014/main" val="845066991"/>
                    </a:ext>
                  </a:extLst>
                </a:gridCol>
              </a:tblGrid>
              <a:tr h="305500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ITU-T </a:t>
                      </a:r>
                      <a:r>
                        <a:rPr lang="de-AT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SG 20: Y.4500.x </a:t>
                      </a:r>
                      <a:r>
                        <a:rPr lang="de-AT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series</a:t>
                      </a:r>
                      <a:endParaRPr lang="de-AT" sz="18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95" marR="6195" marT="6195" marB="6195"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6195" marR="6195" marT="6195" marB="619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oneM2M version</a:t>
                      </a:r>
                      <a:endParaRPr lang="de-AT" sz="1800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95" marR="6195" marT="6195" marB="6195"/>
                </a:tc>
                <a:extLst>
                  <a:ext uri="{0D108BD9-81ED-4DB2-BD59-A6C34878D82A}">
                    <a16:rowId xmlns:a16="http://schemas.microsoft.com/office/drawing/2014/main" val="1377069367"/>
                  </a:ext>
                </a:extLst>
              </a:tr>
              <a:tr h="3055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800" u="sng" kern="100" dirty="0">
                          <a:effectLst/>
                          <a:hlinkClick r:id="rId2"/>
                        </a:rPr>
                        <a:t>Y.4500.1</a:t>
                      </a:r>
                      <a:endParaRPr lang="de-AT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5" marR="6195" marT="6195" marB="619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8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oneM2M - </a:t>
                      </a:r>
                      <a:r>
                        <a:rPr lang="de-AT" sz="1800" kern="1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Functional</a:t>
                      </a:r>
                      <a:r>
                        <a:rPr lang="de-AT" sz="18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AT" sz="1800" kern="1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architecture</a:t>
                      </a:r>
                      <a:r>
                        <a:rPr lang="de-AT" sz="18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 </a:t>
                      </a:r>
                    </a:p>
                  </a:txBody>
                  <a:tcPr marL="6195" marR="6195" marT="6195" marB="6195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18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95" marR="6195" marT="6195" marB="6195" anchor="ctr"/>
                </a:tc>
                <a:extLst>
                  <a:ext uri="{0D108BD9-81ED-4DB2-BD59-A6C34878D82A}">
                    <a16:rowId xmlns:a16="http://schemas.microsoft.com/office/drawing/2014/main" val="3323956905"/>
                  </a:ext>
                </a:extLst>
              </a:tr>
              <a:tr h="305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AT" sz="1800" u="sng" kern="100">
                          <a:effectLst/>
                          <a:hlinkClick r:id="rId3"/>
                        </a:rPr>
                        <a:t>Y.4500.2</a:t>
                      </a:r>
                      <a:endParaRPr lang="de-AT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5" marR="6195" marT="6195" marB="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AT" sz="1800" kern="100" dirty="0">
                          <a:effectLst/>
                        </a:rPr>
                        <a:t>oneM2M - </a:t>
                      </a:r>
                      <a:r>
                        <a:rPr lang="de-AT" sz="1800" kern="100" dirty="0" err="1">
                          <a:effectLst/>
                        </a:rPr>
                        <a:t>Requirements</a:t>
                      </a:r>
                      <a:r>
                        <a:rPr lang="de-AT" sz="1800" kern="100" dirty="0">
                          <a:effectLst/>
                        </a:rPr>
                        <a:t>  </a:t>
                      </a:r>
                      <a:endParaRPr lang="de-AT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5" marR="6195" marT="6195" marB="619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AT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5" marR="6195" marT="6195" marB="6195" anchor="ctr"/>
                </a:tc>
                <a:extLst>
                  <a:ext uri="{0D108BD9-81ED-4DB2-BD59-A6C34878D82A}">
                    <a16:rowId xmlns:a16="http://schemas.microsoft.com/office/drawing/2014/main" val="3903997134"/>
                  </a:ext>
                </a:extLst>
              </a:tr>
              <a:tr h="305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AT" sz="1800" u="sng" kern="100">
                          <a:effectLst/>
                          <a:hlinkClick r:id="rId4"/>
                        </a:rPr>
                        <a:t>Y.4500.3</a:t>
                      </a:r>
                      <a:endParaRPr lang="de-AT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5" marR="6195" marT="6195" marB="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AT" sz="1800" kern="100" dirty="0">
                          <a:effectLst/>
                        </a:rPr>
                        <a:t>oneM2M - Security </a:t>
                      </a:r>
                      <a:r>
                        <a:rPr lang="de-AT" sz="1800" kern="100" dirty="0" err="1">
                          <a:effectLst/>
                        </a:rPr>
                        <a:t>solutions</a:t>
                      </a:r>
                      <a:r>
                        <a:rPr lang="de-AT" sz="1800" kern="100" dirty="0">
                          <a:effectLst/>
                        </a:rPr>
                        <a:t>  </a:t>
                      </a:r>
                      <a:endParaRPr lang="de-AT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5" marR="6195" marT="6195" marB="619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AT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5" marR="6195" marT="6195" marB="6195" anchor="ctr"/>
                </a:tc>
                <a:extLst>
                  <a:ext uri="{0D108BD9-81ED-4DB2-BD59-A6C34878D82A}">
                    <a16:rowId xmlns:a16="http://schemas.microsoft.com/office/drawing/2014/main" val="2675816689"/>
                  </a:ext>
                </a:extLst>
              </a:tr>
              <a:tr h="305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AT" sz="1800" u="sng" kern="100">
                          <a:effectLst/>
                          <a:hlinkClick r:id="rId5"/>
                        </a:rPr>
                        <a:t>Y.4500.4</a:t>
                      </a:r>
                      <a:endParaRPr lang="de-AT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5" marR="6195" marT="6195" marB="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dirty="0">
                          <a:effectLst/>
                        </a:rPr>
                        <a:t>oneM2M - Service layer core protocol specification  </a:t>
                      </a:r>
                      <a:endParaRPr lang="de-AT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5" marR="6195" marT="6195" marB="619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AT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5" marR="6195" marT="6195" marB="6195" anchor="ctr"/>
                </a:tc>
                <a:extLst>
                  <a:ext uri="{0D108BD9-81ED-4DB2-BD59-A6C34878D82A}">
                    <a16:rowId xmlns:a16="http://schemas.microsoft.com/office/drawing/2014/main" val="3368313987"/>
                  </a:ext>
                </a:extLst>
              </a:tr>
              <a:tr h="305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AT" sz="1800" u="sng" kern="100">
                          <a:effectLst/>
                          <a:hlinkClick r:id="rId6"/>
                        </a:rPr>
                        <a:t>Y.4500.5</a:t>
                      </a:r>
                      <a:endParaRPr lang="de-AT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5" marR="6195" marT="6195" marB="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AT" sz="1800" kern="100" dirty="0">
                          <a:effectLst/>
                        </a:rPr>
                        <a:t>oneM2M </a:t>
                      </a:r>
                      <a:r>
                        <a:rPr lang="de-AT" sz="1800" kern="100" dirty="0" err="1">
                          <a:effectLst/>
                        </a:rPr>
                        <a:t>management</a:t>
                      </a:r>
                      <a:r>
                        <a:rPr lang="de-AT" sz="1800" kern="100" dirty="0">
                          <a:effectLst/>
                        </a:rPr>
                        <a:t> </a:t>
                      </a:r>
                      <a:r>
                        <a:rPr lang="de-AT" sz="1800" kern="100" dirty="0" err="1">
                          <a:effectLst/>
                        </a:rPr>
                        <a:t>enablement</a:t>
                      </a:r>
                      <a:r>
                        <a:rPr lang="de-AT" sz="1800" kern="100" dirty="0">
                          <a:effectLst/>
                        </a:rPr>
                        <a:t> (OMA)  </a:t>
                      </a:r>
                      <a:endParaRPr lang="de-AT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5" marR="6195" marT="6195" marB="619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AT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5" marR="6195" marT="6195" marB="6195" anchor="ctr"/>
                </a:tc>
                <a:extLst>
                  <a:ext uri="{0D108BD9-81ED-4DB2-BD59-A6C34878D82A}">
                    <a16:rowId xmlns:a16="http://schemas.microsoft.com/office/drawing/2014/main" val="3967856365"/>
                  </a:ext>
                </a:extLst>
              </a:tr>
              <a:tr h="305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AT" sz="1800" u="sng" kern="100">
                          <a:effectLst/>
                          <a:hlinkClick r:id="rId7"/>
                        </a:rPr>
                        <a:t>Y.4500.6</a:t>
                      </a:r>
                      <a:endParaRPr lang="de-AT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5" marR="6195" marT="6195" marB="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AT" sz="1800" kern="100" dirty="0">
                          <a:effectLst/>
                        </a:rPr>
                        <a:t>oneM2M </a:t>
                      </a:r>
                      <a:r>
                        <a:rPr lang="de-AT" sz="1800" kern="100" dirty="0" err="1">
                          <a:effectLst/>
                        </a:rPr>
                        <a:t>management</a:t>
                      </a:r>
                      <a:r>
                        <a:rPr lang="de-AT" sz="1800" kern="100" dirty="0">
                          <a:effectLst/>
                        </a:rPr>
                        <a:t> </a:t>
                      </a:r>
                      <a:r>
                        <a:rPr lang="de-AT" sz="1800" kern="100" dirty="0" err="1">
                          <a:effectLst/>
                        </a:rPr>
                        <a:t>enablement</a:t>
                      </a:r>
                      <a:r>
                        <a:rPr lang="de-AT" sz="1800" kern="100" dirty="0">
                          <a:effectLst/>
                        </a:rPr>
                        <a:t> (BBF)  </a:t>
                      </a:r>
                      <a:endParaRPr lang="de-AT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5" marR="6195" marT="6195" marB="619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AT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5" marR="6195" marT="6195" marB="6195" anchor="ctr"/>
                </a:tc>
                <a:extLst>
                  <a:ext uri="{0D108BD9-81ED-4DB2-BD59-A6C34878D82A}">
                    <a16:rowId xmlns:a16="http://schemas.microsoft.com/office/drawing/2014/main" val="1784597644"/>
                  </a:ext>
                </a:extLst>
              </a:tr>
              <a:tr h="305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AT" sz="1800" u="sng" kern="100">
                          <a:effectLst/>
                          <a:hlinkClick r:id="rId8"/>
                        </a:rPr>
                        <a:t>Y.4500.8</a:t>
                      </a:r>
                      <a:endParaRPr lang="de-AT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5" marR="6195" marT="6195" marB="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AT" sz="1800" kern="100" dirty="0">
                          <a:effectLst/>
                        </a:rPr>
                        <a:t>oneM2M - </a:t>
                      </a:r>
                      <a:r>
                        <a:rPr lang="de-AT" sz="1800" kern="100" dirty="0" err="1">
                          <a:effectLst/>
                        </a:rPr>
                        <a:t>CoAP</a:t>
                      </a:r>
                      <a:r>
                        <a:rPr lang="de-AT" sz="1800" kern="100" dirty="0">
                          <a:effectLst/>
                        </a:rPr>
                        <a:t> </a:t>
                      </a:r>
                      <a:r>
                        <a:rPr lang="de-AT" sz="1800" kern="100" dirty="0" err="1">
                          <a:effectLst/>
                        </a:rPr>
                        <a:t>protocol</a:t>
                      </a:r>
                      <a:r>
                        <a:rPr lang="de-AT" sz="1800" kern="100" dirty="0">
                          <a:effectLst/>
                        </a:rPr>
                        <a:t> </a:t>
                      </a:r>
                      <a:r>
                        <a:rPr lang="de-AT" sz="1800" kern="100" dirty="0" err="1">
                          <a:effectLst/>
                        </a:rPr>
                        <a:t>binding</a:t>
                      </a:r>
                      <a:r>
                        <a:rPr lang="de-AT" sz="1800" kern="100" dirty="0">
                          <a:effectLst/>
                        </a:rPr>
                        <a:t>  </a:t>
                      </a:r>
                      <a:endParaRPr lang="de-AT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5" marR="6195" marT="6195" marB="619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AT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5" marR="6195" marT="6195" marB="6195" anchor="ctr"/>
                </a:tc>
                <a:extLst>
                  <a:ext uri="{0D108BD9-81ED-4DB2-BD59-A6C34878D82A}">
                    <a16:rowId xmlns:a16="http://schemas.microsoft.com/office/drawing/2014/main" val="2281891194"/>
                  </a:ext>
                </a:extLst>
              </a:tr>
              <a:tr h="305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AT" sz="1800" u="sng" kern="100">
                          <a:effectLst/>
                          <a:hlinkClick r:id="rId9"/>
                        </a:rPr>
                        <a:t>Y.4500.9</a:t>
                      </a:r>
                      <a:endParaRPr lang="de-AT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5" marR="6195" marT="6195" marB="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AT" sz="1800" kern="100" dirty="0">
                          <a:effectLst/>
                        </a:rPr>
                        <a:t>oneM2M - HTTP </a:t>
                      </a:r>
                      <a:r>
                        <a:rPr lang="de-AT" sz="1800" kern="100" dirty="0" err="1">
                          <a:effectLst/>
                        </a:rPr>
                        <a:t>protocol</a:t>
                      </a:r>
                      <a:r>
                        <a:rPr lang="de-AT" sz="1800" kern="100" dirty="0">
                          <a:effectLst/>
                        </a:rPr>
                        <a:t> </a:t>
                      </a:r>
                      <a:r>
                        <a:rPr lang="de-AT" sz="1800" kern="100" dirty="0" err="1">
                          <a:effectLst/>
                        </a:rPr>
                        <a:t>binding</a:t>
                      </a:r>
                      <a:r>
                        <a:rPr lang="de-AT" sz="1800" kern="100" dirty="0">
                          <a:effectLst/>
                        </a:rPr>
                        <a:t>  </a:t>
                      </a:r>
                      <a:endParaRPr lang="de-AT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5" marR="6195" marT="6195" marB="619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AT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5" marR="6195" marT="6195" marB="6195" anchor="ctr"/>
                </a:tc>
                <a:extLst>
                  <a:ext uri="{0D108BD9-81ED-4DB2-BD59-A6C34878D82A}">
                    <a16:rowId xmlns:a16="http://schemas.microsoft.com/office/drawing/2014/main" val="2916993881"/>
                  </a:ext>
                </a:extLst>
              </a:tr>
              <a:tr h="305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AT" sz="1800" u="sng" kern="100">
                          <a:effectLst/>
                          <a:hlinkClick r:id="rId10"/>
                        </a:rPr>
                        <a:t>Y.4500.10</a:t>
                      </a:r>
                      <a:endParaRPr lang="de-AT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5" marR="6195" marT="6195" marB="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AT" sz="1800" kern="100" dirty="0">
                          <a:effectLst/>
                        </a:rPr>
                        <a:t>oneM2M - MQTT </a:t>
                      </a:r>
                      <a:r>
                        <a:rPr lang="de-AT" sz="1800" kern="100" dirty="0" err="1">
                          <a:effectLst/>
                        </a:rPr>
                        <a:t>protocol</a:t>
                      </a:r>
                      <a:r>
                        <a:rPr lang="de-AT" sz="1800" kern="100" dirty="0">
                          <a:effectLst/>
                        </a:rPr>
                        <a:t> </a:t>
                      </a:r>
                      <a:r>
                        <a:rPr lang="de-AT" sz="1800" kern="100" dirty="0" err="1">
                          <a:effectLst/>
                        </a:rPr>
                        <a:t>binding</a:t>
                      </a:r>
                      <a:r>
                        <a:rPr lang="de-AT" sz="1800" kern="100" dirty="0">
                          <a:effectLst/>
                        </a:rPr>
                        <a:t>  </a:t>
                      </a:r>
                      <a:endParaRPr lang="de-AT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5" marR="6195" marT="6195" marB="619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AT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5" marR="6195" marT="6195" marB="6195" anchor="ctr"/>
                </a:tc>
                <a:extLst>
                  <a:ext uri="{0D108BD9-81ED-4DB2-BD59-A6C34878D82A}">
                    <a16:rowId xmlns:a16="http://schemas.microsoft.com/office/drawing/2014/main" val="3006174658"/>
                  </a:ext>
                </a:extLst>
              </a:tr>
              <a:tr h="305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AT" sz="1800" u="sng" kern="100">
                          <a:effectLst/>
                          <a:hlinkClick r:id="rId11"/>
                        </a:rPr>
                        <a:t>Y.4500.11</a:t>
                      </a:r>
                      <a:endParaRPr lang="de-AT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5" marR="6195" marT="6195" marB="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AT" sz="1800" kern="100" dirty="0">
                          <a:effectLst/>
                        </a:rPr>
                        <a:t>oneM2M - Common </a:t>
                      </a:r>
                      <a:r>
                        <a:rPr lang="de-AT" sz="1800" kern="100" dirty="0" err="1">
                          <a:effectLst/>
                        </a:rPr>
                        <a:t>terminology</a:t>
                      </a:r>
                      <a:r>
                        <a:rPr lang="de-AT" sz="1800" kern="100" dirty="0">
                          <a:effectLst/>
                        </a:rPr>
                        <a:t>  </a:t>
                      </a:r>
                      <a:endParaRPr lang="de-AT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5" marR="6195" marT="6195" marB="619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AT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5" marR="6195" marT="6195" marB="6195" anchor="ctr"/>
                </a:tc>
                <a:extLst>
                  <a:ext uri="{0D108BD9-81ED-4DB2-BD59-A6C34878D82A}">
                    <a16:rowId xmlns:a16="http://schemas.microsoft.com/office/drawing/2014/main" val="134844990"/>
                  </a:ext>
                </a:extLst>
              </a:tr>
              <a:tr h="305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AT" sz="1800" u="sng" kern="100">
                          <a:effectLst/>
                          <a:hlinkClick r:id="rId12"/>
                        </a:rPr>
                        <a:t>Y.4500.12</a:t>
                      </a:r>
                      <a:endParaRPr lang="de-AT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5" marR="6195" marT="6195" marB="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AT" sz="1800" kern="100" dirty="0">
                          <a:effectLst/>
                        </a:rPr>
                        <a:t>oneM2M </a:t>
                      </a:r>
                      <a:r>
                        <a:rPr lang="de-AT" sz="1800" kern="100" dirty="0" err="1">
                          <a:effectLst/>
                        </a:rPr>
                        <a:t>base</a:t>
                      </a:r>
                      <a:r>
                        <a:rPr lang="de-AT" sz="1800" kern="100" dirty="0">
                          <a:effectLst/>
                        </a:rPr>
                        <a:t> </a:t>
                      </a:r>
                      <a:r>
                        <a:rPr lang="de-AT" sz="1800" kern="100" dirty="0" err="1">
                          <a:effectLst/>
                        </a:rPr>
                        <a:t>ontology</a:t>
                      </a:r>
                      <a:r>
                        <a:rPr lang="de-AT" sz="1800" kern="100" dirty="0">
                          <a:effectLst/>
                        </a:rPr>
                        <a:t>  </a:t>
                      </a:r>
                      <a:endParaRPr lang="de-AT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5" marR="6195" marT="6195" marB="619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AT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5" marR="6195" marT="6195" marB="6195" anchor="ctr"/>
                </a:tc>
                <a:extLst>
                  <a:ext uri="{0D108BD9-81ED-4DB2-BD59-A6C34878D82A}">
                    <a16:rowId xmlns:a16="http://schemas.microsoft.com/office/drawing/2014/main" val="226188396"/>
                  </a:ext>
                </a:extLst>
              </a:tr>
              <a:tr h="305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AT" sz="1800" u="sng" kern="100">
                          <a:effectLst/>
                          <a:hlinkClick r:id="rId13"/>
                        </a:rPr>
                        <a:t>Y.4500.13</a:t>
                      </a:r>
                      <a:endParaRPr lang="de-AT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5" marR="6195" marT="6195" marB="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AT" sz="1800" kern="100" dirty="0">
                          <a:effectLst/>
                        </a:rPr>
                        <a:t>oneM2M - </a:t>
                      </a:r>
                      <a:r>
                        <a:rPr lang="de-AT" sz="1800" kern="100" dirty="0" err="1">
                          <a:effectLst/>
                        </a:rPr>
                        <a:t>Interoperability</a:t>
                      </a:r>
                      <a:r>
                        <a:rPr lang="de-AT" sz="1800" kern="100" dirty="0">
                          <a:effectLst/>
                        </a:rPr>
                        <a:t> </a:t>
                      </a:r>
                      <a:r>
                        <a:rPr lang="de-AT" sz="1800" kern="100" dirty="0" err="1">
                          <a:effectLst/>
                        </a:rPr>
                        <a:t>testing</a:t>
                      </a:r>
                      <a:r>
                        <a:rPr lang="de-AT" sz="1800" kern="100" dirty="0">
                          <a:effectLst/>
                        </a:rPr>
                        <a:t>  </a:t>
                      </a:r>
                      <a:endParaRPr lang="de-AT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5" marR="6195" marT="6195" marB="619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AT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5" marR="6195" marT="6195" marB="6195" anchor="ctr"/>
                </a:tc>
                <a:extLst>
                  <a:ext uri="{0D108BD9-81ED-4DB2-BD59-A6C34878D82A}">
                    <a16:rowId xmlns:a16="http://schemas.microsoft.com/office/drawing/2014/main" val="554229536"/>
                  </a:ext>
                </a:extLst>
              </a:tr>
              <a:tr h="305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AT" sz="1800" u="sng" kern="100">
                          <a:effectLst/>
                          <a:hlinkClick r:id="rId14"/>
                        </a:rPr>
                        <a:t>Y.4500.14</a:t>
                      </a:r>
                      <a:endParaRPr lang="de-AT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5" marR="6195" marT="6195" marB="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AT" sz="1800" kern="100" dirty="0">
                          <a:effectLst/>
                        </a:rPr>
                        <a:t>oneM2M - LwM2M </a:t>
                      </a:r>
                      <a:r>
                        <a:rPr lang="de-AT" sz="1800" kern="100" dirty="0" err="1">
                          <a:effectLst/>
                        </a:rPr>
                        <a:t>interworking</a:t>
                      </a:r>
                      <a:r>
                        <a:rPr lang="de-AT" sz="1800" kern="100" dirty="0">
                          <a:effectLst/>
                        </a:rPr>
                        <a:t>  </a:t>
                      </a:r>
                      <a:endParaRPr lang="de-AT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5" marR="6195" marT="6195" marB="619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AT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5" marR="6195" marT="6195" marB="6195" anchor="ctr"/>
                </a:tc>
                <a:extLst>
                  <a:ext uri="{0D108BD9-81ED-4DB2-BD59-A6C34878D82A}">
                    <a16:rowId xmlns:a16="http://schemas.microsoft.com/office/drawing/2014/main" val="2069929723"/>
                  </a:ext>
                </a:extLst>
              </a:tr>
              <a:tr h="305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AT" sz="1800" u="sng" kern="100">
                          <a:effectLst/>
                          <a:hlinkClick r:id="rId15"/>
                        </a:rPr>
                        <a:t>Y.4500.15</a:t>
                      </a:r>
                      <a:endParaRPr lang="de-AT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5" marR="6195" marT="6195" marB="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AT" sz="1800" kern="100" dirty="0">
                          <a:effectLst/>
                        </a:rPr>
                        <a:t>oneM2M - </a:t>
                      </a:r>
                      <a:r>
                        <a:rPr lang="de-AT" sz="1800" kern="100" dirty="0" err="1">
                          <a:effectLst/>
                        </a:rPr>
                        <a:t>Testing</a:t>
                      </a:r>
                      <a:r>
                        <a:rPr lang="de-AT" sz="1800" kern="100" dirty="0">
                          <a:effectLst/>
                        </a:rPr>
                        <a:t> </a:t>
                      </a:r>
                      <a:r>
                        <a:rPr lang="de-AT" sz="1800" kern="100" dirty="0" err="1">
                          <a:effectLst/>
                        </a:rPr>
                        <a:t>framework</a:t>
                      </a:r>
                      <a:r>
                        <a:rPr lang="de-AT" sz="1800" kern="100" dirty="0">
                          <a:effectLst/>
                        </a:rPr>
                        <a:t>  </a:t>
                      </a:r>
                      <a:endParaRPr lang="de-AT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5" marR="6195" marT="6195" marB="619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AT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5" marR="6195" marT="6195" marB="6195" anchor="ctr"/>
                </a:tc>
                <a:extLst>
                  <a:ext uri="{0D108BD9-81ED-4DB2-BD59-A6C34878D82A}">
                    <a16:rowId xmlns:a16="http://schemas.microsoft.com/office/drawing/2014/main" val="379687481"/>
                  </a:ext>
                </a:extLst>
              </a:tr>
              <a:tr h="305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AT" sz="1800" u="sng" kern="100">
                          <a:effectLst/>
                          <a:hlinkClick r:id="rId16"/>
                        </a:rPr>
                        <a:t>Y.4500.20</a:t>
                      </a:r>
                      <a:endParaRPr lang="de-AT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5" marR="6195" marT="6195" marB="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AT" sz="1800" kern="100" dirty="0">
                          <a:effectLst/>
                        </a:rPr>
                        <a:t>oneM2M - </a:t>
                      </a:r>
                      <a:r>
                        <a:rPr lang="de-AT" sz="1800" kern="100" dirty="0" err="1">
                          <a:effectLst/>
                        </a:rPr>
                        <a:t>WebSocket</a:t>
                      </a:r>
                      <a:r>
                        <a:rPr lang="de-AT" sz="1800" kern="100" dirty="0">
                          <a:effectLst/>
                        </a:rPr>
                        <a:t> </a:t>
                      </a:r>
                      <a:r>
                        <a:rPr lang="de-AT" sz="1800" kern="100" dirty="0" err="1">
                          <a:effectLst/>
                        </a:rPr>
                        <a:t>protocol</a:t>
                      </a:r>
                      <a:r>
                        <a:rPr lang="de-AT" sz="1800" kern="100" dirty="0">
                          <a:effectLst/>
                        </a:rPr>
                        <a:t> </a:t>
                      </a:r>
                      <a:r>
                        <a:rPr lang="de-AT" sz="1800" kern="100" dirty="0" err="1">
                          <a:effectLst/>
                        </a:rPr>
                        <a:t>binding</a:t>
                      </a:r>
                      <a:r>
                        <a:rPr lang="de-AT" sz="1800" kern="100" dirty="0">
                          <a:effectLst/>
                        </a:rPr>
                        <a:t>  </a:t>
                      </a:r>
                      <a:endParaRPr lang="de-AT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5" marR="6195" marT="6195" marB="619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AT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5" marR="6195" marT="6195" marB="6195" anchor="ctr"/>
                </a:tc>
                <a:extLst>
                  <a:ext uri="{0D108BD9-81ED-4DB2-BD59-A6C34878D82A}">
                    <a16:rowId xmlns:a16="http://schemas.microsoft.com/office/drawing/2014/main" val="3573859526"/>
                  </a:ext>
                </a:extLst>
              </a:tr>
              <a:tr h="305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AT" sz="1800" u="sng" kern="100">
                          <a:effectLst/>
                          <a:hlinkClick r:id="rId17"/>
                        </a:rPr>
                        <a:t>Y.4500.22</a:t>
                      </a:r>
                      <a:endParaRPr lang="de-AT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5" marR="6195" marT="6195" marB="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AT" sz="1800" kern="100" dirty="0">
                          <a:effectLst/>
                        </a:rPr>
                        <a:t>oneM2M - Field </a:t>
                      </a:r>
                      <a:r>
                        <a:rPr lang="de-AT" sz="1800" kern="100" dirty="0" err="1">
                          <a:effectLst/>
                        </a:rPr>
                        <a:t>device</a:t>
                      </a:r>
                      <a:r>
                        <a:rPr lang="de-AT" sz="1800" kern="100" dirty="0">
                          <a:effectLst/>
                        </a:rPr>
                        <a:t> </a:t>
                      </a:r>
                      <a:r>
                        <a:rPr lang="de-AT" sz="1800" kern="100" dirty="0" err="1">
                          <a:effectLst/>
                        </a:rPr>
                        <a:t>configuration</a:t>
                      </a:r>
                      <a:r>
                        <a:rPr lang="de-AT" sz="1800" kern="100" dirty="0">
                          <a:effectLst/>
                        </a:rPr>
                        <a:t>  </a:t>
                      </a:r>
                      <a:endParaRPr lang="de-AT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5" marR="6195" marT="6195" marB="619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AT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5" marR="6195" marT="6195" marB="6195" anchor="ctr"/>
                </a:tc>
                <a:extLst>
                  <a:ext uri="{0D108BD9-81ED-4DB2-BD59-A6C34878D82A}">
                    <a16:rowId xmlns:a16="http://schemas.microsoft.com/office/drawing/2014/main" val="3517543846"/>
                  </a:ext>
                </a:extLst>
              </a:tr>
              <a:tr h="305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AT" sz="1800" u="sng" kern="100">
                          <a:effectLst/>
                          <a:hlinkClick r:id="rId18"/>
                        </a:rPr>
                        <a:t>Y.4500.23</a:t>
                      </a:r>
                      <a:endParaRPr lang="de-AT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5" marR="6195" marT="6195" marB="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dirty="0">
                          <a:effectLst/>
                        </a:rPr>
                        <a:t>oneM2M - Home appliances information model and mapping  </a:t>
                      </a:r>
                      <a:endParaRPr lang="de-AT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5" marR="6195" marT="6195" marB="619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AT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5" marR="6195" marT="6195" marB="6195" anchor="ctr"/>
                </a:tc>
                <a:extLst>
                  <a:ext uri="{0D108BD9-81ED-4DB2-BD59-A6C34878D82A}">
                    <a16:rowId xmlns:a16="http://schemas.microsoft.com/office/drawing/2014/main" val="1310058866"/>
                  </a:ext>
                </a:extLst>
              </a:tr>
              <a:tr h="305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AT" sz="1800" u="sng" kern="100">
                          <a:effectLst/>
                          <a:hlinkClick r:id="rId19"/>
                        </a:rPr>
                        <a:t>Y.4500.32</a:t>
                      </a:r>
                      <a:endParaRPr lang="de-AT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5" marR="6195" marT="6195" marB="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dirty="0">
                          <a:effectLst/>
                        </a:rPr>
                        <a:t>oneM2M - MAF and MEF interface specification  </a:t>
                      </a:r>
                      <a:endParaRPr lang="de-AT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5" marR="6195" marT="6195" marB="619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AT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5" marR="6195" marT="6195" marB="6195" anchor="ctr"/>
                </a:tc>
                <a:extLst>
                  <a:ext uri="{0D108BD9-81ED-4DB2-BD59-A6C34878D82A}">
                    <a16:rowId xmlns:a16="http://schemas.microsoft.com/office/drawing/2014/main" val="32522514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2862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F6A523-FE19-F4B4-7FDA-D2B2BAF4F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Transposition </a:t>
            </a:r>
            <a:r>
              <a:rPr lang="de-DE" dirty="0" err="1"/>
              <a:t>to</a:t>
            </a:r>
            <a:r>
              <a:rPr lang="de-DE" dirty="0"/>
              <a:t> ITU-T</a:t>
            </a:r>
            <a:br>
              <a:rPr lang="de-DE" dirty="0"/>
            </a:br>
            <a:r>
              <a:rPr lang="de-DE" dirty="0"/>
              <a:t>Next </a:t>
            </a:r>
            <a:r>
              <a:rPr lang="de-DE" dirty="0" err="1"/>
              <a:t>Steps</a:t>
            </a:r>
            <a:r>
              <a:rPr lang="de-DE" dirty="0"/>
              <a:t> - </a:t>
            </a:r>
            <a:r>
              <a:rPr lang="de-DE" dirty="0" err="1"/>
              <a:t>Discussion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CAC19C7-8F4C-69B7-793D-8A6218205F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Define next steps in oneM2M for the transposition</a:t>
            </a:r>
          </a:p>
          <a:p>
            <a:pPr lvl="1"/>
            <a:r>
              <a:rPr lang="en-US" dirty="0"/>
              <a:t>Clarify the how, what and who </a:t>
            </a:r>
          </a:p>
          <a:p>
            <a:pPr lvl="2"/>
            <a:r>
              <a:rPr lang="en-US" dirty="0"/>
              <a:t>transposition process?</a:t>
            </a:r>
          </a:p>
          <a:p>
            <a:pPr lvl="2"/>
            <a:r>
              <a:rPr lang="en-US" dirty="0"/>
              <a:t>time and resource planning?</a:t>
            </a:r>
          </a:p>
          <a:p>
            <a:pPr lvl="2"/>
            <a:r>
              <a:rPr lang="en-US" dirty="0"/>
              <a:t>volunteers?</a:t>
            </a:r>
          </a:p>
          <a:p>
            <a:pPr lvl="1"/>
            <a:r>
              <a:rPr lang="en-US" dirty="0"/>
              <a:t>Initial contact to ITU-T to kick off the process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Possible accompanying document:</a:t>
            </a:r>
          </a:p>
          <a:p>
            <a:pPr lvl="1"/>
            <a:r>
              <a:rPr lang="en-US" dirty="0"/>
              <a:t>TR-0056-Summary_of_Differences_between_Rel-2A_&amp;_Rel-3-V0_2_0</a:t>
            </a:r>
          </a:p>
          <a:p>
            <a:pPr lvl="1"/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Anything else?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654404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A85AD2-7A6C-C4B3-C35A-1092EA3E5C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A7AEAF-1F8A-ACE2-63AB-EF701FB54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10323144" cy="1173570"/>
          </a:xfrm>
        </p:spPr>
        <p:txBody>
          <a:bodyPr>
            <a:normAutofit fontScale="90000"/>
          </a:bodyPr>
          <a:lstStyle/>
          <a:p>
            <a:r>
              <a:rPr lang="de-DE" dirty="0"/>
              <a:t>Transposition </a:t>
            </a:r>
            <a:r>
              <a:rPr lang="de-DE" dirty="0" err="1"/>
              <a:t>to</a:t>
            </a:r>
            <a:r>
              <a:rPr lang="de-DE" dirty="0"/>
              <a:t> ITU-T</a:t>
            </a:r>
            <a:br>
              <a:rPr lang="de-DE" dirty="0"/>
            </a:br>
            <a:r>
              <a:rPr lang="de-DE" dirty="0"/>
              <a:t>Next </a:t>
            </a:r>
            <a:r>
              <a:rPr lang="de-DE" dirty="0" err="1"/>
              <a:t>Steps</a:t>
            </a:r>
            <a:r>
              <a:rPr lang="de-DE" dirty="0"/>
              <a:t> - </a:t>
            </a:r>
            <a:r>
              <a:rPr lang="en-US" dirty="0"/>
              <a:t>Clarify the How, What and Who 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5026E34-A24D-F638-4FAA-39C35BDA44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Define next steps in oneM2M for the transposition</a:t>
            </a:r>
          </a:p>
          <a:p>
            <a:pPr lvl="1"/>
            <a:r>
              <a:rPr lang="en-US" dirty="0"/>
              <a:t>List of candidate </a:t>
            </a:r>
            <a:r>
              <a:rPr lang="en-US" b="1" dirty="0"/>
              <a:t>TS</a:t>
            </a:r>
            <a:r>
              <a:rPr lang="en-US" dirty="0"/>
              <a:t>s for Release 3 and Release 4</a:t>
            </a:r>
          </a:p>
          <a:p>
            <a:pPr lvl="1"/>
            <a:r>
              <a:rPr lang="en-US" b="1" dirty="0"/>
              <a:t>Transposition process</a:t>
            </a:r>
            <a:r>
              <a:rPr lang="en-US" dirty="0"/>
              <a:t>: Submit </a:t>
            </a:r>
          </a:p>
          <a:p>
            <a:pPr lvl="3"/>
            <a:r>
              <a:rPr lang="en-US" dirty="0"/>
              <a:t>an LS accompanied by </a:t>
            </a:r>
          </a:p>
          <a:p>
            <a:pPr lvl="3"/>
            <a:r>
              <a:rPr lang="en-US" dirty="0"/>
              <a:t>A.25 per each transposed TSs and </a:t>
            </a:r>
          </a:p>
          <a:p>
            <a:pPr lvl="3"/>
            <a:r>
              <a:rPr lang="en-US" dirty="0"/>
              <a:t>A.1 per each “new” TSs</a:t>
            </a:r>
          </a:p>
          <a:p>
            <a:pPr lvl="1"/>
            <a:r>
              <a:rPr lang="en-US" b="1" dirty="0"/>
              <a:t>Resources</a:t>
            </a:r>
            <a:r>
              <a:rPr lang="en-US" dirty="0"/>
              <a:t> –Volunteers for preparing and contributing the oneM2M input</a:t>
            </a:r>
          </a:p>
          <a:p>
            <a:pPr lvl="2"/>
            <a:r>
              <a:rPr lang="en-US" dirty="0"/>
              <a:t>?</a:t>
            </a:r>
          </a:p>
          <a:p>
            <a:pPr lvl="1"/>
            <a:r>
              <a:rPr lang="en-US" dirty="0"/>
              <a:t>Tentative</a:t>
            </a:r>
            <a:r>
              <a:rPr lang="en-US" b="1" dirty="0"/>
              <a:t> Timeline</a:t>
            </a:r>
          </a:p>
          <a:p>
            <a:pPr lvl="2"/>
            <a:r>
              <a:rPr lang="en-US" b="1" dirty="0"/>
              <a:t>TP#69 </a:t>
            </a:r>
            <a:r>
              <a:rPr lang="en-US" dirty="0"/>
              <a:t>- Initial discussion and action item plan </a:t>
            </a:r>
          </a:p>
          <a:p>
            <a:pPr lvl="2"/>
            <a:r>
              <a:rPr lang="en-US" dirty="0"/>
              <a:t>Between </a:t>
            </a:r>
            <a:r>
              <a:rPr lang="en-US" b="1" dirty="0"/>
              <a:t>TP69 -&gt; TP70 </a:t>
            </a:r>
            <a:r>
              <a:rPr lang="en-US" dirty="0"/>
              <a:t>– schedule one or two interim </a:t>
            </a:r>
            <a:r>
              <a:rPr lang="en-US" dirty="0" err="1"/>
              <a:t>webmeetings</a:t>
            </a:r>
            <a:r>
              <a:rPr lang="en-US" dirty="0"/>
              <a:t> to check progress</a:t>
            </a:r>
          </a:p>
          <a:p>
            <a:pPr lvl="2"/>
            <a:r>
              <a:rPr lang="en-US" b="1" dirty="0"/>
              <a:t>TP#70 </a:t>
            </a:r>
            <a:r>
              <a:rPr lang="en-US" dirty="0"/>
              <a:t>– finalize input and agree LS and content package / send to ITU-T SG20</a:t>
            </a:r>
          </a:p>
          <a:p>
            <a:pPr lvl="2"/>
            <a:r>
              <a:rPr lang="en-US" dirty="0"/>
              <a:t>TP#71 – revisions if required</a:t>
            </a:r>
          </a:p>
          <a:p>
            <a:pPr lvl="2"/>
            <a:r>
              <a:rPr lang="en-US" b="1" dirty="0"/>
              <a:t>Sep 13 </a:t>
            </a:r>
            <a:r>
              <a:rPr lang="en-US" dirty="0"/>
              <a:t>ITU-T SG20 meeting</a:t>
            </a:r>
          </a:p>
        </p:txBody>
      </p:sp>
    </p:spTree>
    <p:extLst>
      <p:ext uri="{BB962C8B-B14F-4D97-AF65-F5344CB8AC3E}">
        <p14:creationId xmlns:p14="http://schemas.microsoft.com/office/powerpoint/2010/main" val="2614192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114D90-CD1B-796F-F862-DA9FC1D51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8821661" cy="1173570"/>
          </a:xfrm>
        </p:spPr>
        <p:txBody>
          <a:bodyPr>
            <a:normAutofit/>
          </a:bodyPr>
          <a:lstStyle/>
          <a:p>
            <a:r>
              <a:rPr lang="de-DE" dirty="0" err="1"/>
              <a:t>Why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Introduction</a:t>
            </a:r>
            <a:r>
              <a:rPr lang="de-DE" dirty="0"/>
              <a:t> / </a:t>
            </a:r>
            <a:r>
              <a:rPr lang="de-DE" dirty="0" err="1"/>
              <a:t>Reminder</a:t>
            </a:r>
            <a:r>
              <a:rPr lang="de-DE" dirty="0"/>
              <a:t>? 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B390F66-5BF5-7BD8-E01A-E81E714D3C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In oneM2M we are deciding on the final milestone plan for release 5 and will soon start the next release – release 6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b="1" dirty="0"/>
              <a:t> </a:t>
            </a:r>
            <a:r>
              <a:rPr lang="de-DE" b="1" dirty="0" err="1"/>
              <a:t>What</a:t>
            </a:r>
            <a:r>
              <a:rPr lang="de-DE" b="1" dirty="0"/>
              <a:t> </a:t>
            </a:r>
            <a:r>
              <a:rPr lang="de-DE" b="1" dirty="0" err="1"/>
              <a:t>is</a:t>
            </a:r>
            <a:r>
              <a:rPr lang="de-DE" b="1" dirty="0"/>
              <a:t> </a:t>
            </a:r>
            <a:r>
              <a:rPr lang="de-DE" b="1" dirty="0" err="1"/>
              <a:t>the</a:t>
            </a:r>
            <a:r>
              <a:rPr lang="de-DE" b="1" dirty="0"/>
              <a:t> </a:t>
            </a:r>
            <a:r>
              <a:rPr lang="de-DE" b="1" dirty="0" err="1"/>
              <a:t>process</a:t>
            </a:r>
            <a:r>
              <a:rPr lang="de-DE" b="1" dirty="0"/>
              <a:t>?</a:t>
            </a:r>
          </a:p>
          <a:p>
            <a:r>
              <a:rPr lang="de-DE" dirty="0" err="1"/>
              <a:t>Discussions</a:t>
            </a:r>
            <a:r>
              <a:rPr lang="de-DE" dirty="0"/>
              <a:t> </a:t>
            </a:r>
            <a:r>
              <a:rPr lang="de-DE" dirty="0" err="1"/>
              <a:t>during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last TP </a:t>
            </a:r>
            <a:r>
              <a:rPr lang="de-DE" dirty="0" err="1"/>
              <a:t>meetings</a:t>
            </a:r>
            <a:r>
              <a:rPr lang="de-DE" dirty="0"/>
              <a:t> on </a:t>
            </a:r>
            <a:r>
              <a:rPr lang="de-DE" dirty="0" err="1"/>
              <a:t>clarifications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process</a:t>
            </a:r>
            <a:r>
              <a:rPr lang="de-DE" dirty="0"/>
              <a:t> </a:t>
            </a:r>
            <a:r>
              <a:rPr lang="de-DE" dirty="0" err="1"/>
              <a:t>steps</a:t>
            </a:r>
            <a:r>
              <a:rPr lang="de-DE" dirty="0"/>
              <a:t>: </a:t>
            </a:r>
            <a:r>
              <a:rPr lang="de-DE" dirty="0" err="1"/>
              <a:t>approval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 release, </a:t>
            </a:r>
            <a:r>
              <a:rPr lang="de-DE" dirty="0" err="1"/>
              <a:t>ratification</a:t>
            </a:r>
            <a:r>
              <a:rPr lang="de-DE" dirty="0"/>
              <a:t> and </a:t>
            </a:r>
            <a:r>
              <a:rPr lang="de-DE" dirty="0" err="1"/>
              <a:t>publication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partners</a:t>
            </a:r>
            <a:r>
              <a:rPr lang="de-DE" dirty="0"/>
              <a:t>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b="1" dirty="0"/>
              <a:t> </a:t>
            </a:r>
            <a:r>
              <a:rPr lang="de-DE" b="1" dirty="0" err="1"/>
              <a:t>How</a:t>
            </a:r>
            <a:r>
              <a:rPr lang="de-DE" b="1" dirty="0"/>
              <a:t> and </a:t>
            </a:r>
            <a:r>
              <a:rPr lang="de-DE" b="1" dirty="0" err="1"/>
              <a:t>where</a:t>
            </a:r>
            <a:r>
              <a:rPr lang="de-DE" b="1" dirty="0"/>
              <a:t> </a:t>
            </a:r>
            <a:r>
              <a:rPr lang="de-DE" b="1" dirty="0" err="1"/>
              <a:t>are</a:t>
            </a:r>
            <a:r>
              <a:rPr lang="de-DE" b="1" dirty="0"/>
              <a:t> </a:t>
            </a:r>
            <a:r>
              <a:rPr lang="de-DE" b="1" dirty="0" err="1"/>
              <a:t>these</a:t>
            </a:r>
            <a:r>
              <a:rPr lang="de-DE" b="1" dirty="0"/>
              <a:t> </a:t>
            </a:r>
            <a:r>
              <a:rPr lang="de-DE" b="1" dirty="0" err="1"/>
              <a:t>process</a:t>
            </a:r>
            <a:r>
              <a:rPr lang="de-DE" b="1" dirty="0"/>
              <a:t> </a:t>
            </a:r>
            <a:r>
              <a:rPr lang="de-DE" b="1" dirty="0" err="1"/>
              <a:t>steps</a:t>
            </a:r>
            <a:r>
              <a:rPr lang="de-DE" b="1" dirty="0"/>
              <a:t> </a:t>
            </a:r>
            <a:r>
              <a:rPr lang="de-DE" b="1" dirty="0" err="1"/>
              <a:t>defined</a:t>
            </a:r>
            <a:r>
              <a:rPr lang="de-DE" b="1" dirty="0"/>
              <a:t>? </a:t>
            </a:r>
          </a:p>
          <a:p>
            <a:r>
              <a:rPr lang="de-DE" dirty="0"/>
              <a:t>oneM2M Release 2A was </a:t>
            </a:r>
            <a:r>
              <a:rPr lang="de-DE" dirty="0" err="1"/>
              <a:t>transposed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ITU-T. </a:t>
            </a:r>
            <a:r>
              <a:rPr lang="de-DE" dirty="0" err="1"/>
              <a:t>Stron</a:t>
            </a:r>
            <a:r>
              <a:rPr lang="de-DE" dirty="0"/>
              <a:t> </a:t>
            </a:r>
            <a:r>
              <a:rPr lang="de-DE" dirty="0" err="1"/>
              <a:t>ginterest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TSDSI and TTA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transpose</a:t>
            </a:r>
            <a:r>
              <a:rPr lang="de-DE" dirty="0"/>
              <a:t> oneM2M release 3 and 4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b="1" dirty="0"/>
              <a:t> </a:t>
            </a:r>
            <a:r>
              <a:rPr lang="de-DE" b="1" dirty="0" err="1"/>
              <a:t>Which</a:t>
            </a:r>
            <a:r>
              <a:rPr lang="de-DE" b="1" dirty="0"/>
              <a:t> </a:t>
            </a:r>
            <a:r>
              <a:rPr lang="de-DE" b="1" dirty="0" err="1"/>
              <a:t>documents</a:t>
            </a:r>
            <a:r>
              <a:rPr lang="de-DE" b="1" dirty="0"/>
              <a:t> </a:t>
            </a:r>
            <a:r>
              <a:rPr lang="de-DE" b="1" dirty="0" err="1"/>
              <a:t>were</a:t>
            </a:r>
            <a:r>
              <a:rPr lang="de-DE" b="1" dirty="0"/>
              <a:t> </a:t>
            </a:r>
            <a:r>
              <a:rPr lang="de-DE" b="1" dirty="0" err="1"/>
              <a:t>transposed</a:t>
            </a:r>
            <a:r>
              <a:rPr lang="de-DE" b="1" dirty="0"/>
              <a:t> </a:t>
            </a:r>
            <a:r>
              <a:rPr lang="de-DE" b="1" dirty="0" err="1"/>
              <a:t>to</a:t>
            </a:r>
            <a:r>
              <a:rPr lang="de-DE" b="1" dirty="0"/>
              <a:t> ITU-T?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/>
              <a:t> </a:t>
            </a:r>
            <a:r>
              <a:rPr lang="de-DE" b="1" dirty="0" err="1"/>
              <a:t>How</a:t>
            </a:r>
            <a:r>
              <a:rPr lang="de-DE" b="1" dirty="0"/>
              <a:t> </a:t>
            </a:r>
            <a:r>
              <a:rPr lang="de-DE" b="1" dirty="0" err="1"/>
              <a:t>to</a:t>
            </a:r>
            <a:r>
              <a:rPr lang="de-DE" b="1" dirty="0"/>
              <a:t> </a:t>
            </a:r>
            <a:r>
              <a:rPr lang="de-DE" b="1" dirty="0" err="1"/>
              <a:t>proceed</a:t>
            </a:r>
            <a:r>
              <a:rPr lang="de-DE" b="1" dirty="0"/>
              <a:t> </a:t>
            </a:r>
            <a:r>
              <a:rPr lang="de-DE" b="1" dirty="0" err="1"/>
              <a:t>with</a:t>
            </a:r>
            <a:r>
              <a:rPr lang="de-DE" b="1" dirty="0"/>
              <a:t> release 3 and release 4 and </a:t>
            </a:r>
            <a:r>
              <a:rPr lang="de-DE" b="1" dirty="0" err="1"/>
              <a:t>who</a:t>
            </a:r>
            <a:r>
              <a:rPr lang="de-DE" b="1" dirty="0"/>
              <a:t> </a:t>
            </a:r>
            <a:r>
              <a:rPr lang="de-DE" b="1" dirty="0" err="1"/>
              <a:t>takes</a:t>
            </a:r>
            <a:r>
              <a:rPr lang="de-DE" b="1" dirty="0"/>
              <a:t> </a:t>
            </a:r>
            <a:r>
              <a:rPr lang="de-DE" b="1" dirty="0" err="1"/>
              <a:t>the</a:t>
            </a:r>
            <a:r>
              <a:rPr lang="de-DE" b="1" dirty="0"/>
              <a:t> </a:t>
            </a:r>
            <a:r>
              <a:rPr lang="de-DE" b="1" dirty="0" err="1"/>
              <a:t>lead</a:t>
            </a:r>
            <a:r>
              <a:rPr lang="de-DE" b="1" dirty="0"/>
              <a:t>?</a:t>
            </a:r>
            <a:endParaRPr lang="de-AT" b="1" dirty="0"/>
          </a:p>
        </p:txBody>
      </p:sp>
    </p:spTree>
    <p:extLst>
      <p:ext uri="{BB962C8B-B14F-4D97-AF65-F5344CB8AC3E}">
        <p14:creationId xmlns:p14="http://schemas.microsoft.com/office/powerpoint/2010/main" val="420589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nhaltsplatzhalter 2"/>
          <p:cNvSpPr>
            <a:spLocks noGrp="1"/>
          </p:cNvSpPr>
          <p:nvPr>
            <p:ph idx="1"/>
          </p:nvPr>
        </p:nvSpPr>
        <p:spPr>
          <a:xfrm>
            <a:off x="6049146" y="1371600"/>
            <a:ext cx="5743461" cy="5116871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i="1" dirty="0">
                <a:latin typeface="Myriad Pro"/>
              </a:rPr>
              <a:t>Detailed information can be found</a:t>
            </a:r>
          </a:p>
          <a:p>
            <a:r>
              <a:rPr lang="en-US" sz="1400" i="1" dirty="0">
                <a:latin typeface="Myriad Pro"/>
              </a:rPr>
              <a:t>on the public webpage   </a:t>
            </a:r>
            <a:r>
              <a:rPr lang="en-US" sz="1200" i="1" dirty="0">
                <a:hlinkClick r:id="rId3"/>
              </a:rPr>
              <a:t>http://onem2m.org/</a:t>
            </a:r>
            <a:endParaRPr lang="en-US" sz="1200" i="1" dirty="0"/>
          </a:p>
          <a:p>
            <a:endParaRPr lang="en-US" sz="1400" i="1" dirty="0">
              <a:hlinkClick r:id="rId4"/>
            </a:endParaRPr>
          </a:p>
          <a:p>
            <a:pPr marL="0" indent="0">
              <a:buNone/>
            </a:pPr>
            <a:endParaRPr lang="en-US" sz="1400" i="1" dirty="0">
              <a:latin typeface="Myriad Pro"/>
            </a:endParaRPr>
          </a:p>
          <a:p>
            <a:pPr marL="0" indent="0">
              <a:buNone/>
            </a:pPr>
            <a:endParaRPr lang="de-AT" sz="1400" i="1" dirty="0">
              <a:latin typeface="Myriad Pro"/>
            </a:endParaRPr>
          </a:p>
          <a:p>
            <a:pPr marL="0" indent="0">
              <a:buNone/>
            </a:pPr>
            <a:endParaRPr lang="de-AT" sz="1400" i="1" dirty="0">
              <a:latin typeface="Myriad Pro"/>
            </a:endParaRPr>
          </a:p>
          <a:p>
            <a:pPr marL="0" indent="0">
              <a:buNone/>
            </a:pPr>
            <a:endParaRPr lang="de-AT" sz="1400" i="1" dirty="0">
              <a:latin typeface="Myriad Pro"/>
            </a:endParaRPr>
          </a:p>
          <a:p>
            <a:pPr marL="0" indent="0">
              <a:buNone/>
            </a:pPr>
            <a:endParaRPr lang="en-US" sz="1400" i="1" dirty="0">
              <a:latin typeface="Myriad Pro"/>
            </a:endParaRPr>
          </a:p>
          <a:p>
            <a:r>
              <a:rPr lang="en-US" sz="1400" i="1" dirty="0">
                <a:latin typeface="Myriad Pro"/>
              </a:rPr>
              <a:t>on the members portal </a:t>
            </a:r>
            <a:r>
              <a:rPr lang="en-US" sz="1200" i="1" dirty="0">
                <a:hlinkClick r:id="rId4"/>
              </a:rPr>
              <a:t>http://member.onem2m.org/WebSite/homepage.aspx</a:t>
            </a:r>
            <a:endParaRPr lang="en-US" sz="1400" i="1" dirty="0"/>
          </a:p>
        </p:txBody>
      </p:sp>
      <p:pic>
        <p:nvPicPr>
          <p:cNvPr id="4" name="Grafik 3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740" y="4198737"/>
            <a:ext cx="3767678" cy="202076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to work in oneM2M? </a:t>
            </a:r>
          </a:p>
        </p:txBody>
      </p: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8103D210-B571-2342-26E3-C68F1E751E04}"/>
              </a:ext>
            </a:extLst>
          </p:cNvPr>
          <p:cNvGrpSpPr/>
          <p:nvPr/>
        </p:nvGrpSpPr>
        <p:grpSpPr>
          <a:xfrm>
            <a:off x="520763" y="812924"/>
            <a:ext cx="5484845" cy="3384467"/>
            <a:chOff x="460440" y="1693456"/>
            <a:chExt cx="5543937" cy="3876436"/>
          </a:xfrm>
        </p:grpSpPr>
        <p:sp>
          <p:nvSpPr>
            <p:cNvPr id="5" name="Textfeld 4"/>
            <p:cNvSpPr txBox="1"/>
            <p:nvPr/>
          </p:nvSpPr>
          <p:spPr>
            <a:xfrm rot="21062564">
              <a:off x="4150054" y="2550191"/>
              <a:ext cx="96263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Meetings</a:t>
              </a:r>
            </a:p>
          </p:txBody>
        </p:sp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5848" y="2654489"/>
              <a:ext cx="2248430" cy="2895600"/>
            </a:xfrm>
            <a:prstGeom prst="rect">
              <a:avLst/>
            </a:prstGeom>
            <a:noFill/>
          </p:spPr>
        </p:pic>
        <p:sp>
          <p:nvSpPr>
            <p:cNvPr id="7" name="Textfeld 6"/>
            <p:cNvSpPr txBox="1"/>
            <p:nvPr/>
          </p:nvSpPr>
          <p:spPr>
            <a:xfrm>
              <a:off x="1225325" y="3966234"/>
              <a:ext cx="13224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Contributions</a:t>
              </a:r>
            </a:p>
          </p:txBody>
        </p:sp>
        <p:sp>
          <p:nvSpPr>
            <p:cNvPr id="8" name="Textfeld 7"/>
            <p:cNvSpPr txBox="1"/>
            <p:nvPr/>
          </p:nvSpPr>
          <p:spPr>
            <a:xfrm rot="20654672">
              <a:off x="3603399" y="2287146"/>
              <a:ext cx="15310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Working Groups</a:t>
              </a:r>
            </a:p>
          </p:txBody>
        </p:sp>
        <p:sp>
          <p:nvSpPr>
            <p:cNvPr id="9" name="Textfeld 8"/>
            <p:cNvSpPr txBox="1"/>
            <p:nvPr/>
          </p:nvSpPr>
          <p:spPr>
            <a:xfrm rot="925298">
              <a:off x="1356792" y="2856074"/>
              <a:ext cx="111569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documents</a:t>
              </a: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3452549" y="4785062"/>
              <a:ext cx="20899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permanent documents</a:t>
              </a:r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1247501" y="5231338"/>
              <a:ext cx="20432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temporary documents</a:t>
              </a:r>
            </a:p>
          </p:txBody>
        </p:sp>
        <p:sp>
          <p:nvSpPr>
            <p:cNvPr id="12" name="Textfeld 11"/>
            <p:cNvSpPr txBox="1"/>
            <p:nvPr/>
          </p:nvSpPr>
          <p:spPr>
            <a:xfrm rot="320846">
              <a:off x="636843" y="3475093"/>
              <a:ext cx="184223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working procedures</a:t>
              </a:r>
            </a:p>
          </p:txBody>
        </p:sp>
        <p:sp>
          <p:nvSpPr>
            <p:cNvPr id="13" name="Textfeld 12"/>
            <p:cNvSpPr txBox="1"/>
            <p:nvPr/>
          </p:nvSpPr>
          <p:spPr>
            <a:xfrm rot="1473556">
              <a:off x="1774436" y="2169815"/>
              <a:ext cx="12933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drafting rules</a:t>
              </a:r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4129568" y="3085831"/>
              <a:ext cx="187480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meeting registration</a:t>
              </a: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1513916" y="4343534"/>
              <a:ext cx="10167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templates</a:t>
              </a:r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460440" y="4729445"/>
              <a:ext cx="198541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rapporteurs’ checklist</a:t>
              </a:r>
            </a:p>
          </p:txBody>
        </p:sp>
        <p:sp>
          <p:nvSpPr>
            <p:cNvPr id="17" name="Textfeld 16"/>
            <p:cNvSpPr txBox="1"/>
            <p:nvPr/>
          </p:nvSpPr>
          <p:spPr>
            <a:xfrm rot="4881921">
              <a:off x="2769426" y="2039256"/>
              <a:ext cx="103015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work item</a:t>
              </a:r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4036256" y="3550215"/>
              <a:ext cx="98995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voting list</a:t>
              </a:r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3793061" y="4016121"/>
              <a:ext cx="121956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voting rights</a:t>
              </a:r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3549275" y="4425457"/>
              <a:ext cx="19804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Rules and procedures</a:t>
              </a:r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3216972" y="5111548"/>
              <a:ext cx="10752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mailing list</a:t>
              </a:r>
            </a:p>
          </p:txBody>
        </p:sp>
      </p:grpSp>
      <p:sp>
        <p:nvSpPr>
          <p:cNvPr id="25" name="Right Arrow 2"/>
          <p:cNvSpPr/>
          <p:nvPr/>
        </p:nvSpPr>
        <p:spPr>
          <a:xfrm>
            <a:off x="5721971" y="3286714"/>
            <a:ext cx="465654" cy="443634"/>
          </a:xfrm>
          <a:prstGeom prst="rightArrow">
            <a:avLst/>
          </a:prstGeom>
          <a:solidFill>
            <a:srgbClr val="C00000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/>
            <a:endParaRPr lang="en-US" sz="2400" b="1" kern="0" dirty="0">
              <a:solidFill>
                <a:prstClr val="white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3</a:t>
            </a:fld>
            <a:endParaRPr lang="en-US"/>
          </a:p>
        </p:txBody>
      </p:sp>
      <p:pic>
        <p:nvPicPr>
          <p:cNvPr id="22" name="Grafik 21">
            <a:hlinkClick r:id="rId3"/>
            <a:extLst>
              <a:ext uri="{FF2B5EF4-FFF2-40B4-BE49-F238E27FC236}">
                <a16:creationId xmlns:a16="http://schemas.microsoft.com/office/drawing/2014/main" id="{9D738B06-D4C4-481B-9BD8-F40180A5E87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739" y="1953171"/>
            <a:ext cx="3767679" cy="2016899"/>
          </a:xfrm>
          <a:prstGeom prst="rect">
            <a:avLst/>
          </a:prstGeom>
        </p:spPr>
      </p:pic>
      <p:sp>
        <p:nvSpPr>
          <p:cNvPr id="34" name="Inhaltsplatzhalter 2">
            <a:extLst>
              <a:ext uri="{FF2B5EF4-FFF2-40B4-BE49-F238E27FC236}">
                <a16:creationId xmlns:a16="http://schemas.microsoft.com/office/drawing/2014/main" id="{78A0BAEF-3676-C989-4737-24DA1B7DE1F7}"/>
              </a:ext>
            </a:extLst>
          </p:cNvPr>
          <p:cNvSpPr txBox="1">
            <a:spLocks/>
          </p:cNvSpPr>
          <p:nvPr/>
        </p:nvSpPr>
        <p:spPr>
          <a:xfrm>
            <a:off x="107814" y="4249789"/>
            <a:ext cx="5941331" cy="2238682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i="1">
                <a:latin typeface="Myriad Pro"/>
              </a:rPr>
              <a:t>On oneM2M </a:t>
            </a:r>
            <a:r>
              <a:rPr lang="en-US" sz="1400" i="1" dirty="0">
                <a:latin typeface="Myriad Pro"/>
              </a:rPr>
              <a:t>GitLab:   </a:t>
            </a:r>
            <a:r>
              <a:rPr lang="en-US" sz="1200" i="1" dirty="0">
                <a:hlinkClick r:id="rId8"/>
              </a:rPr>
              <a:t>https://git.onem2m.org/specifications</a:t>
            </a:r>
            <a:r>
              <a:rPr lang="en-US" sz="1200" i="1" dirty="0"/>
              <a:t> </a:t>
            </a:r>
            <a:endParaRPr lang="en-US" sz="1400" i="1" dirty="0">
              <a:hlinkClick r:id="rId4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400" i="1" dirty="0">
              <a:latin typeface="Myriad Pro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AT" sz="1400" i="1" dirty="0">
              <a:latin typeface="Myriad Pro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AT" sz="1400" i="1" dirty="0">
              <a:latin typeface="Myriad Pro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AT" sz="1400" i="1" dirty="0">
              <a:latin typeface="Myriad Pro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400" i="1" dirty="0">
              <a:latin typeface="Myriad Pro"/>
            </a:endParaRPr>
          </a:p>
        </p:txBody>
      </p:sp>
      <p:pic>
        <p:nvPicPr>
          <p:cNvPr id="32" name="Grafik 31" descr="Ein Bild, das Text, Screenshot, Zahl, Software enthält.&#10;&#10;Automatisch generierte Beschreibung">
            <a:extLst>
              <a:ext uri="{FF2B5EF4-FFF2-40B4-BE49-F238E27FC236}">
                <a16:creationId xmlns:a16="http://schemas.microsoft.com/office/drawing/2014/main" id="{EC25E6E0-1DDF-AE96-00E7-FE27E7F1387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65" y="4555235"/>
            <a:ext cx="5080863" cy="1909789"/>
          </a:xfrm>
          <a:prstGeom prst="rect">
            <a:avLst/>
          </a:prstGeom>
        </p:spPr>
      </p:pic>
      <p:sp>
        <p:nvSpPr>
          <p:cNvPr id="35" name="Right Arrow 2">
            <a:extLst>
              <a:ext uri="{FF2B5EF4-FFF2-40B4-BE49-F238E27FC236}">
                <a16:creationId xmlns:a16="http://schemas.microsoft.com/office/drawing/2014/main" id="{7BC94B02-E970-6BE2-700A-CD00E4B72DE8}"/>
              </a:ext>
            </a:extLst>
          </p:cNvPr>
          <p:cNvSpPr/>
          <p:nvPr/>
        </p:nvSpPr>
        <p:spPr>
          <a:xfrm rot="5400000">
            <a:off x="4263153" y="3973900"/>
            <a:ext cx="465654" cy="443634"/>
          </a:xfrm>
          <a:prstGeom prst="rightArrow">
            <a:avLst/>
          </a:prstGeom>
          <a:solidFill>
            <a:srgbClr val="C00000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/>
            <a:endParaRPr lang="en-US" sz="2400" b="1" kern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190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Rules and Procedures (I)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273" y="1173570"/>
            <a:ext cx="3654238" cy="3376823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6736">
            <a:off x="8330429" y="1851491"/>
            <a:ext cx="2699863" cy="386866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585" y="2132243"/>
            <a:ext cx="3015788" cy="4279983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8999">
            <a:off x="1361765" y="1987990"/>
            <a:ext cx="2849718" cy="4075173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4</a:t>
            </a:fld>
            <a:endParaRPr lang="en-US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89CE427-5DE0-4894-BC6A-86B6AF1B1A4C}"/>
              </a:ext>
            </a:extLst>
          </p:cNvPr>
          <p:cNvSpPr txBox="1"/>
          <p:nvPr/>
        </p:nvSpPr>
        <p:spPr>
          <a:xfrm>
            <a:off x="334696" y="913643"/>
            <a:ext cx="38259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/>
              <a:t>source: </a:t>
            </a:r>
            <a:r>
              <a:rPr lang="de-AT" sz="1200" dirty="0">
                <a:hlinkClick r:id="rId6"/>
              </a:rPr>
              <a:t>https://member.onem2m.org/website/Procs.aspx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72618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4660">
            <a:off x="424399" y="1480965"/>
            <a:ext cx="1006679" cy="93025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Rules and Procedures (II)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634146" y="1283501"/>
            <a:ext cx="10316428" cy="4800600"/>
          </a:xfrm>
        </p:spPr>
        <p:txBody>
          <a:bodyPr>
            <a:noAutofit/>
          </a:bodyPr>
          <a:lstStyle/>
          <a:p>
            <a:r>
              <a:rPr lang="en-US" sz="2400" dirty="0">
                <a:latin typeface="Myriad Pro"/>
              </a:rPr>
              <a:t>Steering Committee – Methods and Processes Committee</a:t>
            </a:r>
          </a:p>
          <a:p>
            <a:pPr lvl="1"/>
            <a:r>
              <a:rPr lang="en-US" sz="2000" dirty="0">
                <a:latin typeface="Myriad Pro"/>
              </a:rPr>
              <a:t>oneM2M Partnership Agreement  </a:t>
            </a:r>
            <a:r>
              <a:rPr lang="en-US" sz="1200" dirty="0">
                <a:latin typeface="Myriad Pro"/>
                <a:hlinkClick r:id="rId4"/>
              </a:rPr>
              <a:t>ADM-0002-oneM2M Partnership Agreement V3.0</a:t>
            </a:r>
            <a:endParaRPr lang="en-US" sz="1400" dirty="0">
              <a:latin typeface="Myriad Pro"/>
            </a:endParaRPr>
          </a:p>
          <a:p>
            <a:pPr lvl="2"/>
            <a:r>
              <a:rPr lang="en-US" sz="1600" dirty="0">
                <a:latin typeface="Myriad Pro"/>
              </a:rPr>
              <a:t>Purpose, Scope, Objectives, Intellectual Property Rights and Copyright Ownership </a:t>
            </a:r>
          </a:p>
          <a:p>
            <a:pPr lvl="2"/>
            <a:r>
              <a:rPr lang="en-US" sz="1600" dirty="0">
                <a:latin typeface="Myriad Pro"/>
              </a:rPr>
              <a:t>undertakings and rights to participate in the collaboration </a:t>
            </a:r>
            <a:endParaRPr lang="en-US" sz="1800" dirty="0">
              <a:latin typeface="Myriad Pro"/>
            </a:endParaRPr>
          </a:p>
          <a:p>
            <a:pPr lvl="1"/>
            <a:r>
              <a:rPr lang="en-US" sz="2000" dirty="0">
                <a:latin typeface="Myriad Pro"/>
              </a:rPr>
              <a:t>Working Procedures 	</a:t>
            </a:r>
            <a:r>
              <a:rPr lang="en-US" sz="1400" dirty="0">
                <a:latin typeface="Myriad Pro"/>
                <a:hlinkClick r:id="rId5"/>
              </a:rPr>
              <a:t>ADM-0005-Working Procedures V8.0</a:t>
            </a:r>
            <a:endParaRPr lang="en-US" sz="1600" dirty="0">
              <a:latin typeface="Myriad Pro"/>
            </a:endParaRPr>
          </a:p>
          <a:p>
            <a:pPr lvl="2"/>
            <a:r>
              <a:rPr lang="en-US" sz="1600" dirty="0">
                <a:latin typeface="Myriad Pro"/>
              </a:rPr>
              <a:t>Structure, SC, TP, WGs, Work </a:t>
            </a:r>
            <a:r>
              <a:rPr lang="en-US" sz="1600" dirty="0" err="1">
                <a:latin typeface="Myriad Pro"/>
              </a:rPr>
              <a:t>Programme</a:t>
            </a:r>
            <a:r>
              <a:rPr lang="en-US" sz="1600" dirty="0">
                <a:latin typeface="Myriad Pro"/>
              </a:rPr>
              <a:t> and Technical Coordination, deliverables, external relations, guidance on meeting organization, </a:t>
            </a:r>
            <a:r>
              <a:rPr lang="en-US" sz="1600" b="1" dirty="0">
                <a:latin typeface="Myriad Pro"/>
              </a:rPr>
              <a:t>voting</a:t>
            </a:r>
            <a:r>
              <a:rPr lang="en-US" sz="1600" dirty="0">
                <a:latin typeface="Myriad Pro"/>
              </a:rPr>
              <a:t> …</a:t>
            </a:r>
          </a:p>
          <a:p>
            <a:pPr lvl="1"/>
            <a:r>
              <a:rPr lang="en-US" sz="2000" dirty="0">
                <a:latin typeface="Myriad Pro"/>
              </a:rPr>
              <a:t>oneM2M Drafting Rules </a:t>
            </a:r>
            <a:r>
              <a:rPr lang="en-US" sz="1400" dirty="0">
                <a:latin typeface="Myriad Pro"/>
                <a:hlinkClick r:id="rId6"/>
              </a:rPr>
              <a:t>ADM-0003-oneM2M Drafting Rules V1.0</a:t>
            </a:r>
            <a:endParaRPr lang="en-US" sz="1400" dirty="0">
              <a:latin typeface="Myriad Pro"/>
            </a:endParaRPr>
          </a:p>
          <a:p>
            <a:pPr lvl="2"/>
            <a:r>
              <a:rPr lang="en-US" sz="1600" dirty="0">
                <a:latin typeface="Myriad Pro"/>
              </a:rPr>
              <a:t>applicable to Technical Specifications and Technical Reports that are delivered to the Partners Type 1 for potential transposition</a:t>
            </a:r>
          </a:p>
          <a:p>
            <a:pPr lvl="2"/>
            <a:r>
              <a:rPr lang="en-US" sz="1600" dirty="0">
                <a:latin typeface="Myriad Pro"/>
              </a:rPr>
              <a:t>Use of normative language </a:t>
            </a:r>
            <a:r>
              <a:rPr lang="en-US" sz="1600" b="1" dirty="0">
                <a:latin typeface="Myriad Pro"/>
              </a:rPr>
              <a:t>Shall</a:t>
            </a:r>
            <a:r>
              <a:rPr lang="en-US" sz="1600" dirty="0">
                <a:latin typeface="Myriad Pro"/>
              </a:rPr>
              <a:t>, </a:t>
            </a:r>
            <a:r>
              <a:rPr lang="en-US" sz="1600" b="1" dirty="0">
                <a:latin typeface="Myriad Pro"/>
              </a:rPr>
              <a:t>May</a:t>
            </a:r>
            <a:r>
              <a:rPr lang="en-US" sz="1600" dirty="0">
                <a:latin typeface="Myriad Pro"/>
              </a:rPr>
              <a:t>, </a:t>
            </a:r>
            <a:r>
              <a:rPr lang="en-US" sz="1600" b="1" dirty="0">
                <a:latin typeface="Myriad Pro"/>
              </a:rPr>
              <a:t>Should</a:t>
            </a:r>
            <a:r>
              <a:rPr lang="en-US" sz="1600" dirty="0">
                <a:latin typeface="Myriad Pro"/>
              </a:rPr>
              <a:t> </a:t>
            </a:r>
          </a:p>
          <a:p>
            <a:endParaRPr lang="en-US" sz="2400" dirty="0">
              <a:latin typeface="Myriad Pro"/>
            </a:endParaRPr>
          </a:p>
          <a:p>
            <a:r>
              <a:rPr lang="en-US" sz="2400" dirty="0">
                <a:latin typeface="Myriad Pro"/>
              </a:rPr>
              <a:t>Technical Plenary – Method of Work Committee</a:t>
            </a:r>
          </a:p>
          <a:p>
            <a:pPr lvl="1"/>
            <a:r>
              <a:rPr lang="en-US" sz="2000" dirty="0">
                <a:latin typeface="Myriad Pro"/>
              </a:rPr>
              <a:t>Method of Work  </a:t>
            </a:r>
            <a:r>
              <a:rPr lang="en-US" sz="1400" dirty="0">
                <a:latin typeface="Myriad Pro"/>
              </a:rPr>
              <a:t>ADM-0004-Method of Work V1.4.1</a:t>
            </a:r>
            <a:endParaRPr lang="en-US" sz="1600" dirty="0">
              <a:latin typeface="Myriad Pro"/>
            </a:endParaRPr>
          </a:p>
          <a:p>
            <a:pPr lvl="2"/>
            <a:r>
              <a:rPr lang="en-US" sz="1600" dirty="0">
                <a:latin typeface="Myriad Pro"/>
              </a:rPr>
              <a:t>Handling Deliverables, Deliverables and Release Management, conducting a meeting, Work Items and CR through Releases: Guidelines, Test Event Requirements, Technical Forum on the oneM2M website, Meeting Guidelines, Annex A - Rapporteurs Checklist for Draft Deliverables</a:t>
            </a:r>
          </a:p>
        </p:txBody>
      </p:sp>
      <p:pic>
        <p:nvPicPr>
          <p:cNvPr id="6" name="Grafik 5">
            <a:hlinkClick r:id="rId7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055" y="2201784"/>
            <a:ext cx="918756" cy="1313845"/>
          </a:xfrm>
          <a:prstGeom prst="rect">
            <a:avLst/>
          </a:prstGeom>
        </p:spPr>
      </p:pic>
      <p:pic>
        <p:nvPicPr>
          <p:cNvPr id="7" name="Grafik 6">
            <a:hlinkClick r:id="rId6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4608">
            <a:off x="648023" y="3064985"/>
            <a:ext cx="948062" cy="1358489"/>
          </a:xfrm>
          <a:prstGeom prst="rect">
            <a:avLst/>
          </a:prstGeom>
        </p:spPr>
      </p:pic>
      <p:pic>
        <p:nvPicPr>
          <p:cNvPr id="8" name="Grafik 7">
            <a:hlinkClick r:id="rId10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61" y="4910312"/>
            <a:ext cx="1024185" cy="1453515"/>
          </a:xfrm>
          <a:prstGeom prst="rect">
            <a:avLst/>
          </a:prstGeom>
        </p:spPr>
      </p:pic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72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59741">
            <a:off x="531669" y="1981923"/>
            <a:ext cx="1942413" cy="321055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Technical Plenary Approves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453489" y="1463691"/>
            <a:ext cx="9491324" cy="452596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400" b="1" dirty="0">
                <a:latin typeface="Myriad Pro"/>
              </a:rPr>
              <a:t>Work Items </a:t>
            </a:r>
          </a:p>
          <a:p>
            <a:pPr lvl="1">
              <a:spcBef>
                <a:spcPts val="0"/>
              </a:spcBef>
            </a:pPr>
            <a:r>
              <a:rPr lang="en-US" sz="1800" dirty="0">
                <a:latin typeface="Myriad Pro"/>
              </a:rPr>
              <a:t>documented record of a specific technical activity</a:t>
            </a:r>
          </a:p>
          <a:p>
            <a:pPr lvl="1">
              <a:spcBef>
                <a:spcPts val="0"/>
              </a:spcBef>
            </a:pPr>
            <a:r>
              <a:rPr lang="en-US" sz="1800" dirty="0">
                <a:latin typeface="Myriad Pro"/>
              </a:rPr>
              <a:t>Technical scope of output deliverables (TSs, TRs) and their impact</a:t>
            </a:r>
          </a:p>
          <a:p>
            <a:pPr lvl="1">
              <a:spcBef>
                <a:spcPts val="0"/>
              </a:spcBef>
            </a:pPr>
            <a:r>
              <a:rPr lang="en-US" sz="1800" dirty="0">
                <a:latin typeface="Myriad Pro"/>
              </a:rPr>
              <a:t>Four supporting companies (minimum)</a:t>
            </a:r>
          </a:p>
          <a:p>
            <a:pPr lvl="1">
              <a:spcBef>
                <a:spcPts val="0"/>
              </a:spcBef>
            </a:pPr>
            <a:r>
              <a:rPr lang="en-US" sz="1800" dirty="0">
                <a:latin typeface="Myriad Pro"/>
              </a:rPr>
              <a:t>Rapporteur, may be assisted by editor(s) as needed</a:t>
            </a:r>
          </a:p>
          <a:p>
            <a:pPr lvl="1">
              <a:spcBef>
                <a:spcPts val="0"/>
              </a:spcBef>
            </a:pPr>
            <a:r>
              <a:rPr lang="en-US" sz="1800" dirty="0">
                <a:latin typeface="Myriad Pro"/>
              </a:rPr>
              <a:t>TS and TR development cycle </a:t>
            </a:r>
          </a:p>
          <a:p>
            <a:pPr lvl="2">
              <a:spcBef>
                <a:spcPts val="0"/>
              </a:spcBef>
            </a:pPr>
            <a:r>
              <a:rPr lang="en-US" sz="1400" dirty="0">
                <a:latin typeface="Myriad Pro"/>
              </a:rPr>
              <a:t>Milestones defined in WI: start, change control, freeze, approval</a:t>
            </a:r>
          </a:p>
          <a:p>
            <a:pPr>
              <a:spcBef>
                <a:spcPts val="1200"/>
              </a:spcBef>
            </a:pPr>
            <a:r>
              <a:rPr lang="en-US" sz="2400" b="1" dirty="0">
                <a:latin typeface="Myriad Pro"/>
              </a:rPr>
              <a:t>Technical Specifications</a:t>
            </a:r>
            <a:r>
              <a:rPr lang="en-US" sz="2400" dirty="0">
                <a:latin typeface="Myriad Pro"/>
              </a:rPr>
              <a:t> / </a:t>
            </a:r>
            <a:r>
              <a:rPr lang="en-US" sz="2400" b="1" dirty="0">
                <a:latin typeface="Myriad Pro"/>
              </a:rPr>
              <a:t>Technical Reports </a:t>
            </a:r>
            <a:r>
              <a:rPr lang="en-US" sz="2400" dirty="0">
                <a:latin typeface="Myriad Pro"/>
              </a:rPr>
              <a:t>=&gt; Release</a:t>
            </a:r>
          </a:p>
          <a:p>
            <a:pPr lvl="1">
              <a:spcBef>
                <a:spcPts val="0"/>
              </a:spcBef>
            </a:pPr>
            <a:r>
              <a:rPr lang="en-US" sz="1800" dirty="0">
                <a:latin typeface="Myriad Pro"/>
              </a:rPr>
              <a:t>Once approved only the change control applies to progress TSs, TRs</a:t>
            </a:r>
          </a:p>
          <a:p>
            <a:pPr lvl="1">
              <a:spcBef>
                <a:spcPts val="0"/>
              </a:spcBef>
            </a:pPr>
            <a:r>
              <a:rPr lang="en-US" sz="1800" dirty="0">
                <a:latin typeface="Myriad Pro"/>
              </a:rPr>
              <a:t>A set of deliverables (TSs, TRs) which is technically consistent at the time of the freeze is called a </a:t>
            </a:r>
            <a:r>
              <a:rPr lang="en-US" sz="1800" b="1" dirty="0">
                <a:latin typeface="Myriad Pro"/>
              </a:rPr>
              <a:t>Release</a:t>
            </a:r>
            <a:r>
              <a:rPr lang="en-US" sz="1800" dirty="0">
                <a:latin typeface="Myriad Pro"/>
              </a:rPr>
              <a:t> </a:t>
            </a:r>
          </a:p>
          <a:p>
            <a:pPr lvl="2">
              <a:spcBef>
                <a:spcPts val="0"/>
              </a:spcBef>
            </a:pPr>
            <a:r>
              <a:rPr lang="en-US" sz="1400" dirty="0">
                <a:latin typeface="Myriad Pro"/>
              </a:rPr>
              <a:t>A new release is triggered by approval of a CR to the new release</a:t>
            </a:r>
          </a:p>
          <a:p>
            <a:pPr lvl="1">
              <a:spcBef>
                <a:spcPts val="0"/>
              </a:spcBef>
            </a:pPr>
            <a:r>
              <a:rPr lang="en-US" sz="1800" dirty="0">
                <a:latin typeface="Myriad Pro"/>
              </a:rPr>
              <a:t>Release freeze</a:t>
            </a:r>
          </a:p>
          <a:p>
            <a:pPr lvl="2">
              <a:spcBef>
                <a:spcPts val="0"/>
              </a:spcBef>
            </a:pPr>
            <a:r>
              <a:rPr lang="en-US" sz="1400" dirty="0">
                <a:latin typeface="Myriad Pro"/>
              </a:rPr>
              <a:t>A Technical Plenary (TP) action on a Release, restricting further technical input to essential changes and corrections</a:t>
            </a:r>
          </a:p>
          <a:p>
            <a:pPr>
              <a:spcBef>
                <a:spcPts val="1200"/>
              </a:spcBef>
            </a:pPr>
            <a:r>
              <a:rPr lang="en-US" sz="2400" dirty="0">
                <a:latin typeface="Myriad Pro"/>
              </a:rPr>
              <a:t>and </a:t>
            </a:r>
            <a:r>
              <a:rPr lang="en-US" sz="2400" b="1" dirty="0">
                <a:solidFill>
                  <a:srgbClr val="C63133"/>
                </a:solidFill>
                <a:latin typeface="Myriad Pro"/>
                <a:ea typeface="+mj-ea"/>
                <a:cs typeface="+mj-cs"/>
              </a:rPr>
              <a:t>RATIFIES</a:t>
            </a:r>
          </a:p>
          <a:p>
            <a:pPr lvl="1">
              <a:spcBef>
                <a:spcPts val="0"/>
              </a:spcBef>
            </a:pPr>
            <a:r>
              <a:rPr lang="en-US" sz="1800" dirty="0">
                <a:latin typeface="Myriad Pro"/>
              </a:rPr>
              <a:t>the approved deliverables and/ </a:t>
            </a:r>
            <a:r>
              <a:rPr lang="en-US" sz="1800">
                <a:latin typeface="Myriad Pro"/>
              </a:rPr>
              <a:t>or releases </a:t>
            </a:r>
            <a:r>
              <a:rPr lang="en-US" sz="1800" dirty="0">
                <a:latin typeface="Myriad Pro"/>
              </a:rPr>
              <a:t>to be made available to the Partners Type1 for publication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9629756" y="6262043"/>
            <a:ext cx="231505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Source: </a:t>
            </a:r>
            <a:r>
              <a:rPr lang="en-US" sz="900" dirty="0">
                <a:hlinkClick r:id="rId4"/>
              </a:rPr>
              <a:t>ADM-0004-Method_of_work-V1_4_1</a:t>
            </a:r>
            <a:endParaRPr lang="en-US" sz="900" dirty="0"/>
          </a:p>
        </p:txBody>
      </p:sp>
      <p:sp>
        <p:nvSpPr>
          <p:cNvPr id="6" name="Textfeld 5"/>
          <p:cNvSpPr txBox="1"/>
          <p:nvPr/>
        </p:nvSpPr>
        <p:spPr>
          <a:xfrm rot="20871338">
            <a:off x="739700" y="3785357"/>
            <a:ext cx="1905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hangingPunct="0">
              <a:spcBef>
                <a:spcPct val="20000"/>
              </a:spcBef>
            </a:pPr>
            <a:r>
              <a:rPr lang="en-US" sz="1600" dirty="0">
                <a:solidFill>
                  <a:prstClr val="black"/>
                </a:solidFill>
                <a:latin typeface="Myriad Pro"/>
              </a:rPr>
              <a:t>Work </a:t>
            </a:r>
            <a:r>
              <a:rPr lang="en-US" sz="1600" dirty="0" err="1">
                <a:solidFill>
                  <a:prstClr val="black"/>
                </a:solidFill>
                <a:latin typeface="Myriad Pro"/>
              </a:rPr>
              <a:t>Programme</a:t>
            </a:r>
            <a:r>
              <a:rPr lang="en-US" sz="1600" dirty="0">
                <a:solidFill>
                  <a:prstClr val="black"/>
                </a:solidFill>
                <a:latin typeface="Myriad Pro"/>
              </a:rPr>
              <a:t>: </a:t>
            </a:r>
            <a:r>
              <a:rPr lang="en-US" sz="1200" dirty="0">
                <a:solidFill>
                  <a:srgbClr val="C00000"/>
                </a:solidFill>
                <a:latin typeface="Myriad Pro"/>
              </a:rPr>
              <a:t>documented record of all technical activities </a:t>
            </a:r>
            <a:endParaRPr lang="en-US" sz="1600" dirty="0">
              <a:solidFill>
                <a:srgbClr val="C00000"/>
              </a:solidFill>
              <a:latin typeface="Myriad Pro"/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811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76" y="1233761"/>
            <a:ext cx="3620616" cy="1408163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32836" y="1694121"/>
            <a:ext cx="9711977" cy="4617247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400" dirty="0">
                <a:latin typeface="Myriad Pro"/>
              </a:rPr>
              <a:t>Temporary documents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800" dirty="0">
                <a:latin typeface="Myriad Pro"/>
              </a:rPr>
              <a:t>Agenda, Input Contribution, Invitation, Liaison Statement, Minutes, Status Report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400" dirty="0">
                <a:latin typeface="Myriad Pro"/>
              </a:rPr>
              <a:t>Permanent documents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800" dirty="0">
                <a:latin typeface="Myriad Pro"/>
              </a:rPr>
              <a:t>Work Items (WI), Technical Reports (TR), Technical Specifications (TS), 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800" dirty="0">
                <a:latin typeface="Myriad Pro"/>
              </a:rPr>
              <a:t>Administrative (ADM) </a:t>
            </a:r>
            <a:r>
              <a:rPr lang="en-US" sz="1600" dirty="0">
                <a:latin typeface="Myriad Pro"/>
              </a:rPr>
              <a:t>- the only permanent document which can be created in a Working Group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400" dirty="0">
                <a:latin typeface="Myriad Pro"/>
              </a:rPr>
              <a:t>Change Requests (CR)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800" dirty="0">
                <a:latin typeface="Myriad Pro"/>
              </a:rPr>
              <a:t>Contribution that suggests a change to an existing draft or published deliverable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400" dirty="0">
                <a:latin typeface="Myriad Pro"/>
              </a:rPr>
              <a:t>Document Status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800" dirty="0">
                <a:latin typeface="Myriad Pro"/>
              </a:rPr>
              <a:t>Draft, Noted, Withdrawn, Agreed, Approved </a:t>
            </a:r>
            <a:r>
              <a:rPr lang="en-US" sz="1600" dirty="0">
                <a:latin typeface="Myriad Pro"/>
              </a:rPr>
              <a:t>(the latter for permanent documents only)</a:t>
            </a:r>
            <a:endParaRPr lang="en-US" sz="1800" dirty="0">
              <a:latin typeface="Myriad Pro"/>
            </a:endParaRPr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en-US" sz="1600" dirty="0">
                <a:latin typeface="Myriad Pro"/>
              </a:rPr>
              <a:t>NOTE: Document dispositions are only updated by the Secretariat</a:t>
            </a:r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en-US" sz="1600" dirty="0">
                <a:latin typeface="Myriad Pro"/>
              </a:rPr>
              <a:t>Revisions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7</a:t>
            </a:fld>
            <a:endParaRPr lang="en-US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Development of Deliverables</a:t>
            </a:r>
          </a:p>
        </p:txBody>
      </p:sp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id="{19B94348-5AC6-472C-BBF0-5A9D4E787DB7}"/>
              </a:ext>
            </a:extLst>
          </p:cNvPr>
          <p:cNvSpPr/>
          <p:nvPr/>
        </p:nvSpPr>
        <p:spPr>
          <a:xfrm>
            <a:off x="334696" y="3077725"/>
            <a:ext cx="1765657" cy="12533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err="1"/>
              <a:t>use</a:t>
            </a:r>
            <a:r>
              <a:rPr lang="de-AT" dirty="0"/>
              <a:t> </a:t>
            </a:r>
            <a:r>
              <a:rPr lang="de-AT" dirty="0" err="1"/>
              <a:t>Gitlab</a:t>
            </a:r>
            <a:r>
              <a:rPr lang="de-AT" dirty="0"/>
              <a:t> </a:t>
            </a:r>
            <a:r>
              <a:rPr lang="de-AT" dirty="0" err="1"/>
              <a:t>issue</a:t>
            </a:r>
            <a:r>
              <a:rPr lang="de-AT" dirty="0"/>
              <a:t> </a:t>
            </a:r>
            <a:r>
              <a:rPr lang="de-AT" dirty="0" err="1"/>
              <a:t>tracker</a:t>
            </a:r>
            <a:endParaRPr lang="en-US" dirty="0"/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29806E52-49DC-BAF7-EAE0-5A42B91D93EB}"/>
              </a:ext>
            </a:extLst>
          </p:cNvPr>
          <p:cNvSpPr/>
          <p:nvPr/>
        </p:nvSpPr>
        <p:spPr>
          <a:xfrm>
            <a:off x="334696" y="4786605"/>
            <a:ext cx="1765657" cy="1138334"/>
          </a:xfrm>
          <a:custGeom>
            <a:avLst/>
            <a:gdLst>
              <a:gd name="connsiteX0" fmla="*/ 0 w 1765657"/>
              <a:gd name="connsiteY0" fmla="*/ 189726 h 1138334"/>
              <a:gd name="connsiteX1" fmla="*/ 189726 w 1765657"/>
              <a:gd name="connsiteY1" fmla="*/ 0 h 1138334"/>
              <a:gd name="connsiteX2" fmla="*/ 665656 w 1765657"/>
              <a:gd name="connsiteY2" fmla="*/ 0 h 1138334"/>
              <a:gd name="connsiteX3" fmla="*/ 1113863 w 1765657"/>
              <a:gd name="connsiteY3" fmla="*/ 0 h 1138334"/>
              <a:gd name="connsiteX4" fmla="*/ 1575931 w 1765657"/>
              <a:gd name="connsiteY4" fmla="*/ 0 h 1138334"/>
              <a:gd name="connsiteX5" fmla="*/ 1765657 w 1765657"/>
              <a:gd name="connsiteY5" fmla="*/ 189726 h 1138334"/>
              <a:gd name="connsiteX6" fmla="*/ 1765657 w 1765657"/>
              <a:gd name="connsiteY6" fmla="*/ 546401 h 1138334"/>
              <a:gd name="connsiteX7" fmla="*/ 1765657 w 1765657"/>
              <a:gd name="connsiteY7" fmla="*/ 948608 h 1138334"/>
              <a:gd name="connsiteX8" fmla="*/ 1575931 w 1765657"/>
              <a:gd name="connsiteY8" fmla="*/ 1138334 h 1138334"/>
              <a:gd name="connsiteX9" fmla="*/ 1100001 w 1765657"/>
              <a:gd name="connsiteY9" fmla="*/ 1138334 h 1138334"/>
              <a:gd name="connsiteX10" fmla="*/ 624070 w 1765657"/>
              <a:gd name="connsiteY10" fmla="*/ 1138334 h 1138334"/>
              <a:gd name="connsiteX11" fmla="*/ 189726 w 1765657"/>
              <a:gd name="connsiteY11" fmla="*/ 1138334 h 1138334"/>
              <a:gd name="connsiteX12" fmla="*/ 0 w 1765657"/>
              <a:gd name="connsiteY12" fmla="*/ 948608 h 1138334"/>
              <a:gd name="connsiteX13" fmla="*/ 0 w 1765657"/>
              <a:gd name="connsiteY13" fmla="*/ 561578 h 1138334"/>
              <a:gd name="connsiteX14" fmla="*/ 0 w 1765657"/>
              <a:gd name="connsiteY14" fmla="*/ 189726 h 1138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65657" h="1138334" fill="none" extrusionOk="0">
                <a:moveTo>
                  <a:pt x="0" y="189726"/>
                </a:moveTo>
                <a:cubicBezTo>
                  <a:pt x="21860" y="81961"/>
                  <a:pt x="81809" y="869"/>
                  <a:pt x="189726" y="0"/>
                </a:cubicBezTo>
                <a:cubicBezTo>
                  <a:pt x="426229" y="-48801"/>
                  <a:pt x="503106" y="25333"/>
                  <a:pt x="665656" y="0"/>
                </a:cubicBezTo>
                <a:cubicBezTo>
                  <a:pt x="828206" y="-25333"/>
                  <a:pt x="905296" y="18388"/>
                  <a:pt x="1113863" y="0"/>
                </a:cubicBezTo>
                <a:cubicBezTo>
                  <a:pt x="1322430" y="-18388"/>
                  <a:pt x="1482786" y="22291"/>
                  <a:pt x="1575931" y="0"/>
                </a:cubicBezTo>
                <a:cubicBezTo>
                  <a:pt x="1672030" y="6473"/>
                  <a:pt x="1778595" y="88262"/>
                  <a:pt x="1765657" y="189726"/>
                </a:cubicBezTo>
                <a:cubicBezTo>
                  <a:pt x="1788035" y="302757"/>
                  <a:pt x="1736385" y="403548"/>
                  <a:pt x="1765657" y="546401"/>
                </a:cubicBezTo>
                <a:cubicBezTo>
                  <a:pt x="1794929" y="689254"/>
                  <a:pt x="1757637" y="768884"/>
                  <a:pt x="1765657" y="948608"/>
                </a:cubicBezTo>
                <a:cubicBezTo>
                  <a:pt x="1777361" y="1042944"/>
                  <a:pt x="1686803" y="1132217"/>
                  <a:pt x="1575931" y="1138334"/>
                </a:cubicBezTo>
                <a:cubicBezTo>
                  <a:pt x="1358684" y="1178532"/>
                  <a:pt x="1228533" y="1086007"/>
                  <a:pt x="1100001" y="1138334"/>
                </a:cubicBezTo>
                <a:cubicBezTo>
                  <a:pt x="971469" y="1190661"/>
                  <a:pt x="720151" y="1097214"/>
                  <a:pt x="624070" y="1138334"/>
                </a:cubicBezTo>
                <a:cubicBezTo>
                  <a:pt x="527989" y="1179454"/>
                  <a:pt x="365412" y="1099206"/>
                  <a:pt x="189726" y="1138334"/>
                </a:cubicBezTo>
                <a:cubicBezTo>
                  <a:pt x="78135" y="1131714"/>
                  <a:pt x="28452" y="1040490"/>
                  <a:pt x="0" y="948608"/>
                </a:cubicBezTo>
                <a:cubicBezTo>
                  <a:pt x="-36159" y="839867"/>
                  <a:pt x="38321" y="718713"/>
                  <a:pt x="0" y="561578"/>
                </a:cubicBezTo>
                <a:cubicBezTo>
                  <a:pt x="-38321" y="404443"/>
                  <a:pt x="33917" y="306768"/>
                  <a:pt x="0" y="189726"/>
                </a:cubicBezTo>
                <a:close/>
              </a:path>
              <a:path w="1765657" h="1138334" stroke="0" extrusionOk="0">
                <a:moveTo>
                  <a:pt x="0" y="189726"/>
                </a:moveTo>
                <a:cubicBezTo>
                  <a:pt x="253" y="73783"/>
                  <a:pt x="95306" y="12244"/>
                  <a:pt x="189726" y="0"/>
                </a:cubicBezTo>
                <a:cubicBezTo>
                  <a:pt x="325623" y="-5495"/>
                  <a:pt x="481674" y="9925"/>
                  <a:pt x="637932" y="0"/>
                </a:cubicBezTo>
                <a:cubicBezTo>
                  <a:pt x="794190" y="-9925"/>
                  <a:pt x="923758" y="11130"/>
                  <a:pt x="1072277" y="0"/>
                </a:cubicBezTo>
                <a:cubicBezTo>
                  <a:pt x="1220796" y="-11130"/>
                  <a:pt x="1456311" y="5094"/>
                  <a:pt x="1575931" y="0"/>
                </a:cubicBezTo>
                <a:cubicBezTo>
                  <a:pt x="1680278" y="-2804"/>
                  <a:pt x="1787211" y="106673"/>
                  <a:pt x="1765657" y="189726"/>
                </a:cubicBezTo>
                <a:cubicBezTo>
                  <a:pt x="1773073" y="340971"/>
                  <a:pt x="1726239" y="403647"/>
                  <a:pt x="1765657" y="584345"/>
                </a:cubicBezTo>
                <a:cubicBezTo>
                  <a:pt x="1805075" y="765043"/>
                  <a:pt x="1727820" y="800403"/>
                  <a:pt x="1765657" y="948608"/>
                </a:cubicBezTo>
                <a:cubicBezTo>
                  <a:pt x="1753489" y="1028759"/>
                  <a:pt x="1698612" y="1142743"/>
                  <a:pt x="1575931" y="1138334"/>
                </a:cubicBezTo>
                <a:cubicBezTo>
                  <a:pt x="1376674" y="1148970"/>
                  <a:pt x="1317599" y="1137460"/>
                  <a:pt x="1141587" y="1138334"/>
                </a:cubicBezTo>
                <a:cubicBezTo>
                  <a:pt x="965575" y="1139208"/>
                  <a:pt x="885218" y="1135546"/>
                  <a:pt x="665656" y="1138334"/>
                </a:cubicBezTo>
                <a:cubicBezTo>
                  <a:pt x="446094" y="1141122"/>
                  <a:pt x="369492" y="1121657"/>
                  <a:pt x="189726" y="1138334"/>
                </a:cubicBezTo>
                <a:cubicBezTo>
                  <a:pt x="74902" y="1138881"/>
                  <a:pt x="8144" y="1040374"/>
                  <a:pt x="0" y="948608"/>
                </a:cubicBezTo>
                <a:cubicBezTo>
                  <a:pt x="-10557" y="868549"/>
                  <a:pt x="32270" y="710549"/>
                  <a:pt x="0" y="569167"/>
                </a:cubicBezTo>
                <a:cubicBezTo>
                  <a:pt x="-32270" y="427785"/>
                  <a:pt x="15113" y="301834"/>
                  <a:pt x="0" y="189726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sd="46409675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  </a:t>
            </a:r>
            <a:r>
              <a:rPr lang="de-AT" dirty="0" err="1"/>
              <a:t>use</a:t>
            </a:r>
            <a:r>
              <a:rPr lang="de-AT" dirty="0"/>
              <a:t> </a:t>
            </a:r>
            <a:r>
              <a:rPr lang="de-AT" dirty="0" err="1"/>
              <a:t>Gitlab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develop</a:t>
            </a:r>
            <a:r>
              <a:rPr lang="de-AT" dirty="0"/>
              <a:t> </a:t>
            </a:r>
            <a:r>
              <a:rPr lang="de-AT" dirty="0" err="1"/>
              <a:t>Specs</a:t>
            </a:r>
            <a:endParaRPr lang="en-US" dirty="0"/>
          </a:p>
        </p:txBody>
      </p:sp>
      <p:pic>
        <p:nvPicPr>
          <p:cNvPr id="9" name="Grafik 8" descr="Ambition Silhouette">
            <a:extLst>
              <a:ext uri="{FF2B5EF4-FFF2-40B4-BE49-F238E27FC236}">
                <a16:creationId xmlns:a16="http://schemas.microsoft.com/office/drawing/2014/main" id="{F76C482D-1F75-19F5-FCBC-330446B1E0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101725"/>
            <a:ext cx="914400" cy="914400"/>
          </a:xfrm>
          <a:prstGeom prst="rect">
            <a:avLst/>
          </a:prstGeom>
        </p:spPr>
      </p:pic>
      <p:pic>
        <p:nvPicPr>
          <p:cNvPr id="13" name="Grafik 12" descr="Häkchen mit einfarbiger Füllung">
            <a:extLst>
              <a:ext uri="{FF2B5EF4-FFF2-40B4-BE49-F238E27FC236}">
                <a16:creationId xmlns:a16="http://schemas.microsoft.com/office/drawing/2014/main" id="{FE31BFD6-88F7-0A03-B4C6-D073211D86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38811" y="3827812"/>
            <a:ext cx="594025" cy="594025"/>
          </a:xfrm>
          <a:prstGeom prst="rect">
            <a:avLst/>
          </a:prstGeom>
        </p:spPr>
      </p:pic>
      <p:pic>
        <p:nvPicPr>
          <p:cNvPr id="8" name="Grafik 7" descr="Häkchen mit einfarbiger Füllung">
            <a:extLst>
              <a:ext uri="{FF2B5EF4-FFF2-40B4-BE49-F238E27FC236}">
                <a16:creationId xmlns:a16="http://schemas.microsoft.com/office/drawing/2014/main" id="{6949DB37-8793-5C5D-DE50-CC23251BD7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38810" y="5611841"/>
            <a:ext cx="594025" cy="59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756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87B311C-5899-E898-6662-3A3C2649E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696" y="1515649"/>
            <a:ext cx="11727616" cy="4922729"/>
          </a:xfrm>
        </p:spPr>
        <p:txBody>
          <a:bodyPr lIns="90000">
            <a:normAutofit/>
          </a:bodyPr>
          <a:lstStyle/>
          <a:p>
            <a:pPr marL="0" inden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180340" algn="l"/>
                <a:tab pos="180340" algn="l"/>
                <a:tab pos="1108710" algn="l"/>
              </a:tabLst>
            </a:pPr>
            <a:r>
              <a:rPr lang="en-US" sz="2400" b="1" dirty="0"/>
              <a:t>Step 7</a:t>
            </a:r>
            <a:r>
              <a:rPr lang="en-US" sz="2400" dirty="0"/>
              <a:t>	 </a:t>
            </a:r>
            <a:r>
              <a:rPr lang="en-US" sz="2400" b="1" dirty="0"/>
              <a:t>Ratification</a:t>
            </a:r>
            <a:r>
              <a:rPr lang="en-US" sz="2400" dirty="0"/>
              <a:t>  of a deliverable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180340" algn="l"/>
                <a:tab pos="180340" algn="l"/>
                <a:tab pos="1108710" algn="l"/>
              </a:tabLst>
            </a:pPr>
            <a:r>
              <a:rPr lang="en-US" sz="2400" dirty="0"/>
              <a:t>Ratification means a deliverable is available for publication by the partners (type 1)</a:t>
            </a:r>
            <a:endParaRPr lang="de-AT" sz="2400" dirty="0"/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+mj-lt"/>
              <a:buAutoNum type="alphaLcParenR"/>
              <a:tabLst>
                <a:tab pos="180340" algn="l"/>
                <a:tab pos="180340" algn="l"/>
                <a:tab pos="1108710" algn="l"/>
              </a:tabLst>
            </a:pPr>
            <a:r>
              <a:rPr lang="en-GB" sz="2000" dirty="0"/>
              <a:t>TP determines that an approved deliverable is a candidate for ratification. </a:t>
            </a:r>
            <a:endParaRPr lang="de-AT" sz="2000" dirty="0"/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+mj-lt"/>
              <a:buAutoNum type="alphaLcParenR"/>
              <a:tabLst>
                <a:tab pos="180340" algn="l"/>
                <a:tab pos="180340" algn="l"/>
                <a:tab pos="1108710" algn="l"/>
              </a:tabLst>
            </a:pPr>
            <a:r>
              <a:rPr lang="en-GB" sz="2000" dirty="0"/>
              <a:t>Based on both content and timing considerations, the </a:t>
            </a:r>
            <a:r>
              <a:rPr lang="en-GB" sz="2000" b="1" dirty="0"/>
              <a:t>TP by consensus may declare the Deliverable Ratified. </a:t>
            </a:r>
            <a:br>
              <a:rPr lang="en-GB" sz="2000" b="1" dirty="0"/>
            </a:br>
            <a:r>
              <a:rPr lang="en-GB" sz="2000" dirty="0"/>
              <a:t>A deliverable will be considered ratified following checks for IPR status for external references and a consistency check with other deliverables.</a:t>
            </a:r>
            <a:endParaRPr lang="de-AT" sz="2000" dirty="0"/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+mj-lt"/>
              <a:buAutoNum type="alphaLcParenR"/>
              <a:tabLst>
                <a:tab pos="180340" algn="l"/>
                <a:tab pos="180340" algn="l"/>
                <a:tab pos="1108710" algn="l"/>
              </a:tabLst>
            </a:pPr>
            <a:r>
              <a:rPr lang="en-GB" sz="2000" dirty="0"/>
              <a:t>Following ratification, the deliverable is considered finalized and </a:t>
            </a:r>
            <a:r>
              <a:rPr lang="en-GB" sz="2000" b="1" dirty="0"/>
              <a:t>available to the Partners for publication</a:t>
            </a:r>
            <a:r>
              <a:rPr lang="en-GB" sz="2000" dirty="0"/>
              <a:t>. </a:t>
            </a:r>
            <a:endParaRPr lang="de-AT" sz="20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E3A46F6-F393-0F7F-E7BF-92F569E5FE9B}"/>
              </a:ext>
            </a:extLst>
          </p:cNvPr>
          <p:cNvSpPr txBox="1"/>
          <p:nvPr/>
        </p:nvSpPr>
        <p:spPr>
          <a:xfrm>
            <a:off x="7360859" y="790408"/>
            <a:ext cx="3453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Myriad Pro"/>
              </a:rPr>
              <a:t>ADM-0004-Method of Work V1.4.1</a:t>
            </a:r>
            <a:endParaRPr lang="de-AT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66C26B49-224E-FD86-E087-38D94AA59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0"/>
            <a:ext cx="7850187" cy="1173163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latin typeface="Myriad Pro"/>
              </a:rPr>
              <a:t>Method of Work</a:t>
            </a:r>
            <a:br>
              <a:rPr lang="en-US" sz="4800" dirty="0">
                <a:latin typeface="Myriad Pro"/>
              </a:rPr>
            </a:br>
            <a:r>
              <a:rPr lang="en-US" sz="4800" dirty="0">
                <a:latin typeface="Myriad Pro"/>
              </a:rPr>
              <a:t>Deliverables Management</a:t>
            </a:r>
            <a:endParaRPr lang="de-AT" sz="4800" dirty="0"/>
          </a:p>
        </p:txBody>
      </p:sp>
    </p:spTree>
    <p:extLst>
      <p:ext uri="{BB962C8B-B14F-4D97-AF65-F5344CB8AC3E}">
        <p14:creationId xmlns:p14="http://schemas.microsoft.com/office/powerpoint/2010/main" val="1823290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9224BB-C07A-9A14-2833-A85542F538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9E837C-E682-37DF-1848-4F075EF75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>
                <a:latin typeface="Myriad Pro"/>
              </a:rPr>
              <a:t>Method of Work</a:t>
            </a:r>
            <a:br>
              <a:rPr lang="en-US" sz="4800" dirty="0">
                <a:latin typeface="Myriad Pro"/>
              </a:rPr>
            </a:br>
            <a:r>
              <a:rPr lang="en-US" sz="4800" dirty="0">
                <a:latin typeface="Myriad Pro"/>
              </a:rPr>
              <a:t>Release Management</a:t>
            </a:r>
            <a:endParaRPr lang="de-AT" sz="48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B5E5B2F-36D8-C604-858B-D631930F0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696" y="1327759"/>
            <a:ext cx="11727616" cy="5196609"/>
          </a:xfrm>
        </p:spPr>
        <p:txBody>
          <a:bodyPr lIns="90000">
            <a:normAutofit fontScale="55000" lnSpcReduction="20000"/>
          </a:bodyPr>
          <a:lstStyle/>
          <a:p>
            <a:pPr marL="0" inden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180340" algn="l"/>
                <a:tab pos="180340" algn="l"/>
                <a:tab pos="1108710" algn="l"/>
              </a:tabLst>
            </a:pPr>
            <a:r>
              <a:rPr lang="en-US" sz="4400" b="1" dirty="0"/>
              <a:t>Step 0:	first release</a:t>
            </a:r>
          </a:p>
          <a:p>
            <a:pPr marL="342900" lvl="0" indent="-342900">
              <a:spcBef>
                <a:spcPts val="600"/>
              </a:spcBef>
              <a:buFont typeface="+mj-lt"/>
              <a:buAutoNum type="arabicPeriod"/>
              <a:tabLst>
                <a:tab pos="180340" algn="l"/>
                <a:tab pos="180340" algn="l"/>
                <a:tab pos="228600" algn="l"/>
                <a:tab pos="457200" algn="l"/>
              </a:tabLst>
            </a:pPr>
            <a:r>
              <a:rPr lang="en-GB" sz="3200" dirty="0">
                <a:effectLst/>
                <a:latin typeface="Myriad Pro" panose="020B0503030403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TP determines that the technical content of a Release is complete and freeze that Release. The decision of freezing a Release could be based on both content and timing considerations.</a:t>
            </a:r>
            <a:endParaRPr lang="de-AT" sz="3200" dirty="0">
              <a:effectLst/>
              <a:latin typeface="Myriad Pro" panose="020B050303040302020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buFont typeface="+mj-lt"/>
              <a:buAutoNum type="arabicPeriod"/>
              <a:tabLst>
                <a:tab pos="180340" algn="l"/>
                <a:tab pos="180340" algn="l"/>
                <a:tab pos="228600" algn="l"/>
                <a:tab pos="457200" algn="l"/>
              </a:tabLst>
            </a:pPr>
            <a:r>
              <a:rPr lang="en-GB" sz="3200" dirty="0">
                <a:effectLst/>
                <a:latin typeface="Myriad Pro" panose="020B0503030403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When all the deliverables of the Release are TP approved, based on both content and timing considerations, </a:t>
            </a:r>
            <a:r>
              <a:rPr lang="en-GB" sz="3200" dirty="0">
                <a:effectLst/>
                <a:highlight>
                  <a:srgbClr val="FFFF00"/>
                </a:highlight>
                <a:latin typeface="Myriad Pro" panose="020B0503030403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TP by consensus may declare the Release as Ratified</a:t>
            </a:r>
            <a:r>
              <a:rPr lang="en-GB" sz="3200" dirty="0">
                <a:effectLst/>
                <a:latin typeface="Myriad Pro" panose="020B0503030403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Following ratification, the Release is then considered </a:t>
            </a:r>
            <a:r>
              <a:rPr lang="en-GB" sz="3200" dirty="0">
                <a:effectLst/>
                <a:highlight>
                  <a:srgbClr val="FFFF00"/>
                </a:highlight>
                <a:latin typeface="Myriad Pro" panose="020B0503030403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available to the Partners for publication</a:t>
            </a:r>
            <a:r>
              <a:rPr lang="en-GB" sz="3200" dirty="0">
                <a:effectLst/>
                <a:latin typeface="Myriad Pro" panose="020B0503030403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marL="0" lvl="0" indent="0">
              <a:spcBef>
                <a:spcPts val="600"/>
              </a:spcBef>
              <a:buNone/>
              <a:tabLst>
                <a:tab pos="180340" algn="l"/>
                <a:tab pos="180340" algn="l"/>
                <a:tab pos="228600" algn="l"/>
                <a:tab pos="457200" algn="l"/>
              </a:tabLst>
            </a:pPr>
            <a:endParaRPr lang="en-US" sz="4400" dirty="0">
              <a:effectLst/>
              <a:latin typeface="Myriad Pro" panose="020B050303040302020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180340" algn="l"/>
                <a:tab pos="180340" algn="l"/>
                <a:tab pos="1108710" algn="l"/>
              </a:tabLst>
            </a:pPr>
            <a:r>
              <a:rPr lang="en-US" sz="4400" b="1" dirty="0"/>
              <a:t>Step 1 :	Open of a subsequent release:</a:t>
            </a:r>
            <a:endParaRPr lang="de-AT" sz="4400" b="1" dirty="0"/>
          </a:p>
          <a:p>
            <a:pPr marL="342900" lvl="0" indent="-342900">
              <a:spcBef>
                <a:spcPts val="600"/>
              </a:spcBef>
              <a:buFont typeface="+mj-lt"/>
              <a:buAutoNum type="alphaLcParenR"/>
              <a:tabLst>
                <a:tab pos="180340" algn="l"/>
                <a:tab pos="180340" algn="l"/>
                <a:tab pos="1019175" algn="l"/>
              </a:tabLst>
            </a:pPr>
            <a:r>
              <a:rPr lang="en-GB" sz="3200" dirty="0">
                <a:effectLst/>
                <a:latin typeface="Myriad Pro" panose="020B0503030403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new release is opened by the approval of first CR targeting the new release. Such CR should target a deliverable that it is in TP approved state. The new release may be open before the previous one is ratified.</a:t>
            </a:r>
            <a:endParaRPr lang="de-AT" sz="3200" dirty="0">
              <a:effectLst/>
              <a:latin typeface="Myriad Pro" panose="020B050303040302020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buFont typeface="+mj-lt"/>
              <a:buAutoNum type="alphaLcParenR"/>
              <a:tabLst>
                <a:tab pos="180340" algn="l"/>
                <a:tab pos="180340" algn="l"/>
                <a:tab pos="1019175" algn="l"/>
              </a:tabLst>
            </a:pPr>
            <a:r>
              <a:rPr lang="en-GB" sz="3200" dirty="0">
                <a:effectLst/>
                <a:latin typeface="Myriad Pro" panose="020B0503030403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Each CR shall clearly indicate if is intended to be applied to a new release (in addition to the version of the deliverable that is targeted).</a:t>
            </a:r>
            <a:endParaRPr lang="de-AT" sz="3200" dirty="0">
              <a:effectLst/>
              <a:latin typeface="Myriad Pro" panose="020B050303040302020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buFont typeface="+mj-lt"/>
              <a:buAutoNum type="arabicPeriod"/>
              <a:tabLst>
                <a:tab pos="180340" algn="l"/>
                <a:tab pos="180340" algn="l"/>
                <a:tab pos="228600" algn="l"/>
                <a:tab pos="457200" algn="l"/>
              </a:tabLst>
            </a:pPr>
            <a:r>
              <a:rPr lang="en-GB" sz="3200" dirty="0">
                <a:effectLst/>
                <a:latin typeface="Myriad Pro" panose="020B0503030403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each deliverable, the first CR approved by the TP and intended to be applied to the new release, generates a version of the deliverable belonging to the indicated new release. The new version is in TP Approved state. Both version are subject to Change Control process.</a:t>
            </a:r>
            <a:endParaRPr lang="de-AT" sz="3200" dirty="0">
              <a:effectLst/>
              <a:latin typeface="Myriad Pro" panose="020B050303040302020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buFont typeface="+mj-lt"/>
              <a:buAutoNum type="arabicPeriod"/>
              <a:tabLst>
                <a:tab pos="180340" algn="l"/>
                <a:tab pos="180340" algn="l"/>
                <a:tab pos="228600" algn="l"/>
                <a:tab pos="457200" algn="l"/>
              </a:tabLst>
            </a:pPr>
            <a:r>
              <a:rPr lang="en-GB" sz="3200" dirty="0">
                <a:effectLst/>
                <a:latin typeface="Myriad Pro" panose="020B0503030403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Working Group and Technical Plenary may determine that the technical content of a deliverable in the release is complete and may freeze the deliverable for technical input. </a:t>
            </a:r>
            <a:endParaRPr lang="de-AT" sz="3200" dirty="0">
              <a:effectLst/>
              <a:latin typeface="Myriad Pro" panose="020B050303040302020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buFont typeface="+mj-lt"/>
              <a:buAutoNum type="arabicPeriod"/>
              <a:tabLst>
                <a:tab pos="180340" algn="l"/>
                <a:tab pos="180340" algn="l"/>
                <a:tab pos="228600" algn="l"/>
                <a:tab pos="457200" algn="l"/>
              </a:tabLst>
            </a:pPr>
            <a:r>
              <a:rPr lang="en-GB" sz="3200" dirty="0">
                <a:effectLst/>
                <a:latin typeface="Myriad Pro" panose="020B0503030403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Technical Plenary may determine that the technical content of a Release is complete and decide to freeze the Release. </a:t>
            </a:r>
            <a:endParaRPr lang="de-AT" sz="3200" dirty="0">
              <a:effectLst/>
              <a:latin typeface="Myriad Pro" panose="020B050303040302020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buFont typeface="+mj-lt"/>
              <a:buAutoNum type="arabicPeriod"/>
              <a:tabLst>
                <a:tab pos="180340" algn="l"/>
                <a:tab pos="180340" algn="l"/>
                <a:tab pos="228600" algn="l"/>
                <a:tab pos="457200" algn="l"/>
              </a:tabLst>
            </a:pPr>
            <a:r>
              <a:rPr lang="en-GB" sz="3200" dirty="0">
                <a:effectLst/>
                <a:highlight>
                  <a:srgbClr val="FFFF00"/>
                </a:highlight>
                <a:latin typeface="Myriad Pro" panose="020B0503030403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Based on both content and timing considerations, the TP by consensus may declare the Release ratified</a:t>
            </a:r>
            <a:r>
              <a:rPr lang="en-GB" sz="3200" dirty="0">
                <a:effectLst/>
                <a:latin typeface="Myriad Pro" panose="020B0503030403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Following ratification, the Release is then considered finalized and available to the Partners for publication.</a:t>
            </a:r>
            <a:endParaRPr lang="de-AT" sz="3200" dirty="0">
              <a:effectLst/>
              <a:latin typeface="Myriad Pro" panose="020B050303040302020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AT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8B81316-7E3D-3B70-23F8-B85EB424AAFA}"/>
              </a:ext>
            </a:extLst>
          </p:cNvPr>
          <p:cNvSpPr txBox="1"/>
          <p:nvPr/>
        </p:nvSpPr>
        <p:spPr>
          <a:xfrm>
            <a:off x="7323281" y="706042"/>
            <a:ext cx="3453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Myriad Pro"/>
              </a:rPr>
              <a:t>ADM-0004-Method of Work V1.4.1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645145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ne2m">
      <a:dk1>
        <a:srgbClr val="545054"/>
      </a:dk1>
      <a:lt1>
        <a:sysClr val="window" lastClr="FFFFFF"/>
      </a:lt1>
      <a:dk2>
        <a:srgbClr val="000000"/>
      </a:dk2>
      <a:lt2>
        <a:srgbClr val="E7E6E6"/>
      </a:lt2>
      <a:accent1>
        <a:srgbClr val="C00000"/>
      </a:accent1>
      <a:accent2>
        <a:srgbClr val="545054"/>
      </a:accent2>
      <a:accent3>
        <a:srgbClr val="A5A5A5"/>
      </a:accent3>
      <a:accent4>
        <a:srgbClr val="F6921E"/>
      </a:accent4>
      <a:accent5>
        <a:srgbClr val="716896"/>
      </a:accent5>
      <a:accent6>
        <a:srgbClr val="005480"/>
      </a:accent6>
      <a:hlink>
        <a:srgbClr val="668C97"/>
      </a:hlink>
      <a:folHlink>
        <a:srgbClr val="44546A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1457</Words>
  <Application>Microsoft Office PowerPoint</Application>
  <PresentationFormat>Breitbild</PresentationFormat>
  <Paragraphs>186</Paragraphs>
  <Slides>13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20" baseType="lpstr">
      <vt:lpstr>Wingdings</vt:lpstr>
      <vt:lpstr>Arial</vt:lpstr>
      <vt:lpstr>Myriad Pro</vt:lpstr>
      <vt:lpstr>Calibri</vt:lpstr>
      <vt:lpstr>Aptos</vt:lpstr>
      <vt:lpstr>Myriad Pro Light</vt:lpstr>
      <vt:lpstr>Office Theme</vt:lpstr>
      <vt:lpstr>oneM2M Releases</vt:lpstr>
      <vt:lpstr>Why this Introduction / Reminder? </vt:lpstr>
      <vt:lpstr>How to work in oneM2M? </vt:lpstr>
      <vt:lpstr>Rules and Procedures (I)</vt:lpstr>
      <vt:lpstr>Rules and Procedures (II)</vt:lpstr>
      <vt:lpstr>Technical Plenary Approves</vt:lpstr>
      <vt:lpstr>Development of Deliverables</vt:lpstr>
      <vt:lpstr>Method of Work Deliverables Management</vt:lpstr>
      <vt:lpstr>Method of Work Release Management</vt:lpstr>
      <vt:lpstr>Transpositions to other SSO/SDO</vt:lpstr>
      <vt:lpstr>ITU-T SG20 Transposed Documents</vt:lpstr>
      <vt:lpstr>Transposition to ITU-T Next Steps - Discussion</vt:lpstr>
      <vt:lpstr>Transposition to ITU-T Next Steps - Clarify the How, What and Who </vt:lpstr>
    </vt:vector>
  </TitlesOfParts>
  <Company>iconectiv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Swedlund, Nils</dc:creator>
  <cp:lastModifiedBy>Hechwartner, Roland</cp:lastModifiedBy>
  <cp:revision>87</cp:revision>
  <dcterms:created xsi:type="dcterms:W3CDTF">2017-09-21T15:46:31Z</dcterms:created>
  <dcterms:modified xsi:type="dcterms:W3CDTF">2025-04-02T05:30:51Z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5339bf0-f345-473a-9ec8-6ca7c8197055_Enabled">
    <vt:lpwstr>true</vt:lpwstr>
  </property>
  <property fmtid="{D5CDD505-2E9C-101B-9397-08002B2CF9AE}" pid="3" name="MSIP_Label_55339bf0-f345-473a-9ec8-6ca7c8197055_SetDate">
    <vt:lpwstr>2022-06-29T10:25:08Z</vt:lpwstr>
  </property>
  <property fmtid="{D5CDD505-2E9C-101B-9397-08002B2CF9AE}" pid="4" name="MSIP_Label_55339bf0-f345-473a-9ec8-6ca7c8197055_Method">
    <vt:lpwstr>Privileged</vt:lpwstr>
  </property>
  <property fmtid="{D5CDD505-2E9C-101B-9397-08002B2CF9AE}" pid="5" name="MSIP_Label_55339bf0-f345-473a-9ec8-6ca7c8197055_Name">
    <vt:lpwstr>OFFEN</vt:lpwstr>
  </property>
  <property fmtid="{D5CDD505-2E9C-101B-9397-08002B2CF9AE}" pid="6" name="MSIP_Label_55339bf0-f345-473a-9ec8-6ca7c8197055_SiteId">
    <vt:lpwstr>d313b56f-f400-44d3-8403-4b468b3d8ded</vt:lpwstr>
  </property>
  <property fmtid="{D5CDD505-2E9C-101B-9397-08002B2CF9AE}" pid="7" name="MSIP_Label_55339bf0-f345-473a-9ec8-6ca7c8197055_ActionId">
    <vt:lpwstr>99ab4846-56c0-4385-a47e-bfc8431a7392</vt:lpwstr>
  </property>
  <property fmtid="{D5CDD505-2E9C-101B-9397-08002B2CF9AE}" pid="8" name="MSIP_Label_55339bf0-f345-473a-9ec8-6ca7c8197055_ContentBits">
    <vt:lpwstr>0</vt:lpwstr>
  </property>
</Properties>
</file>