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41" r:id="rId2"/>
    <p:sldId id="3888" r:id="rId3"/>
    <p:sldId id="3889" r:id="rId4"/>
    <p:sldId id="3887" r:id="rId5"/>
    <p:sldId id="3890" r:id="rId6"/>
    <p:sldId id="3891" r:id="rId7"/>
    <p:sldId id="3892" r:id="rId8"/>
    <p:sldId id="3893" r:id="rId9"/>
    <p:sldId id="3894" r:id="rId10"/>
    <p:sldId id="3895" r:id="rId11"/>
    <p:sldId id="3896" r:id="rId12"/>
  </p:sldIdLst>
  <p:sldSz cx="12192000" cy="6858000"/>
  <p:notesSz cx="7099300" cy="10234613"/>
  <p:embeddedFontLst>
    <p:embeddedFont>
      <p:font typeface="Poppins SemiBold" panose="020B0604020202020204" charset="0"/>
      <p:regular r:id="rId15"/>
      <p:bold r:id="rId16"/>
      <p:italic r:id="rId17"/>
      <p:boldItalic r:id="rId18"/>
    </p:embeddedFont>
    <p:embeddedFont>
      <p:font typeface="Poppins Medium" panose="020B0604020202020204" charset="0"/>
      <p:regular r:id="rId19"/>
      <p: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4176"/>
    <a:srgbClr val="002B78"/>
    <a:srgbClr val="E7E8EC"/>
    <a:srgbClr val="EBEBE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7" autoAdjust="0"/>
    <p:restoredTop sz="96357" autoAdjust="0"/>
  </p:normalViewPr>
  <p:slideViewPr>
    <p:cSldViewPr snapToGrid="0" showGuides="1">
      <p:cViewPr varScale="1">
        <p:scale>
          <a:sx n="113" d="100"/>
          <a:sy n="113" d="100"/>
        </p:scale>
        <p:origin x="1056" y="96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31/03/2025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6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0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2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4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xmlns="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Media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xmlns="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Presentation title 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3478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US" sz="1000" b="0" i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US" sz="1000" b="0" i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Divider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3AD9F5-16D2-F748-A9EA-9A121D2B6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BEC91A3-9B72-4F4B-BC8A-3FBBF2F07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xmlns="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0EEA2FCC-7010-244E-9629-E8297B28C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xmlns="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3EBA1C-D0EE-8D11-2BF0-041728538C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34744D-85C4-4549-A347-4688F7D2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0" i="0">
                <a:cs typeface="Poppins" pitchFamily="2" charset="77"/>
              </a:defRPr>
            </a:lvl1pPr>
          </a:lstStyle>
          <a:p>
            <a:pPr algn="ctr"/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D0CFF4-E16B-0E45-9A58-8A986A8D1A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Contact me:</a:t>
            </a:r>
            <a:br>
              <a:rPr lang="en-GB" noProof="0" dirty="0"/>
            </a:br>
            <a:r>
              <a:rPr lang="en-GB" noProof="0" dirty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xmlns="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Extra Slide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xmlns="" id="{C9310989-D356-77B8-EBC1-E7EF138E9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E032B3-B4DC-093D-F9A3-E595E0849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2178" y="5588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336559-796A-F45F-A6BE-5E563CEF9AC7}"/>
              </a:ext>
            </a:extLst>
          </p:cNvPr>
          <p:cNvSpPr/>
          <p:nvPr userDrawn="1"/>
        </p:nvSpPr>
        <p:spPr>
          <a:xfrm>
            <a:off x="435123" y="65191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773159FC-BEE7-7EE5-12A1-D43ADD3E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xmlns="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xmlns="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/>
          <a:p>
            <a:r>
              <a:rPr lang="en-GB" noProof="0" dirty="0"/>
              <a:t>Presentation title - 1 or 2 lines</a:t>
            </a:r>
            <a:endParaRPr lang="en-US" dirty="0"/>
          </a:p>
        </p:txBody>
      </p:sp>
      <p:pic>
        <p:nvPicPr>
          <p:cNvPr id="9" name="Picture 8" descr="ETSI logo with tagline “The Standards People”.">
            <a:extLst>
              <a:ext uri="{FF2B5EF4-FFF2-40B4-BE49-F238E27FC236}">
                <a16:creationId xmlns:a16="http://schemas.microsoft.com/office/drawing/2014/main" xmlns="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xmlns="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xmlns="" id="{E8C4F842-1F09-BB31-8B51-680506124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xmlns="" id="{070764BE-12F6-4743-81A1-93D394A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A5EE4AAD-ECD1-124B-AEDB-16424C2D07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xmlns="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 dirty="0"/>
              <a:t>Subject 1</a:t>
            </a:r>
            <a:endParaRPr lang="en-GB" sz="2000" noProof="0" dirty="0"/>
          </a:p>
          <a:p>
            <a:r>
              <a:rPr lang="en-GB" noProof="0" dirty="0"/>
              <a:t>Subject 2</a:t>
            </a:r>
          </a:p>
          <a:p>
            <a:r>
              <a:rPr lang="en-GB" noProof="0" dirty="0"/>
              <a:t>Subject 3</a:t>
            </a:r>
          </a:p>
          <a:p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xmlns="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D11BC7-215C-5B41-81A2-94C888497B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/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1AD4075F-171A-D648-B81D-9FF0C4D36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82FB39-DFE8-744C-B891-9E7386416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Text Placeholder 139">
            <a:extLst>
              <a:ext uri="{FF2B5EF4-FFF2-40B4-BE49-F238E27FC236}">
                <a16:creationId xmlns:a16="http://schemas.microsoft.com/office/drawing/2014/main" xmlns="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xmlns="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xmlns="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14C8E2-7D22-704C-9252-C5F859431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xmlns="" id="{DA0BD28D-B36A-1C4B-88BC-2287017A1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D8DABF-D4DC-4D49-88C4-103A5030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xmlns="" id="{4784794A-AA9A-6649-9D62-C336CCD4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xmlns="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xmlns="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0901A1-F7E0-824D-B152-A3075EA19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/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348F35FE-0228-0245-B71E-DA83CEFBF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447C0D-2441-664B-B17F-BA8A30B29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0" name="Text Placeholder 139">
            <a:extLst>
              <a:ext uri="{FF2B5EF4-FFF2-40B4-BE49-F238E27FC236}">
                <a16:creationId xmlns:a16="http://schemas.microsoft.com/office/drawing/2014/main" xmlns="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9A1E65-43C1-8941-9501-2EB8C732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xmlns="" id="{BFDED1E7-8506-3D4F-6257-0CB0FCD624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DFF9E508-168C-139F-5130-487F72AEF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4A4E56A-787C-13BE-71E2-162CB5559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xmlns="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xmlns="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xmlns="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E2B8AE-240F-7924-B14C-B22D575A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D - 1 or 2 lines</a:t>
            </a:r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2739EABA-1658-3220-F85D-297A661C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4827D7-4815-07FF-EF05-F69CAD2A6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xmlns="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xmlns="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xmlns="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BC3BD6-A730-8508-EFD0-F5D233246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xtfs/#/xTF/68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mailto:jk-conpro@gmx.de" TargetMode="External"/><Relationship Id="rId4" Type="http://schemas.openxmlformats.org/officeDocument/2006/relationships/hyperlink" Target="mailto:joachim.koss@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225F1-278B-1448-17AD-A6F6F64C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1" y="2546173"/>
            <a:ext cx="9750955" cy="2007901"/>
          </a:xfrm>
        </p:spPr>
        <p:txBody>
          <a:bodyPr/>
          <a:lstStyle/>
          <a:p>
            <a:r>
              <a:rPr lang="en-US" dirty="0"/>
              <a:t>STF </a:t>
            </a:r>
            <a:r>
              <a:rPr lang="en-US" dirty="0" smtClean="0"/>
              <a:t>685 ESTIMED</a:t>
            </a:r>
            <a:br>
              <a:rPr lang="en-US" dirty="0" smtClean="0"/>
            </a:br>
            <a:r>
              <a:rPr lang="en-GB" dirty="0" smtClean="0"/>
              <a:t>Enabling </a:t>
            </a:r>
            <a:r>
              <a:rPr lang="en-GB" dirty="0"/>
              <a:t>Standardized IoT deployments in MEC Environments for advanced systems</a:t>
            </a: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/>
            </a: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US" sz="2400" dirty="0" smtClean="0"/>
              <a:t>Project status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4C5A011-86B5-1550-5521-FC560372C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780086" cy="400110"/>
          </a:xfrm>
        </p:spPr>
        <p:txBody>
          <a:bodyPr/>
          <a:lstStyle/>
          <a:p>
            <a:r>
              <a:rPr lang="en-GB" dirty="0"/>
              <a:t>Presented by: Joachim Koss, </a:t>
            </a:r>
            <a:r>
              <a:rPr lang="en-GB" dirty="0" smtClean="0"/>
              <a:t>ETSI STF685 </a:t>
            </a:r>
            <a:r>
              <a:rPr lang="en-GB" dirty="0"/>
              <a:t>Leader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71B5C60-4F2A-356B-7844-CCAAB36A2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6492782" cy="400110"/>
          </a:xfrm>
        </p:spPr>
        <p:txBody>
          <a:bodyPr/>
          <a:lstStyle/>
          <a:p>
            <a:r>
              <a:rPr lang="en-GB" dirty="0"/>
              <a:t>For</a:t>
            </a:r>
            <a:r>
              <a:rPr lang="en-GB" dirty="0" smtClean="0"/>
              <a:t>: oneM2M Technical Plenary Meeting #69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1A86AC2-EB48-C9AC-90D4-00C0D9B42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02/04/2025</a:t>
            </a:r>
            <a:endParaRPr lang="en-GB" dirty="0"/>
          </a:p>
        </p:txBody>
      </p:sp>
      <p:pic>
        <p:nvPicPr>
          <p:cNvPr id="7" name="Picture 4939909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94" y="2162464"/>
            <a:ext cx="2484755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/>
              <a:t>Requested Decisions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10</a:t>
            </a:fld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64" y="5958756"/>
            <a:ext cx="611437" cy="4915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69223" y="6077037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precondition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Milestone 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79F868EB-8868-F749-9A30-CDC90E7E7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129" y="905359"/>
            <a:ext cx="9885004" cy="4657238"/>
          </a:xfrm>
        </p:spPr>
        <p:txBody>
          <a:bodyPr/>
          <a:lstStyle/>
          <a:p>
            <a:r>
              <a:rPr lang="en-GB" altLang="en-US" dirty="0" smtClean="0"/>
              <a:t>oneM2M TP is </a:t>
            </a:r>
            <a:r>
              <a:rPr lang="en-GB" altLang="en-US" dirty="0"/>
              <a:t>kindly asked</a:t>
            </a:r>
            <a:endParaRPr lang="en-GB" dirty="0"/>
          </a:p>
          <a:p>
            <a:pPr lvl="1"/>
            <a:r>
              <a:rPr lang="en-GB" altLang="en-US" sz="1400" dirty="0"/>
              <a:t>to </a:t>
            </a:r>
            <a:r>
              <a:rPr lang="en-GB" altLang="en-US" sz="1400" b="1" dirty="0" smtClean="0">
                <a:solidFill>
                  <a:srgbClr val="0070C0"/>
                </a:solidFill>
              </a:rPr>
              <a:t>note</a:t>
            </a:r>
            <a:r>
              <a:rPr lang="en-GB" altLang="en-US" sz="1400" dirty="0" smtClean="0"/>
              <a:t> </a:t>
            </a:r>
            <a:r>
              <a:rPr lang="en-GB" altLang="en-US" sz="1400" dirty="0"/>
              <a:t>the </a:t>
            </a:r>
            <a:r>
              <a:rPr lang="en-US" altLang="en-US" sz="1400" dirty="0" smtClean="0"/>
              <a:t>STF685 </a:t>
            </a:r>
            <a:r>
              <a:rPr lang="en-US" altLang="en-US" sz="1400" dirty="0"/>
              <a:t>Status </a:t>
            </a:r>
            <a:r>
              <a:rPr lang="en-US" altLang="en-US" sz="1400" dirty="0" smtClean="0"/>
              <a:t>Presentation</a:t>
            </a:r>
            <a:r>
              <a:rPr lang="en-GB" altLang="en-US" sz="1400" dirty="0" smtClean="0"/>
              <a:t> </a:t>
            </a:r>
            <a:r>
              <a:rPr lang="en-GB" altLang="en-US" sz="1400" dirty="0">
                <a:solidFill>
                  <a:srgbClr val="00B050"/>
                </a:solidFill>
              </a:rPr>
              <a:t>[TP-2025-0023]</a:t>
            </a:r>
            <a:endParaRPr lang="en-GB" altLang="en-US" sz="1400" dirty="0">
              <a:solidFill>
                <a:srgbClr val="00B050"/>
              </a:solidFill>
            </a:endParaRPr>
          </a:p>
          <a:p>
            <a:pPr lvl="1"/>
            <a:endParaRPr lang="en-GB" altLang="en-US" dirty="0">
              <a:solidFill>
                <a:srgbClr val="00B05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7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42360" y="5082988"/>
            <a:ext cx="9858564" cy="912776"/>
          </a:xfrm>
        </p:spPr>
        <p:txBody>
          <a:bodyPr/>
          <a:lstStyle/>
          <a:p>
            <a:r>
              <a:rPr lang="de-DE" dirty="0"/>
              <a:t>ETSI  STF </a:t>
            </a:r>
            <a:r>
              <a:rPr lang="de-DE" dirty="0" smtClean="0"/>
              <a:t>696 </a:t>
            </a:r>
            <a:r>
              <a:rPr lang="de-DE" dirty="0"/>
              <a:t>Homepage: </a:t>
            </a:r>
            <a:r>
              <a:rPr lang="en-US" u="sng" dirty="0">
                <a:hlinkClick r:id="rId3"/>
              </a:rPr>
              <a:t>https://portal.etsi.org/xtfs/#/</a:t>
            </a:r>
            <a:r>
              <a:rPr lang="en-US" u="sng" dirty="0" smtClean="0">
                <a:hlinkClick r:id="rId3"/>
              </a:rPr>
              <a:t>xTF/685/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1389469"/>
            <a:ext cx="72614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altLang="en-US" sz="2800" dirty="0"/>
              <a:t>Contact Details:</a:t>
            </a:r>
          </a:p>
          <a:p>
            <a:pPr marL="2776538">
              <a:buFontTx/>
              <a:buNone/>
            </a:pPr>
            <a:r>
              <a:rPr lang="en-GB" altLang="en-US" sz="2800" dirty="0"/>
              <a:t>Joachim Koss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JK Consulting &amp; Projects</a:t>
            </a:r>
            <a:br>
              <a:rPr lang="en-GB" altLang="en-US" dirty="0"/>
            </a:br>
            <a:r>
              <a:rPr lang="en-GB" altLang="en-US" dirty="0"/>
              <a:t>Email:    </a:t>
            </a:r>
            <a:r>
              <a:rPr lang="en-GB" altLang="en-US" dirty="0">
                <a:hlinkClick r:id="rId4"/>
              </a:rPr>
              <a:t>joachim.koss@</a:t>
            </a:r>
            <a:r>
              <a:rPr lang="en-GB" altLang="en-US" dirty="0">
                <a:hlinkClick r:id="rId5"/>
              </a:rPr>
              <a:t>jk-conpro.de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Phone:  +49 </a:t>
            </a:r>
            <a:r>
              <a:rPr lang="en-GB" altLang="en-US" dirty="0" smtClean="0"/>
              <a:t>3379379092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Mobile: +49 </a:t>
            </a:r>
            <a:r>
              <a:rPr lang="en-GB" altLang="en-US" dirty="0" smtClean="0"/>
              <a:t>15732100402</a:t>
            </a:r>
            <a:br>
              <a:rPr lang="en-GB" altLang="en-US" dirty="0" smtClean="0"/>
            </a:br>
            <a:r>
              <a:rPr lang="en-GB" altLang="en-US" dirty="0" smtClean="0"/>
              <a:t>Internet: www.jk-conpro.de</a:t>
            </a:r>
            <a:endParaRPr lang="en-GB" altLang="en-US" dirty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78" y="2029917"/>
            <a:ext cx="1274935" cy="16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fr-FR" dirty="0"/>
              <a:t>STF </a:t>
            </a:r>
            <a:r>
              <a:rPr lang="fr-FR" dirty="0" smtClean="0"/>
              <a:t>685 </a:t>
            </a:r>
            <a:r>
              <a:rPr lang="fr-FR" dirty="0"/>
              <a:t>Meetings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800000"/>
            <a:ext cx="7478773" cy="2501068"/>
          </a:xfrm>
        </p:spPr>
        <p:txBody>
          <a:bodyPr/>
          <a:lstStyle/>
          <a:p>
            <a:r>
              <a:rPr lang="en-GB" u="sng" noProof="0" dirty="0"/>
              <a:t>Meetings held since project start</a:t>
            </a:r>
          </a:p>
          <a:p>
            <a:pPr lvl="1"/>
            <a:r>
              <a:rPr lang="en-GB" altLang="en-US" dirty="0" smtClean="0"/>
              <a:t>1</a:t>
            </a:r>
            <a:r>
              <a:rPr lang="en-GB" altLang="en-US" dirty="0"/>
              <a:t> </a:t>
            </a:r>
            <a:r>
              <a:rPr lang="en-GB" altLang="en-US" dirty="0" smtClean="0"/>
              <a:t>  </a:t>
            </a:r>
            <a:r>
              <a:rPr lang="en-GB" altLang="en-US" dirty="0" smtClean="0"/>
              <a:t>Preparatory </a:t>
            </a:r>
            <a:r>
              <a:rPr lang="en-GB" altLang="en-US" dirty="0" smtClean="0"/>
              <a:t>meeting</a:t>
            </a:r>
            <a:endParaRPr lang="en-GB" altLang="en-US" dirty="0"/>
          </a:p>
          <a:p>
            <a:pPr lvl="1"/>
            <a:r>
              <a:rPr lang="en-GB" altLang="en-US" dirty="0" smtClean="0"/>
              <a:t>1   STF685 </a:t>
            </a:r>
            <a:r>
              <a:rPr lang="en-GB" altLang="en-US" dirty="0"/>
              <a:t>Steering Committee meetings</a:t>
            </a:r>
          </a:p>
          <a:p>
            <a:pPr lvl="1"/>
            <a:r>
              <a:rPr lang="en-GB" altLang="en-US" dirty="0" smtClean="0"/>
              <a:t>3   STF685 regular </a:t>
            </a:r>
            <a:r>
              <a:rPr lang="en-GB" altLang="en-US" dirty="0" smtClean="0"/>
              <a:t>meetings (project coordination)</a:t>
            </a:r>
            <a:endParaRPr lang="en-GB" altLang="en-US" dirty="0"/>
          </a:p>
          <a:p>
            <a:pPr lvl="1"/>
            <a:r>
              <a:rPr lang="en-GB" altLang="en-US" dirty="0" smtClean="0"/>
              <a:t>4  STF685 Work Group </a:t>
            </a:r>
            <a:r>
              <a:rPr lang="en-GB" altLang="en-US" dirty="0" smtClean="0"/>
              <a:t>meetings (technical work)</a:t>
            </a:r>
            <a:endParaRPr lang="en-GB" alt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59" y="4443186"/>
            <a:ext cx="6538973" cy="1407282"/>
          </a:xfrm>
        </p:spPr>
        <p:txBody>
          <a:bodyPr/>
          <a:lstStyle/>
          <a:p>
            <a:r>
              <a:rPr lang="en-GB" u="sng" noProof="0" dirty="0" smtClean="0"/>
              <a:t>STF685 </a:t>
            </a:r>
            <a:r>
              <a:rPr lang="en-GB" u="sng" noProof="0" dirty="0"/>
              <a:t>regular meetings planned</a:t>
            </a:r>
          </a:p>
          <a:p>
            <a:pPr lvl="1"/>
            <a:r>
              <a:rPr lang="en-GB" dirty="0" smtClean="0"/>
              <a:t>The meetings take </a:t>
            </a:r>
            <a:r>
              <a:rPr lang="en-GB" dirty="0"/>
              <a:t>place on a regular basis, aimed in a </a:t>
            </a:r>
            <a:r>
              <a:rPr lang="en-GB" dirty="0" smtClean="0"/>
              <a:t>3-weeks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7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59" y="1200857"/>
            <a:ext cx="10365908" cy="4370209"/>
          </a:xfrm>
        </p:spPr>
        <p:txBody>
          <a:bodyPr/>
          <a:lstStyle/>
          <a:p>
            <a:r>
              <a:rPr lang="en-GB" altLang="en-US" dirty="0"/>
              <a:t>Achievements since </a:t>
            </a:r>
            <a:r>
              <a:rPr lang="en-GB" altLang="en-US" dirty="0" smtClean="0"/>
              <a:t>project start of expert team on 01.02.25:</a:t>
            </a:r>
          </a:p>
          <a:p>
            <a:pPr lvl="1"/>
            <a:r>
              <a:rPr lang="en-GB" dirty="0"/>
              <a:t>Milestone A1 achieved on 31 January 2025 (Project Team established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2 Work Packages (</a:t>
            </a:r>
            <a:r>
              <a:rPr lang="en-GB" dirty="0" smtClean="0"/>
              <a:t>WP2, WP6) </a:t>
            </a:r>
            <a:r>
              <a:rPr lang="en-GB" dirty="0"/>
              <a:t>started to work</a:t>
            </a:r>
            <a:br>
              <a:rPr lang="en-GB" dirty="0"/>
            </a:br>
            <a:r>
              <a:rPr lang="en-GB" dirty="0" err="1"/>
              <a:t>Work</a:t>
            </a:r>
            <a:r>
              <a:rPr lang="en-GB" dirty="0"/>
              <a:t> Package Leaders and some Rapporteurs are </a:t>
            </a:r>
            <a:r>
              <a:rPr lang="en-GB" dirty="0" smtClean="0"/>
              <a:t>nominated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WP2 - </a:t>
            </a:r>
            <a:r>
              <a:rPr lang="en-US" dirty="0"/>
              <a:t>Use case selection, Deployment Scenarios and Requirements </a:t>
            </a:r>
            <a:r>
              <a:rPr lang="en-US" dirty="0" smtClean="0"/>
              <a:t>definition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D2.1 -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selection for oneM2M and MEC implementations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D2.2 - ETSI GR MEC-DEC 050 - PWI_MECDECODE_2411_v1 (GR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b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ESTIMED Use Cases &amp; Requirements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WP6 - Dissemination and Ecosystem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D6.1 - Dissemination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D6.3 - Introductory White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/>
              <a:t>Achievements / </a:t>
            </a:r>
            <a:r>
              <a:rPr lang="en-GB" dirty="0" smtClean="0"/>
              <a:t>Progress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6074835" y="3962457"/>
            <a:ext cx="276225" cy="482543"/>
          </a:xfrm>
          <a:prstGeom prst="rightBrace">
            <a:avLst>
              <a:gd name="adj1" fmla="val 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927850" y="4034419"/>
            <a:ext cx="322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14176"/>
                </a:solidFill>
              </a:rPr>
              <a:t>Input </a:t>
            </a:r>
            <a:r>
              <a:rPr lang="de-DE" sz="1600" dirty="0" err="1">
                <a:solidFill>
                  <a:srgbClr val="014176"/>
                </a:solidFill>
              </a:rPr>
              <a:t>to</a:t>
            </a:r>
            <a:r>
              <a:rPr lang="de-DE" sz="1600" dirty="0">
                <a:solidFill>
                  <a:srgbClr val="014176"/>
                </a:solidFill>
              </a:rPr>
              <a:t> Milestone </a:t>
            </a:r>
            <a:r>
              <a:rPr lang="de-DE" sz="1600" dirty="0" smtClean="0">
                <a:solidFill>
                  <a:srgbClr val="014176"/>
                </a:solidFill>
              </a:rPr>
              <a:t>A2, 31.05.25</a:t>
            </a:r>
            <a:endParaRPr lang="de-DE" sz="1600" dirty="0">
              <a:solidFill>
                <a:srgbClr val="01417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458437" y="2846399"/>
            <a:ext cx="299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dirty="0" smtClean="0">
                <a:solidFill>
                  <a:srgbClr val="014176"/>
                </a:solidFill>
              </a:rPr>
              <a:t>Input</a:t>
            </a:r>
            <a:r>
              <a:rPr lang="de-DE" sz="1600" dirty="0" smtClean="0"/>
              <a:t> </a:t>
            </a:r>
            <a:r>
              <a:rPr lang="de-DE" sz="1600" dirty="0" err="1" smtClean="0">
                <a:solidFill>
                  <a:srgbClr val="014176"/>
                </a:solidFill>
              </a:rPr>
              <a:t>to</a:t>
            </a:r>
            <a:r>
              <a:rPr lang="de-DE" sz="1600" dirty="0" smtClean="0">
                <a:solidFill>
                  <a:srgbClr val="014176"/>
                </a:solidFill>
              </a:rPr>
              <a:t> Milestone </a:t>
            </a:r>
            <a:r>
              <a:rPr lang="de-DE" sz="1600" dirty="0" smtClean="0">
                <a:solidFill>
                  <a:srgbClr val="014176"/>
                </a:solidFill>
              </a:rPr>
              <a:t>B, 31.08.25</a:t>
            </a:r>
            <a:endParaRPr lang="de-DE" sz="1600" dirty="0">
              <a:solidFill>
                <a:srgbClr val="01417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458437" y="3154415"/>
            <a:ext cx="299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dirty="0" smtClean="0">
                <a:solidFill>
                  <a:srgbClr val="014176"/>
                </a:solidFill>
              </a:rPr>
              <a:t>Input</a:t>
            </a:r>
            <a:r>
              <a:rPr lang="de-DE" sz="1600" dirty="0" smtClean="0"/>
              <a:t> </a:t>
            </a:r>
            <a:r>
              <a:rPr lang="de-DE" sz="1600" dirty="0" err="1" smtClean="0">
                <a:solidFill>
                  <a:srgbClr val="014176"/>
                </a:solidFill>
              </a:rPr>
              <a:t>to</a:t>
            </a:r>
            <a:r>
              <a:rPr lang="de-DE" sz="1600" dirty="0" smtClean="0">
                <a:solidFill>
                  <a:srgbClr val="014176"/>
                </a:solidFill>
              </a:rPr>
              <a:t> Milestone </a:t>
            </a:r>
            <a:r>
              <a:rPr lang="de-DE" sz="1600" dirty="0" smtClean="0">
                <a:solidFill>
                  <a:srgbClr val="014176"/>
                </a:solidFill>
              </a:rPr>
              <a:t>D1, 30.11.25</a:t>
            </a:r>
            <a:endParaRPr lang="de-DE" sz="1600" dirty="0">
              <a:solidFill>
                <a:srgbClr val="014176"/>
              </a:solidFill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8081665" y="2898807"/>
            <a:ext cx="262467" cy="203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rechts 11"/>
          <p:cNvSpPr/>
          <p:nvPr/>
        </p:nvSpPr>
        <p:spPr>
          <a:xfrm>
            <a:off x="8081665" y="3186467"/>
            <a:ext cx="262467" cy="203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6625168" y="4102096"/>
            <a:ext cx="262467" cy="203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2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Announcement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59" y="1200857"/>
            <a:ext cx="10365908" cy="4952293"/>
          </a:xfrm>
          <a:ln>
            <a:solidFill>
              <a:schemeClr val="accent1"/>
            </a:solidFill>
          </a:ln>
        </p:spPr>
        <p:txBody>
          <a:bodyPr/>
          <a:lstStyle/>
          <a:p>
            <a:pPr lvl="2"/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/>
              <a:t>MEC Tech F2F#10 </a:t>
            </a:r>
            <a:r>
              <a:rPr lang="en-GB" dirty="0" smtClean="0"/>
              <a:t>meeting in Sophia Antipolis</a:t>
            </a:r>
            <a:br>
              <a:rPr lang="en-GB" dirty="0" smtClean="0"/>
            </a:br>
            <a:r>
              <a:rPr lang="en-GB" dirty="0"/>
              <a:t>MEC-Open session - Edge IoT with ESTIMED </a:t>
            </a:r>
            <a:r>
              <a:rPr lang="en-GB" dirty="0" smtClean="0"/>
              <a:t>project on 29 April 2025</a:t>
            </a:r>
            <a:br>
              <a:rPr lang="en-GB" dirty="0" smtClean="0"/>
            </a:br>
            <a:r>
              <a:rPr lang="en-US" dirty="0" smtClean="0"/>
              <a:t>Goal </a:t>
            </a:r>
            <a:r>
              <a:rPr lang="en-US" dirty="0"/>
              <a:t>of this open </a:t>
            </a:r>
            <a:r>
              <a:rPr lang="en-US" dirty="0" smtClean="0"/>
              <a:t>session</a:t>
            </a:r>
          </a:p>
          <a:p>
            <a:pPr lvl="2"/>
            <a:r>
              <a:rPr lang="en-US" dirty="0" smtClean="0"/>
              <a:t>provide an </a:t>
            </a:r>
            <a:r>
              <a:rPr lang="en-US" dirty="0"/>
              <a:t>informative platform to the audience for sharing the ESTIMED project setup and </a:t>
            </a:r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help </a:t>
            </a:r>
            <a:r>
              <a:rPr lang="en-US" dirty="0"/>
              <a:t>WP2 collecting use cases from the audience </a:t>
            </a:r>
            <a:r>
              <a:rPr lang="en-US" dirty="0" smtClean="0"/>
              <a:t>suggestions</a:t>
            </a:r>
          </a:p>
          <a:p>
            <a:pPr lvl="2"/>
            <a:r>
              <a:rPr lang="en-US" dirty="0"/>
              <a:t>overview and events updates of Eclipse Foundation </a:t>
            </a:r>
          </a:p>
          <a:p>
            <a:pPr lvl="2"/>
            <a:r>
              <a:rPr lang="de-DE" dirty="0" err="1"/>
              <a:t>Hackathons</a:t>
            </a:r>
            <a:r>
              <a:rPr lang="de-DE" dirty="0"/>
              <a:t> Plans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en-US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 685 Deliverables Status (1)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53116"/>
              </p:ext>
            </p:extLst>
          </p:nvPr>
        </p:nvGraphicFramePr>
        <p:xfrm>
          <a:off x="1397000" y="948267"/>
          <a:ext cx="8771466" cy="528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595"/>
                <a:gridCol w="608098"/>
                <a:gridCol w="4259340"/>
                <a:gridCol w="1127811"/>
                <a:gridCol w="2093062"/>
                <a:gridCol w="162560"/>
              </a:tblGrid>
              <a:tr h="45455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WP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Del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Deliverable Name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Due Date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de-DE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90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Dissemination plan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in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progress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85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Introductory White paper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in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progress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Analysis and selection for oneM2M and MEC implementations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31-Aug-25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in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progress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050 - PWI_MECDECODE_2411_v1 (GR)- ESTIMED Use Cases &amp; Requirements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in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progress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34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Requirements - oneM2M WI -0120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06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Hackathon#1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75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D1.1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ESTIMED First Progress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31-Dec-25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Guide for selected MEC and oneM2M implementations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15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Software artifacts of simulation for PoCs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051 - PWI_MECDECODE_2401_v1 (GR)- ESTIMED integration solutions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TR XXX XXX (Number to be assigned)- oneM2M and MEC integration scenario and mechanisms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7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White Paper on advanced oneM2M and MEC interworking using Swarm Computing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16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Hackathon#2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5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D1.2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ESTIMED Second Progress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31-Dec-26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0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White paper on project achievements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31-May-27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 685 Deliverables Status(2)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6</a:t>
            </a:fld>
            <a:endParaRPr lang="en-US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1397000" y="948267"/>
          <a:ext cx="8805333" cy="528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490"/>
                <a:gridCol w="583445"/>
                <a:gridCol w="4086667"/>
                <a:gridCol w="1082088"/>
                <a:gridCol w="2391083"/>
                <a:gridCol w="162560"/>
              </a:tblGrid>
              <a:tr h="38398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WP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 No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Deliverable Name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Due Date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de-DE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de-DE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GS MEC-DEC 052 - PWI_MECDECODE_2402_v1 (GS)- ESTIMED Interworking and deployments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97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TS XXX XXX (Number to be assigned)- oneM2M and MEC interworking and deployments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7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Deployment scripts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35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Specification Change Requests collection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Open Source code contribution for oneM2M and MEC implementations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053 - PWI_MECDECODE_2403_v1 (GR)- ESTIMED PoC A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054 - PWI_MECDECODE_2404_v1 (GR)- ESTIMED PoC B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055 - PWI_MECDECODE_2405_v1 (GR)- ESTIMED PoC C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97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056 - PWI_MECDECODE_2406_v1 (GR)- ESTIMED PoC D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D5.1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057 - PWI_MECDECODE_2407_v1 (GR)- ESTIMED Interoperability Test Scenarios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21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D5.2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058 - PWI_MECDECODE_2408_v1 (GR)- ESTIMED Conformance Testing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511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TR XXX XXX (Number to be assigned) Developer Guide on interworking between oneM2M and MEC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611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Hackathon#3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27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D6.8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Dissemination activities reporting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595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D6.9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Project Promotion and Dissemination Materials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30-Nov-27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not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started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yet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de-DE" dirty="0" smtClean="0"/>
              <a:t>STF685 Milestones (1)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7</a:t>
            </a:fld>
            <a:endParaRPr lang="en-US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2489183" y="872068"/>
          <a:ext cx="6554365" cy="535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71"/>
                <a:gridCol w="4778712"/>
                <a:gridCol w="922182"/>
              </a:tblGrid>
              <a:tr h="33338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 #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Milestone description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Cut-off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3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A1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Project Team established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31-Jan-25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8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A2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Dissemination Plans and ecosystem reach out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D6.1: Dissemination plan to be sent to the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D6.2: Introductory White paper to be sent to the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Use cases definition and criteria for deployment scenarios selection available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98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B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D2.1: Analysis and selection for oneM2M and MEC implementations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ETSI Progress report#1 to be approved by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31-Aug-25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8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Early PoCs :Early definition of PoCs, to be used as input for the first Hackathon and event in WP6.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Means of verification: 4 early PoCs ready for the 1st Hackathon &amp; event. Early version of application and device software ready, as support for mature PoCs.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2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First set of requirements for standards interworking: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D2.2: ETSI GR MEC-DEC 050 - PWI_MECDECODE_2411_v1 (GR)- ESTIMED Use Cases &amp; Requirements published version sent to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Early/stable drafts of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D3.1:TSI GR MEC-DEC 051 and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D3.3: oneM2M TR 0077, made available.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D2.3: oneM2M Requirements - oneM2M WI -0120 published version sent to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Early PoCs to be used as input for the first Hackathon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D6.5: Post-event Hackathon#1 Report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D1.1: First-term Progress Report with the achieved results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3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D1.1: Approved by ETSI Secretariat and send to EISMEA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31-Dec-25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7" descr="C:\Users\jkoss\AppData\Local\Microsoft\Windows\Temporary Internet Files\Content.IE5\4WDCKVC3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24" y="1171457"/>
            <a:ext cx="277283" cy="2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579530" y="5945327"/>
            <a:ext cx="13826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 smtClean="0"/>
              <a:t>Approved</a:t>
            </a:r>
            <a:r>
              <a:rPr lang="de-DE" sz="1050" dirty="0" smtClean="0"/>
              <a:t> </a:t>
            </a:r>
            <a:r>
              <a:rPr lang="de-DE" sz="1050" dirty="0" err="1" smtClean="0"/>
              <a:t>means</a:t>
            </a:r>
            <a:r>
              <a:rPr lang="de-DE" sz="1050" dirty="0" smtClean="0"/>
              <a:t> </a:t>
            </a:r>
            <a:r>
              <a:rPr lang="de-DE" sz="1050" dirty="0" err="1" smtClean="0"/>
              <a:t>by</a:t>
            </a:r>
            <a:r>
              <a:rPr lang="de-DE" sz="1050" dirty="0" smtClean="0"/>
              <a:t> </a:t>
            </a:r>
            <a:r>
              <a:rPr lang="de-DE" sz="1050" dirty="0"/>
              <a:t>TC </a:t>
            </a:r>
            <a:r>
              <a:rPr lang="de-DE" sz="1050" dirty="0" smtClean="0"/>
              <a:t>SmartM2M, ISG MEC, oneM2M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6715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de-DE" dirty="0" smtClean="0"/>
              <a:t>STF685 Milestones (2)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8</a:t>
            </a:fld>
            <a:endParaRPr lang="en-US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2489182" y="872068"/>
          <a:ext cx="8178801" cy="566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995"/>
                <a:gridCol w="5963069"/>
                <a:gridCol w="1150737"/>
              </a:tblGrid>
              <a:tr h="15835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 #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Milestone description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Cut-off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23321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Final requirements for deployment and interoperability: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D2.4: Guide for selected MEC and oneM2M implementations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ETSI Progress report#2 to be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27352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F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D4.1: Software artifacts of simulation for PoCs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4 mature PoCs ready for the 2nd Hackathon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Application and device software ready, as support for final PoCs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99441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G1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D3.1: ETSI GR MEC-DEC 051 - PWI_MECDECODE_2401_v1 (GR)- ESTIMED integration solutions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Early/stable drafts of D3.2: TSI GS MEC-DEC 052 and D3.4: oneM2M TS 0042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D3.3: oneM2M TR 0077 - oneM2M and MEC integration scenario and mechanisms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D3.6: White Paper on advanced oneM2M and MEC interworking using Swarm Computing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D6.6: Post-event Hackathon#2 report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D1.2: Second-term Report approved by the three Reference Bodies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30-Nov-26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15547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G2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D1.2: Second Progress Report approved by ETSI Secretariat and sent to EISMEA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31-Dec-26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31095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H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D6.6: White paper on project achievements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Early/Stable drafts of D5.1: ETSI GR MEC-DEC 057 and D5.2: ETSI GR MEC-DEC 058</a:t>
                      </a:r>
                      <a:endParaRPr lang="de-DE" sz="1000" dirty="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ETSI Progress report#3 to be approved by the three Reference Bodies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59384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I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D3.2: ETSI GS MEC-DEC 052 - PWI_MECDECODE_2402_v1 (GS)- ESTIMED Interworking and deployments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D3.4: oneM2M TS 0042- oneM2M and MEC interworking and deployments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D4.2: Deployment scripts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4 final </a:t>
                      </a:r>
                      <a:r>
                        <a:rPr lang="en-GB" sz="900" dirty="0" err="1">
                          <a:effectLst/>
                        </a:rPr>
                        <a:t>PoCs</a:t>
                      </a:r>
                      <a:r>
                        <a:rPr lang="en-GB" sz="900" dirty="0">
                          <a:effectLst/>
                        </a:rPr>
                        <a:t> ready for the 3rd Hackathon &amp; event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184372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J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u="sng" dirty="0">
                          <a:effectLst/>
                        </a:rPr>
                        <a:t>The published versions sent to EC of:</a:t>
                      </a: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D3.5: oneM2M Specification Change Requests collection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D3.7: Open Source code contribution for oneM2M and MEC implementations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D4.3: ETSI GR MEC-DEC 053 - PWI_MECDECODE_2403_v1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A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D4.4: ETSI GR MEC-DEC 054 - PWI_MECDECODE_2404_v1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B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D4.5: ETSI GR MEC-DEC 055 - PWI_MECDECODE_2405_v1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C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D4.6: ETSI GR MEC-DEC 056 - PWI_MECDECODE_2406_v1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D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D5.1: ETSI GR MEC-DEC 057 - PWI_MECDECODE_2407_v1 (GR)- ESTIMED Interoperability Test Scenarios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D5.2: ETSI GR MEC-DEC 058 - PWI_MECDECODE_2408_v1 (GR)- ESTIMED Conformance Testing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D6.2: oneM2M TR 0078 Developer Guide on interworking between oneM2M and MEC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u="sng" dirty="0">
                          <a:effectLst/>
                        </a:rPr>
                        <a:t>Delivery to the EC of: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D6.7: Post-event Hackathon#3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D6.8: Dissemination activities reporting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D6.9: Project Promotion and Dissemination Materials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Final Report approved by the three Reference Bodies and sent to EISMEA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30-Nov-27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Requested Decisions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="" xmlns:a16="http://schemas.microsoft.com/office/drawing/2014/main" id="{73DBF347-6211-6142-A529-C67400D19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2305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8F71300-B14A-45D2-9DE4-B9FC7858D305}" vid="{26D42C6F-FE18-4489-93D7-0D639E656B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Full Version 2022</Template>
  <TotalTime>0</TotalTime>
  <Words>890</Words>
  <Application>Microsoft Office PowerPoint</Application>
  <PresentationFormat>Breitbild</PresentationFormat>
  <Paragraphs>276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Wingdings</vt:lpstr>
      <vt:lpstr>Poppins SemiBold</vt:lpstr>
      <vt:lpstr>Poppins Medium</vt:lpstr>
      <vt:lpstr>Poppins</vt:lpstr>
      <vt:lpstr>Calibri</vt:lpstr>
      <vt:lpstr>Times New Roman</vt:lpstr>
      <vt:lpstr>Office Theme</vt:lpstr>
      <vt:lpstr>STF 685 ESTIMED Enabling Standardized IoT deployments in MEC Environments for advanced systems Project status</vt:lpstr>
      <vt:lpstr>STF 685 Meetings</vt:lpstr>
      <vt:lpstr>Achievements / Progress</vt:lpstr>
      <vt:lpstr>Announcement</vt:lpstr>
      <vt:lpstr>STF 685 Deliverables Status (1)</vt:lpstr>
      <vt:lpstr>STF 685 Deliverables Status(2)</vt:lpstr>
      <vt:lpstr>STF685 Milestones (1)</vt:lpstr>
      <vt:lpstr>STF685 Milestones (2)</vt:lpstr>
      <vt:lpstr>Requested Decisions</vt:lpstr>
      <vt:lpstr>Requested Decisions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full version with Annexes</dc:title>
  <dc:subject>How to use the ETSI branded presentation template.</dc:subject>
  <dc:creator>JK</dc:creator>
  <cp:keywords>ETSI; Template; Powerpoint; brand.</cp:keywords>
  <dc:description/>
  <cp:lastModifiedBy>JK</cp:lastModifiedBy>
  <cp:revision>502</cp:revision>
  <cp:lastPrinted>2025-01-31T16:12:34Z</cp:lastPrinted>
  <dcterms:created xsi:type="dcterms:W3CDTF">2022-12-12T19:00:25Z</dcterms:created>
  <dcterms:modified xsi:type="dcterms:W3CDTF">2025-03-31T20:57:09Z</dcterms:modified>
  <cp:category/>
</cp:coreProperties>
</file>