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7" r:id="rId3"/>
    <p:sldId id="279" r:id="rId4"/>
    <p:sldId id="278" r:id="rId5"/>
    <p:sldId id="274" r:id="rId6"/>
    <p:sldId id="263" r:id="rId7"/>
    <p:sldId id="268" r:id="rId8"/>
    <p:sldId id="264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539"/>
    <p:restoredTop sz="94660"/>
  </p:normalViewPr>
  <p:slideViewPr>
    <p:cSldViewPr showGuides="1">
      <p:cViewPr varScale="1">
        <p:scale>
          <a:sx n="128" d="100"/>
          <a:sy n="128" d="100"/>
        </p:scale>
        <p:origin x="1256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6/26/25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6/26/25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D98B2-FF8D-2629-BB47-E5A193E8D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547E8AD5-0538-503E-CF72-EC062F3238B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6AAE503F-888E-3006-2639-3887BE9662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8BCCF1AA-9888-1A57-2A32-D021B5ADE1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7248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E8D634-0222-E384-FB4A-D74A3F765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C25C6D8F-15B8-4E04-2EE6-D57A333E5C2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80178F12-F8C5-63E3-91F8-CE78E63795B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D3DEA83D-929F-64B9-4362-048A97260B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0976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6090E-D7C0-E96B-3277-6A54B004A6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200C156C-2DF0-E1D3-86A6-BFE6A9ECAE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25878A2E-7210-EB54-46DC-4F45A0329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BE44059-87DB-50B9-DF4A-CDA009B90E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8570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AA96D-4C54-529D-C18B-5D1F0E7A7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EBDE1CCE-ADDC-C132-2C14-F1A9B4F810B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CAC201F3-B07E-AF87-0248-9815E7B433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388EE4B-AEB0-3518-F38D-83E723E8F8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231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TP#70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595784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Massimo Vanetti,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from 2025-06-23 to 2025-06-27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TP#70 -  Reports from Working Groups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C828DA1-1C22-40F7-BE50-75476AFD08CF}"/>
              </a:ext>
            </a:extLst>
          </p:cNvPr>
          <p:cNvSpPr txBox="1"/>
          <p:nvPr/>
        </p:nvSpPr>
        <p:spPr>
          <a:xfrm>
            <a:off x="2209800" y="3041247"/>
            <a:ext cx="3196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Britannic Bold" panose="020B0903060703020204" pitchFamily="34" charset="0"/>
              </a:rPr>
              <a:t>Thank You! </a:t>
            </a:r>
            <a:endParaRPr lang="fr-FR" sz="2800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773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8B185-4907-ABEB-36A2-80152F4B1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6A217A-4682-634B-C3A2-009A4D86901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83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Summary: CRs Agreed,  1/3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60CC2413-4623-CCD2-888B-956E9F56AB58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001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2550" lvl="1" indent="0" eaLnBrk="1" hangingPunct="1"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New CRs agreed against TS-0023, all for rel. 5:</a:t>
            </a: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82550" lvl="1" indent="0" eaLnBrk="1" hangingPunct="1"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DE71C26A-077E-A100-87C4-208C43C9C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3729BD8-0B65-A7FE-BD8D-B708245266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908038"/>
              </p:ext>
            </p:extLst>
          </p:nvPr>
        </p:nvGraphicFramePr>
        <p:xfrm>
          <a:off x="457199" y="2133600"/>
          <a:ext cx="8315739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1">
                  <a:extLst>
                    <a:ext uri="{9D8B030D-6E8A-4147-A177-3AD203B41FA5}">
                      <a16:colId xmlns:a16="http://schemas.microsoft.com/office/drawing/2014/main" val="558508672"/>
                    </a:ext>
                  </a:extLst>
                </a:gridCol>
                <a:gridCol w="6182138">
                  <a:extLst>
                    <a:ext uri="{9D8B030D-6E8A-4147-A177-3AD203B41FA5}">
                      <a16:colId xmlns:a16="http://schemas.microsoft.com/office/drawing/2014/main" val="135814422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Doc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Short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18735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RDM-2025-0054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Update draft history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61268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RDM-2025-0056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clause 5.8 (device management) clean-up and added short names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96558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RDM-2025-0057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Clean-up Annex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53774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RDM-2025-0058R01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Clean-up Annex 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63782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T" dirty="0"/>
                        <a:t>RDM-2025-0059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Correct case of mass attribute in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bodyCompositionAnalyser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75923"/>
                  </a:ext>
                </a:extLst>
              </a:tr>
            </a:tbl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415B6CA-A98A-7491-8FAB-74F7AFA96B4A}"/>
              </a:ext>
            </a:extLst>
          </p:cNvPr>
          <p:cNvSpPr txBox="1">
            <a:spLocks/>
          </p:cNvSpPr>
          <p:nvPr/>
        </p:nvSpPr>
        <p:spPr bwMode="auto">
          <a:xfrm>
            <a:off x="447261" y="1676400"/>
            <a:ext cx="7924800" cy="377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550" lvl="1" indent="0" eaLnBrk="1" hangingPunct="1">
              <a:buFont typeface="Arial" panose="020B0604020202020204" pitchFamily="34" charset="0"/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Agreed in RDM#69.1</a:t>
            </a:r>
            <a:endParaRPr lang="en-US" alt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669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A61EB-C061-C955-F735-6840A72B1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0D618EA5-9A16-222A-6C9C-5883D9576E4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83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Summary: CRs Agreed,  2/3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DBBB634C-71A5-7919-4CD0-6C4C6C1DC432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001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2550" lvl="1" indent="0" eaLnBrk="1" hangingPunct="1"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New CRs agreed against TS-0023, all for rel. 5:</a:t>
            </a: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82550" lvl="1" indent="0" eaLnBrk="1" hangingPunct="1"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E7905FDF-BAB2-1EBA-7F1A-D0E7640398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8C3D9DB-3121-B401-FBDF-90CF9C57B9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953418"/>
              </p:ext>
            </p:extLst>
          </p:nvPr>
        </p:nvGraphicFramePr>
        <p:xfrm>
          <a:off x="457199" y="2133600"/>
          <a:ext cx="8315739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1">
                  <a:extLst>
                    <a:ext uri="{9D8B030D-6E8A-4147-A177-3AD203B41FA5}">
                      <a16:colId xmlns:a16="http://schemas.microsoft.com/office/drawing/2014/main" val="558508672"/>
                    </a:ext>
                  </a:extLst>
                </a:gridCol>
                <a:gridCol w="6182138">
                  <a:extLst>
                    <a:ext uri="{9D8B030D-6E8A-4147-A177-3AD203B41FA5}">
                      <a16:colId xmlns:a16="http://schemas.microsoft.com/office/drawing/2014/main" val="135814422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Doc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Short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18735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RDM-2025-0061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clean-ups and table corrections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61268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RDM-2025-0062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Fixed editor notes after conversion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96558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RDM-2025-0063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Fixed informative references section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537741"/>
                  </a:ext>
                </a:extLst>
              </a:tr>
            </a:tbl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6DBFD18-532E-D2FD-7BCF-F894C422A299}"/>
              </a:ext>
            </a:extLst>
          </p:cNvPr>
          <p:cNvSpPr txBox="1">
            <a:spLocks/>
          </p:cNvSpPr>
          <p:nvPr/>
        </p:nvSpPr>
        <p:spPr bwMode="auto">
          <a:xfrm>
            <a:off x="447261" y="1676400"/>
            <a:ext cx="7924800" cy="377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550" lvl="1" indent="0" eaLnBrk="1" hangingPunct="1">
              <a:buFont typeface="Arial" panose="020B0604020202020204" pitchFamily="34" charset="0"/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Agreed in RDM#69.2</a:t>
            </a:r>
            <a:endParaRPr lang="en-US" alt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565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F75A9-2DBC-1D83-CEC5-0365184E0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6059234-68D1-7FEC-16D2-E742BD135C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83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Summary: CRs Agreed,  3/3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F5E32A2E-8799-9B8A-5FC3-37BD3BFFD8B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4130040"/>
            <a:ext cx="8001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2550" lvl="1" indent="0" eaLnBrk="1" hangingPunct="1"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New CR agreed against TS-0002, for rel. 4:</a:t>
            </a: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82550" lvl="1" indent="0" eaLnBrk="1" hangingPunct="1"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47BA0EE4-6313-E491-B59C-6B549BCA14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9FD709B-D94D-30AB-73F3-8A928D5C15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020743"/>
              </p:ext>
            </p:extLst>
          </p:nvPr>
        </p:nvGraphicFramePr>
        <p:xfrm>
          <a:off x="457200" y="4602480"/>
          <a:ext cx="81534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558508672"/>
                    </a:ext>
                  </a:extLst>
                </a:gridCol>
                <a:gridCol w="5943600">
                  <a:extLst>
                    <a:ext uri="{9D8B030D-6E8A-4147-A177-3AD203B41FA5}">
                      <a16:colId xmlns:a16="http://schemas.microsoft.com/office/drawing/2014/main" val="135814422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Doc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Short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18735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RDM-2025-0072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EditorialCorrections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612688"/>
                  </a:ext>
                </a:extLst>
              </a:tr>
            </a:tbl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57093-1035-E5BD-1B05-6E84AA92433B}"/>
              </a:ext>
            </a:extLst>
          </p:cNvPr>
          <p:cNvSpPr txBox="1">
            <a:spLocks/>
          </p:cNvSpPr>
          <p:nvPr/>
        </p:nvSpPr>
        <p:spPr bwMode="auto">
          <a:xfrm>
            <a:off x="457200" y="1447800"/>
            <a:ext cx="8001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550" lvl="1" indent="0" eaLnBrk="1" hangingPunct="1">
              <a:buFont typeface="Arial" panose="020B0604020202020204" pitchFamily="34" charset="0"/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New CR agreed against TS-0011, for rel. 4:</a:t>
            </a: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/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96AB728-8EA9-FA5B-1AB0-8CA848B6C5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09513"/>
              </p:ext>
            </p:extLst>
          </p:nvPr>
        </p:nvGraphicFramePr>
        <p:xfrm>
          <a:off x="457200" y="1935480"/>
          <a:ext cx="81534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558508672"/>
                    </a:ext>
                  </a:extLst>
                </a:gridCol>
                <a:gridCol w="5943600">
                  <a:extLst>
                    <a:ext uri="{9D8B030D-6E8A-4147-A177-3AD203B41FA5}">
                      <a16:colId xmlns:a16="http://schemas.microsoft.com/office/drawing/2014/main" val="135814422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Doc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Short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18735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RDM-2025-0052R01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TS-0011 initial conversion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6126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856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86E03-7A13-976B-1707-D7D6731B0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A9C71DBC-1168-C3AA-5B8B-A5A1C6967A4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Summary: New Baselines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A42F5B8F-92C6-DDB8-76AB-121514E99A2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CD6FE950-3B94-6999-E7A7-059C0BD458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59034AD-9B4A-8916-2E86-85B191F2D1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015233"/>
              </p:ext>
            </p:extLst>
          </p:nvPr>
        </p:nvGraphicFramePr>
        <p:xfrm>
          <a:off x="457200" y="1676400"/>
          <a:ext cx="81534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8253">
                  <a:extLst>
                    <a:ext uri="{9D8B030D-6E8A-4147-A177-3AD203B41FA5}">
                      <a16:colId xmlns:a16="http://schemas.microsoft.com/office/drawing/2014/main" val="558508672"/>
                    </a:ext>
                  </a:extLst>
                </a:gridCol>
                <a:gridCol w="5995147">
                  <a:extLst>
                    <a:ext uri="{9D8B030D-6E8A-4147-A177-3AD203B41FA5}">
                      <a16:colId xmlns:a16="http://schemas.microsoft.com/office/drawing/2014/main" val="135814422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Doc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Short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18735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RDM-2025-0055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TR-0001_v5_2_1_baseline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44076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RDM-2025-0065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TS-0023 v5.7.0 baseline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86190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RDM-2025-0066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TR-0001 v5.2.2 baseline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41202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RDM-2025-0070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TS-0002 v5.4.0 baseline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077317"/>
                  </a:ext>
                </a:extLst>
              </a:tr>
            </a:tbl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ED097-CAB3-540F-2223-2E133FDA0F05}"/>
              </a:ext>
            </a:extLst>
          </p:cNvPr>
          <p:cNvSpPr txBox="1">
            <a:spLocks/>
          </p:cNvSpPr>
          <p:nvPr/>
        </p:nvSpPr>
        <p:spPr bwMode="auto">
          <a:xfrm>
            <a:off x="371061" y="4419600"/>
            <a:ext cx="80010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550" lvl="1" indent="0" eaLnBrk="1" hangingPunct="1">
              <a:buFont typeface="Arial" panose="020B0604020202020204" pitchFamily="34" charset="0"/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Note: </a:t>
            </a:r>
          </a:p>
          <a:p>
            <a:pPr marL="425450" lvl="1" indent="-342900" eaLnBrk="1" hangingPunct="1"/>
            <a:r>
              <a:rPr lang="en-US" altLang="de-DE" sz="2000" dirty="0">
                <a:solidFill>
                  <a:schemeClr val="tx1"/>
                </a:solidFill>
              </a:rPr>
              <a:t>RDM-2025-0055 was agreed in RDM#69.1</a:t>
            </a:r>
          </a:p>
          <a:p>
            <a:pPr marL="425450" lvl="1" indent="-342900" eaLnBrk="1" hangingPunct="1"/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/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274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Items for DECISION in TP</a:t>
            </a:r>
            <a:endParaRPr lang="en-US" altLang="en-US" dirty="0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534400" cy="461633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Packs for approval</a:t>
            </a:r>
            <a:endParaRPr lang="en-GB" altLang="de-DE" sz="2400" dirty="0">
              <a:solidFill>
                <a:srgbClr val="C00000"/>
              </a:solidFill>
            </a:endParaRPr>
          </a:p>
          <a:p>
            <a:pPr lvl="1">
              <a:defRPr/>
            </a:pPr>
            <a:r>
              <a:rPr lang="en-US" altLang="en-US" sz="1600" dirty="0"/>
              <a:t>TP-2025-0051-TP70_TS-0023_CR_Pack</a:t>
            </a:r>
          </a:p>
          <a:p>
            <a:pPr lvl="1">
              <a:defRPr/>
            </a:pPr>
            <a:r>
              <a:rPr lang="en-US" altLang="en-US" sz="1600" dirty="0"/>
              <a:t>TP-2025-0052-TP70_TS-0011_CR_Pack</a:t>
            </a:r>
          </a:p>
          <a:p>
            <a:pPr lvl="1">
              <a:defRPr/>
            </a:pPr>
            <a:r>
              <a:rPr lang="en-US" altLang="en-US" sz="1600" dirty="0"/>
              <a:t>TP-2025-0053-TP70_TS-0002_CR</a:t>
            </a:r>
            <a:r>
              <a:rPr lang="en-US" altLang="en-US" sz="1600"/>
              <a:t>_Pack</a:t>
            </a:r>
            <a:endParaRPr lang="en-US" altLang="en-US" sz="1600" dirty="0"/>
          </a:p>
          <a:p>
            <a:pPr marL="457200" lvl="1" indent="0">
              <a:buNone/>
              <a:defRPr/>
            </a:pPr>
            <a:r>
              <a:rPr lang="en-US" altLang="en-US" sz="1600" dirty="0"/>
              <a:t> 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TR/TS for approval 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WI proposal for approval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 for approval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None</a:t>
            </a:r>
          </a:p>
          <a:p>
            <a:pPr lvl="1"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  <a:p>
            <a:pPr marL="457200" lvl="1" indent="0">
              <a:buNone/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4769552E-47FF-68F4-CA0C-5700196C47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2319295"/>
              </p:ext>
            </p:extLst>
          </p:nvPr>
        </p:nvGraphicFramePr>
        <p:xfrm>
          <a:off x="478665" y="1866905"/>
          <a:ext cx="8350586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6582">
                  <a:extLst>
                    <a:ext uri="{9D8B030D-6E8A-4147-A177-3AD203B41FA5}">
                      <a16:colId xmlns:a16="http://schemas.microsoft.com/office/drawing/2014/main" val="2979365118"/>
                    </a:ext>
                  </a:extLst>
                </a:gridCol>
                <a:gridCol w="6824004">
                  <a:extLst>
                    <a:ext uri="{9D8B030D-6E8A-4147-A177-3AD203B41FA5}">
                      <a16:colId xmlns:a16="http://schemas.microsoft.com/office/drawing/2014/main" val="2059797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 Full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825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Use Cases Collection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390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SDT based Information Model and Mapping for Vertical Industries - SIMVI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2937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WI-0116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Maintenance of oneM2M Release 2, 3 and 4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640277"/>
                  </a:ext>
                </a:extLst>
              </a:tr>
            </a:tbl>
          </a:graphicData>
        </a:graphic>
      </p:graphicFrame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  <p:graphicFrame>
        <p:nvGraphicFramePr>
          <p:cNvPr id="4" name="Content Placeholder 1">
            <a:extLst>
              <a:ext uri="{FF2B5EF4-FFF2-40B4-BE49-F238E27FC236}">
                <a16:creationId xmlns:a16="http://schemas.microsoft.com/office/drawing/2014/main" id="{9BE10CB8-B728-3B16-D21D-199D8A93DE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4783394"/>
              </p:ext>
            </p:extLst>
          </p:nvPr>
        </p:nvGraphicFramePr>
        <p:xfrm>
          <a:off x="457200" y="4384040"/>
          <a:ext cx="837205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979365118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059797445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322608824"/>
                    </a:ext>
                  </a:extLst>
                </a:gridCol>
                <a:gridCol w="1818851">
                  <a:extLst>
                    <a:ext uri="{9D8B030D-6E8A-4147-A177-3AD203B41FA5}">
                      <a16:colId xmlns:a16="http://schemas.microsoft.com/office/drawing/2014/main" val="9036235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Full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Progress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Comments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825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WI-0098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IoT for Smart Lifts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T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</a:t>
                      </a:r>
                      <a:r>
                        <a:rPr lang="en-IT" dirty="0"/>
                        <a:t>o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2937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Enablement of IoT in the metaverse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T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No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328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WI-0118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Digital Twins Enablement in oneM2M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T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No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2405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F74DA2F-A242-404C-7125-71E21BD304F6}"/>
              </a:ext>
            </a:extLst>
          </p:cNvPr>
          <p:cNvSpPr txBox="1"/>
          <p:nvPr/>
        </p:nvSpPr>
        <p:spPr>
          <a:xfrm>
            <a:off x="457200" y="1378039"/>
            <a:ext cx="8479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b="1" dirty="0"/>
              <a:t>Tasks that are continuously ongoing (for these a percentage of progress is meaningless)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EB6808-857A-B951-A88B-32A7BD3DECBB}"/>
              </a:ext>
            </a:extLst>
          </p:cNvPr>
          <p:cNvSpPr txBox="1"/>
          <p:nvPr/>
        </p:nvSpPr>
        <p:spPr>
          <a:xfrm>
            <a:off x="457200" y="3963159"/>
            <a:ext cx="1295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b="1" dirty="0"/>
              <a:t>Other Tasks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Steps</a:t>
            </a:r>
            <a:endParaRPr lang="en-US" altLang="en-US" dirty="0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000" dirty="0"/>
              <a:t>Continue to advance Smart Lifts WI-0098</a:t>
            </a:r>
          </a:p>
          <a:p>
            <a:pPr>
              <a:defRPr/>
            </a:pPr>
            <a:r>
              <a:rPr lang="en-GB" altLang="de-DE" sz="2000" dirty="0"/>
              <a:t>Continue to advance SDT based Information Model and Mapping for Vertical Industries (Rel.5):</a:t>
            </a:r>
          </a:p>
          <a:p>
            <a:pPr lvl="1">
              <a:defRPr/>
            </a:pPr>
            <a:r>
              <a:rPr lang="en-GB" altLang="de-DE" sz="1600" dirty="0">
                <a:solidFill>
                  <a:schemeClr val="tx1"/>
                </a:solidFill>
              </a:rPr>
              <a:t>contributors are required to make their contributions via the GitLab based new process</a:t>
            </a:r>
          </a:p>
          <a:p>
            <a:pPr>
              <a:defRPr/>
            </a:pPr>
            <a:r>
              <a:rPr lang="en-GB" altLang="de-DE" sz="2000" dirty="0"/>
              <a:t>WI-0116 Maintenance Work:</a:t>
            </a:r>
          </a:p>
          <a:p>
            <a:pPr lvl="1">
              <a:defRPr/>
            </a:pPr>
            <a:r>
              <a:rPr lang="en-GB" altLang="de-DE" sz="1600" dirty="0">
                <a:solidFill>
                  <a:schemeClr val="tx1"/>
                </a:solidFill>
              </a:rPr>
              <a:t>contributors are required to make their contributions via the GitLab based new process</a:t>
            </a:r>
          </a:p>
          <a:p>
            <a:pPr>
              <a:defRPr/>
            </a:pPr>
            <a:r>
              <a:rPr lang="en-GB" altLang="de-DE" sz="2000" dirty="0"/>
              <a:t>Advance work item: WI-0101 Advanced Semantic Discovery (SDS WI)</a:t>
            </a:r>
          </a:p>
          <a:p>
            <a:pPr>
              <a:defRPr/>
            </a:pPr>
            <a:r>
              <a:rPr lang="en-GB" altLang="de-DE" sz="2000" dirty="0"/>
              <a:t>Advance work item: </a:t>
            </a:r>
            <a:r>
              <a:rPr lang="en-GB" altLang="de-DE" sz="2000" dirty="0">
                <a:sym typeface="Wingdings" panose="05000000000000000000" pitchFamily="2" charset="2"/>
              </a:rPr>
              <a:t>WI-0110 </a:t>
            </a:r>
            <a:r>
              <a:rPr lang="en-GB" altLang="de-DE" sz="2000" dirty="0" err="1"/>
              <a:t>MetaIoT</a:t>
            </a:r>
            <a:r>
              <a:rPr lang="en-GB" altLang="de-DE" sz="2000" dirty="0"/>
              <a:t> </a:t>
            </a:r>
          </a:p>
          <a:p>
            <a:pPr>
              <a:defRPr/>
            </a:pPr>
            <a:r>
              <a:rPr lang="en-GB" altLang="de-DE" sz="2000" dirty="0"/>
              <a:t>Advance work item: WI-0118 Digital Twins</a:t>
            </a:r>
          </a:p>
          <a:p>
            <a:pPr>
              <a:defRPr/>
            </a:pPr>
            <a:r>
              <a:rPr lang="en-GB" altLang="de-DE" sz="2000" dirty="0"/>
              <a:t>New action: determine which RDM documents switch to the new markdown process and their priorities</a:t>
            </a:r>
          </a:p>
          <a:p>
            <a:pPr>
              <a:defRPr/>
            </a:pPr>
            <a:r>
              <a:rPr lang="en-GB" altLang="de-DE" sz="2000" dirty="0"/>
              <a:t>Meeting minutes:</a:t>
            </a:r>
            <a:br>
              <a:rPr lang="en-GB" altLang="de-DE" sz="2000" dirty="0"/>
            </a:br>
            <a:r>
              <a:rPr lang="en-GB" altLang="de-DE" sz="2000" dirty="0"/>
              <a:t>RDM-2025-0073 RDM 70 Minutes </a:t>
            </a:r>
            <a:br>
              <a:rPr lang="en-GB" altLang="de-DE" sz="2000" dirty="0"/>
            </a:br>
            <a:r>
              <a:rPr lang="en-GB" altLang="de-DE" sz="2000" dirty="0"/>
              <a:t>(</a:t>
            </a:r>
            <a:r>
              <a:rPr lang="en-GB" altLang="de-DE" sz="2000" b="1" dirty="0"/>
              <a:t>THANKS Kim!</a:t>
            </a:r>
            <a:r>
              <a:rPr lang="en-GB" altLang="de-DE" sz="2000" dirty="0"/>
              <a:t>)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1"/>
            <a:ext cx="82296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 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chemeClr val="tx1"/>
                </a:solidFill>
              </a:rPr>
              <a:t>2 conference call: 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70.1 </a:t>
            </a:r>
            <a:r>
              <a:rPr lang="en-US" altLang="fr-FR" sz="2000">
                <a:solidFill>
                  <a:schemeClr val="tx1"/>
                </a:solidFill>
              </a:rPr>
              <a:t>(2025-07-24 </a:t>
            </a:r>
            <a:r>
              <a:rPr lang="en-US" altLang="fr-FR" sz="2000" dirty="0">
                <a:solidFill>
                  <a:schemeClr val="tx1"/>
                </a:solidFill>
              </a:rPr>
              <a:t>13:00-15:00 UTC)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70.2 (2025-08-28 13:00-15:00 UTC)</a:t>
            </a:r>
          </a:p>
          <a:p>
            <a:pPr marL="457200" lvl="1" indent="0">
              <a:buNone/>
            </a:pPr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RDM#71</a:t>
            </a:r>
          </a:p>
          <a:p>
            <a:pPr lvl="1"/>
            <a:r>
              <a:rPr lang="en-GB" altLang="de-DE" sz="2000" dirty="0">
                <a:solidFill>
                  <a:schemeClr val="tx1"/>
                </a:solidFill>
              </a:rPr>
              <a:t>TP#71 </a:t>
            </a:r>
            <a:r>
              <a:rPr lang="en-US" altLang="de-DE" sz="2000" dirty="0">
                <a:solidFill>
                  <a:schemeClr val="tx1"/>
                </a:solidFill>
              </a:rPr>
              <a:t>(2025-09-08 … 2025-09-12)</a:t>
            </a:r>
            <a:endParaRPr lang="en-GB" altLang="de-DE" sz="2000" dirty="0">
              <a:solidFill>
                <a:schemeClr val="tx1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90B4F0-970F-2632-5D7E-54784BC070BF}"/>
              </a:ext>
            </a:extLst>
          </p:cNvPr>
          <p:cNvSpPr txBox="1"/>
          <p:nvPr/>
        </p:nvSpPr>
        <p:spPr>
          <a:xfrm>
            <a:off x="8199783" y="24549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38667</TotalTime>
  <Words>532</Words>
  <Application>Microsoft Macintosh PowerPoint</Application>
  <PresentationFormat>On-screen Show (4:3)</PresentationFormat>
  <Paragraphs>142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Britannic Bold</vt:lpstr>
      <vt:lpstr>Calibri</vt:lpstr>
      <vt:lpstr>Myriad pro</vt:lpstr>
      <vt:lpstr>Wingdings</vt:lpstr>
      <vt:lpstr>Office Theme</vt:lpstr>
      <vt:lpstr>RDM status report to TP#70</vt:lpstr>
      <vt:lpstr>Summary: CRs Agreed,  1/3 </vt:lpstr>
      <vt:lpstr>Summary: CRs Agreed,  2/3</vt:lpstr>
      <vt:lpstr>Summary: CRs Agreed,  3/3</vt:lpstr>
      <vt:lpstr>Summary: New Baselines</vt:lpstr>
      <vt:lpstr>Items for DECISION in TP</vt:lpstr>
      <vt:lpstr>Highlights</vt:lpstr>
      <vt:lpstr>Next Steps</vt:lpstr>
      <vt:lpstr>Next Meetings / Calls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Massimo Vanetti</cp:lastModifiedBy>
  <cp:revision>595</cp:revision>
  <dcterms:created xsi:type="dcterms:W3CDTF">2012-09-11T22:52:11Z</dcterms:created>
  <dcterms:modified xsi:type="dcterms:W3CDTF">2025-06-26T07:28:28Z</dcterms:modified>
</cp:coreProperties>
</file>