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4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_rels/presentation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media/image1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move the slide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dt" idx="3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ft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sldNum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35BEC385-1CA3-445C-96FF-27BC244E0EB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ldImg"/>
          </p:nvPr>
        </p:nvSpPr>
        <p:spPr>
          <a:xfrm>
            <a:off x="1371600" y="1143000"/>
            <a:ext cx="4114440" cy="3085920"/>
          </a:xfrm>
          <a:prstGeom prst="rect">
            <a:avLst/>
          </a:prstGeom>
          <a:ln w="0">
            <a:noFill/>
          </a:ln>
        </p:spPr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12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trike="noStrike" u="none">
                <a:solidFill>
                  <a:schemeClr val="dk1"/>
                </a:solidFill>
                <a:effectLst/>
                <a:uFillTx/>
                <a:latin typeface="Calibri"/>
                <a:ea typeface="굴림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6742B66-6DFF-4C6F-807B-5337776215CB}" type="slidenum">
              <a:rPr b="0" lang="en-US" sz="1200" strike="noStrike" u="none">
                <a:solidFill>
                  <a:schemeClr val="dk1"/>
                </a:solidFill>
                <a:effectLst/>
                <a:uFillTx/>
                <a:latin typeface="Calibri"/>
                <a:ea typeface="굴림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ldImg"/>
          </p:nvPr>
        </p:nvSpPr>
        <p:spPr>
          <a:xfrm>
            <a:off x="1371600" y="1143000"/>
            <a:ext cx="4114440" cy="3085920"/>
          </a:xfrm>
          <a:prstGeom prst="rect">
            <a:avLst/>
          </a:prstGeom>
          <a:ln w="0">
            <a:noFill/>
          </a:ln>
        </p:spPr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sldNum" idx="13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trike="noStrike" u="none">
                <a:solidFill>
                  <a:schemeClr val="dk1"/>
                </a:solidFill>
                <a:effectLst/>
                <a:uFillTx/>
                <a:latin typeface="Calibri"/>
                <a:ea typeface="굴림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DF2C28E-61D3-44DE-930D-5D1AF654E61E}" type="slidenum">
              <a:rPr b="0" lang="en-US" sz="1200" strike="noStrike" u="none">
                <a:solidFill>
                  <a:schemeClr val="dk1"/>
                </a:solidFill>
                <a:effectLst/>
                <a:uFillTx/>
                <a:latin typeface="Calibri"/>
                <a:ea typeface="굴림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New Pag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0" name="Straight Connector 1"/>
          <p:cNvCxnSpPr/>
          <p:nvPr/>
        </p:nvCxnSpPr>
        <p:spPr>
          <a:xfrm>
            <a:off x="457200" y="6248160"/>
            <a:ext cx="8229960" cy="360"/>
          </a:xfrm>
          <a:prstGeom prst="straightConnector1">
            <a:avLst/>
          </a:prstGeom>
          <a:ln w="22225">
            <a:solidFill>
              <a:srgbClr val="a0a0a3"/>
            </a:solidFill>
            <a:round/>
          </a:ln>
        </p:spPr>
      </p:cxnSp>
      <p:cxnSp>
        <p:nvCxnSpPr>
          <p:cNvPr id="1" name="Straight Connector 2"/>
          <p:cNvCxnSpPr/>
          <p:nvPr/>
        </p:nvCxnSpPr>
        <p:spPr>
          <a:xfrm>
            <a:off x="457200" y="1218960"/>
            <a:ext cx="8229960" cy="360"/>
          </a:xfrm>
          <a:prstGeom prst="straightConnector1">
            <a:avLst/>
          </a:prstGeom>
          <a:ln w="22225">
            <a:solidFill>
              <a:srgbClr val="a0a0a3"/>
            </a:solidFill>
            <a:round/>
          </a:ln>
        </p:spPr>
      </p:cxnSp>
      <p:pic>
        <p:nvPicPr>
          <p:cNvPr id="2" name="Picture 7" descr="C:\Documents and Settings\mcauley\Local Settings\Temp\wz83a6\oneM2M\oneM2M-Logo.gif"/>
          <p:cNvPicPr/>
          <p:nvPr/>
        </p:nvPicPr>
        <p:blipFill>
          <a:blip r:embed="rId2"/>
          <a:stretch/>
        </p:blipFill>
        <p:spPr>
          <a:xfrm>
            <a:off x="7647120" y="0"/>
            <a:ext cx="1496520" cy="1022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c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rgbClr val="c00000"/>
              </a:solidFill>
              <a:effectLst/>
              <a:uFillTx/>
              <a:latin typeface="Calibri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c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sldNum" idx="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trike="noStrike" u="none">
                <a:solidFill>
                  <a:srgbClr val="898989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74A5801-628F-4089-84DD-738779CFE44E}" type="slidenum">
              <a:rPr b="0" lang="en-US" sz="1200" strike="noStrike" u="none">
                <a:solidFill>
                  <a:srgbClr val="898989"/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1_Title and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"/>
          <p:cNvCxnSpPr/>
          <p:nvPr/>
        </p:nvCxnSpPr>
        <p:spPr>
          <a:xfrm>
            <a:off x="457200" y="6248160"/>
            <a:ext cx="8229960" cy="360"/>
          </a:xfrm>
          <a:prstGeom prst="straightConnector1">
            <a:avLst/>
          </a:prstGeom>
          <a:ln w="22225">
            <a:solidFill>
              <a:srgbClr val="a0a0a3"/>
            </a:solidFill>
            <a:round/>
          </a:ln>
        </p:spPr>
      </p:cxnSp>
      <p:cxnSp>
        <p:nvCxnSpPr>
          <p:cNvPr id="7" name="Straight Connector 2"/>
          <p:cNvCxnSpPr/>
          <p:nvPr/>
        </p:nvCxnSpPr>
        <p:spPr>
          <a:xfrm>
            <a:off x="457200" y="1218960"/>
            <a:ext cx="8229960" cy="360"/>
          </a:xfrm>
          <a:prstGeom prst="straightConnector1">
            <a:avLst/>
          </a:prstGeom>
          <a:ln w="22225">
            <a:solidFill>
              <a:srgbClr val="a0a0a3"/>
            </a:solidFill>
            <a:round/>
          </a:ln>
        </p:spPr>
      </p:cxnSp>
      <p:pic>
        <p:nvPicPr>
          <p:cNvPr id="8" name="Picture 7" descr="C:\Documents and Settings\mcauley\Local Settings\Temp\wz83a6\oneM2M\oneM2M-Logo.gif"/>
          <p:cNvPicPr/>
          <p:nvPr/>
        </p:nvPicPr>
        <p:blipFill>
          <a:blip r:embed="rId2"/>
          <a:stretch/>
        </p:blipFill>
        <p:spPr>
          <a:xfrm>
            <a:off x="7647120" y="0"/>
            <a:ext cx="1496520" cy="1022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c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rgbClr val="c00000"/>
              </a:solidFill>
              <a:effectLst/>
              <a:uFillTx/>
              <a:latin typeface="Calibri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c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trike="noStrike" u="none">
                <a:solidFill>
                  <a:srgbClr val="898989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658D701-68EA-4179-9099-F9DC6C47458F}" type="slidenum">
              <a:rPr b="0" lang="en-US" sz="1200" strike="noStrike" u="none">
                <a:solidFill>
                  <a:srgbClr val="898989"/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 Slid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title text format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Third Outline Level</a:t>
            </a:r>
            <a:endParaRPr b="0" lang="en-US" sz="2000" strike="noStrike" u="none">
              <a:solidFill>
                <a:srgbClr val="c00000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7" descr="C:\Documents and Settings\mcauley\Local Settings\Temp\wz83a6\oneM2M\oneM2M-Logo.gif"/>
          <p:cNvPicPr/>
          <p:nvPr/>
        </p:nvPicPr>
        <p:blipFill>
          <a:blip r:embed="rId1"/>
          <a:stretch/>
        </p:blipFill>
        <p:spPr>
          <a:xfrm>
            <a:off x="1581120" y="28440"/>
            <a:ext cx="5981400" cy="408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Rounded Rectangle 5"/>
          <p:cNvSpPr/>
          <p:nvPr/>
        </p:nvSpPr>
        <p:spPr>
          <a:xfrm>
            <a:off x="457200" y="5256360"/>
            <a:ext cx="8229240" cy="1221840"/>
          </a:xfrm>
          <a:prstGeom prst="roundRect">
            <a:avLst>
              <a:gd name="adj" fmla="val 16667"/>
            </a:avLst>
          </a:prstGeom>
          <a:noFill/>
          <a:ln>
            <a:solidFill>
              <a:srgbClr val="a0a0a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71160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b="1" lang="en-US" sz="4800" strike="noStrike" u="none">
                <a:solidFill>
                  <a:srgbClr val="a0a0a3"/>
                </a:solidFill>
                <a:effectLst/>
                <a:uFillTx/>
                <a:latin typeface="Calibri"/>
              </a:rPr>
              <a:t>RDM status report to TP#72</a:t>
            </a:r>
            <a:endParaRPr b="0" lang="en-US" sz="4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3" name="TextBox 4"/>
          <p:cNvSpPr/>
          <p:nvPr/>
        </p:nvSpPr>
        <p:spPr>
          <a:xfrm>
            <a:off x="611280" y="5256360"/>
            <a:ext cx="5932800" cy="12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800" strike="noStrike" u="none">
                <a:solidFill>
                  <a:srgbClr val="b42025"/>
                </a:solidFill>
                <a:effectLst/>
                <a:uFillTx/>
                <a:latin typeface="Calibri"/>
              </a:rPr>
              <a:t>Group Name: oneM2M RDM WG1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trike="noStrike" u="none">
                <a:solidFill>
                  <a:srgbClr val="b42025"/>
                </a:solidFill>
                <a:effectLst/>
                <a:uFillTx/>
                <a:latin typeface="Calibri"/>
              </a:rPr>
              <a:t>Source: Massimo Vanetti, TaeHyun KIM (RDM chair, vice chair)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trike="noStrike" u="none">
                <a:solidFill>
                  <a:srgbClr val="b42025"/>
                </a:solidFill>
                <a:effectLst/>
                <a:uFillTx/>
                <a:latin typeface="Calibri"/>
              </a:rPr>
              <a:t>Meeting Date: from 2025-11-10 to 2025-11-14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trike="noStrike" u="none">
                <a:solidFill>
                  <a:srgbClr val="b42025"/>
                </a:solidFill>
                <a:effectLst/>
                <a:uFillTx/>
                <a:latin typeface="Calibri"/>
              </a:rPr>
              <a:t>Agenda Item: TP#72 -  Reports from Working Groups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0" y="457200"/>
            <a:ext cx="8229240" cy="837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Summary: CRs Agreed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1295280"/>
            <a:ext cx="8000640" cy="4568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824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New CRs agreed against TS-0002 *: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2440"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2440"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2440"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244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sldNum" idx="6"/>
          </p:nvPr>
        </p:nvSpPr>
        <p:spPr>
          <a:xfrm>
            <a:off x="457200" y="6248520"/>
            <a:ext cx="8229240" cy="6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ctr">
            <a:noAutofit/>
          </a:bodyPr>
          <a:p>
            <a:pPr indent="0">
              <a:buNone/>
            </a:pPr>
            <a:endParaRPr b="0" lang="en-US" sz="1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graphicFrame>
        <p:nvGraphicFramePr>
          <p:cNvPr id="27" name="Table 1"/>
          <p:cNvGraphicFramePr/>
          <p:nvPr/>
        </p:nvGraphicFramePr>
        <p:xfrm>
          <a:off x="457200" y="2133720"/>
          <a:ext cx="8315280" cy="971280"/>
        </p:xfrm>
        <a:graphic>
          <a:graphicData uri="http://schemas.openxmlformats.org/drawingml/2006/table">
            <a:tbl>
              <a:tblPr/>
              <a:tblGrid>
                <a:gridCol w="2133360"/>
                <a:gridCol w="6181920"/>
              </a:tblGrid>
              <a:tr h="3236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IT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Doc nb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IT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Short name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236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RDM-2025-0079R01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New requirements for Swarm Computing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236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RDM-2025-0080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New requirements for Service Continuity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" name="Content Placeholder 2"/>
          <p:cNvSpPr/>
          <p:nvPr/>
        </p:nvSpPr>
        <p:spPr>
          <a:xfrm>
            <a:off x="457200" y="4129920"/>
            <a:ext cx="800064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anchor="t">
            <a:noAutofit/>
          </a:bodyPr>
          <a:p>
            <a:pPr marL="82440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New Input Contribution agreed against TR-0069 v0.4.0: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2440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2440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244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9" name="Table 4"/>
          <p:cNvGraphicFramePr/>
          <p:nvPr/>
        </p:nvGraphicFramePr>
        <p:xfrm>
          <a:off x="457200" y="4602600"/>
          <a:ext cx="8152920" cy="875520"/>
        </p:xfrm>
        <a:graphic>
          <a:graphicData uri="http://schemas.openxmlformats.org/drawingml/2006/table">
            <a:tbl>
              <a:tblPr/>
              <a:tblGrid>
                <a:gridCol w="2209680"/>
                <a:gridCol w="5943600"/>
              </a:tblGrid>
              <a:tr h="3236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IT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Doc nb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IT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Short name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236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RDM-2025-0087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Updates on ITU-T SG20 Metaverse-related Standardization Activities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45720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Summary: New Baselines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534160" cy="50288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>
              <a:lnSpc>
                <a:spcPct val="100000"/>
              </a:lnSpc>
              <a:spcBef>
                <a:spcPts val="561"/>
              </a:spcBef>
              <a:buNone/>
            </a:pP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561"/>
              </a:spcBef>
              <a:buNone/>
            </a:pP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2440"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399960" indent="-3175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None for TP#71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244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sldNum" idx="7"/>
          </p:nvPr>
        </p:nvSpPr>
        <p:spPr>
          <a:xfrm>
            <a:off x="457200" y="6248520"/>
            <a:ext cx="8229240" cy="6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ctr">
            <a:noAutofit/>
          </a:bodyPr>
          <a:p>
            <a:pPr indent="0">
              <a:buNone/>
            </a:pPr>
            <a:endParaRPr b="0" lang="en-US" sz="1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graphicFrame>
        <p:nvGraphicFramePr>
          <p:cNvPr id="33" name="Table 1"/>
          <p:cNvGraphicFramePr/>
          <p:nvPr/>
        </p:nvGraphicFramePr>
        <p:xfrm>
          <a:off x="457200" y="1676520"/>
          <a:ext cx="8152920" cy="1294920"/>
        </p:xfrm>
        <a:graphic>
          <a:graphicData uri="http://schemas.openxmlformats.org/drawingml/2006/table">
            <a:tbl>
              <a:tblPr/>
              <a:tblGrid>
                <a:gridCol w="2158200"/>
                <a:gridCol w="5995080"/>
              </a:tblGrid>
              <a:tr h="3236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IT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Doc nb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IT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Short name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236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RDM-2025-0084R01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GB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TS-0002 v5_5_0 baseline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236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RDM-2025-0085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GB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TR-0001 v5_3_0 baseline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36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RDM-2025-0090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GB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TR-0069 v0.5.0 baseline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Items for DECISION in TP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295280"/>
            <a:ext cx="8534160" cy="46159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CR Packs for approval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320"/>
              </a:spcBef>
              <a:buClr>
                <a:srgbClr val="c00000"/>
              </a:buClr>
              <a:buFont typeface="Arial"/>
              <a:buChar char="–"/>
            </a:pPr>
            <a:r>
              <a:rPr b="0" lang="en-US" sz="16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TP-2025-0084-TP72_TS-0002_CR_Pack (approved at the opening TP) 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New TR/TS for approval 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320"/>
              </a:spcBef>
              <a:buClr>
                <a:srgbClr val="c00000"/>
              </a:buClr>
              <a:buFont typeface="Arial"/>
              <a:buChar char="–"/>
            </a:pPr>
            <a:r>
              <a:rPr b="0" lang="en-US" sz="16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None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New WI proposal for approval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320"/>
              </a:spcBef>
              <a:buClr>
                <a:srgbClr val="c00000"/>
              </a:buClr>
              <a:buFont typeface="Arial"/>
              <a:buChar char="–"/>
            </a:pPr>
            <a:r>
              <a:rPr b="0" lang="en-US" sz="16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None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WI update for approval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320"/>
              </a:spcBef>
              <a:buClr>
                <a:srgbClr val="c00000"/>
              </a:buClr>
              <a:buFont typeface="Arial"/>
              <a:buChar char="–"/>
            </a:pPr>
            <a:r>
              <a:rPr b="0" lang="en-US" sz="16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None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320"/>
              </a:spcBef>
              <a:buNone/>
            </a:pP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sldNum" idx="8"/>
          </p:nvPr>
        </p:nvSpPr>
        <p:spPr>
          <a:xfrm>
            <a:off x="457200" y="6248520"/>
            <a:ext cx="8229240" cy="6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defRPr b="0" lang="en-GB" sz="1200" strike="noStrike" u="none">
                <a:solidFill>
                  <a:srgbClr val="898989"/>
                </a:solidFill>
                <a:effectLst/>
                <a:uFillTx/>
                <a:latin typeface="Myriad pro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rgbClr val="898989"/>
                </a:solidFill>
                <a:effectLst/>
                <a:uFillTx/>
                <a:latin typeface="Myriad pro"/>
              </a:rPr>
              <a:t>© 2023 oneM2M Partners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0" y="45720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Highlights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graphicFrame>
        <p:nvGraphicFramePr>
          <p:cNvPr id="38" name="Content Placeholder 1"/>
          <p:cNvGraphicFramePr/>
          <p:nvPr/>
        </p:nvGraphicFramePr>
        <p:xfrm>
          <a:off x="478800" y="1866960"/>
          <a:ext cx="8350200" cy="1664280"/>
        </p:xfrm>
        <a:graphic>
          <a:graphicData uri="http://schemas.openxmlformats.org/drawingml/2006/table">
            <a:tbl>
              <a:tblPr/>
              <a:tblGrid>
                <a:gridCol w="1526400"/>
                <a:gridCol w="682380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IT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WI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IT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 Full Name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IT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WI-0015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GB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Use Cases Collection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IT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WI-0104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GB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SDT based Information Model and Mapping for Vertical Industries - SIMVI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IT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WI-0116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GB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Maintenance of oneM2M Release 2, 3 and 4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9" name="PlaceHolder 2"/>
          <p:cNvSpPr>
            <a:spLocks noGrp="1"/>
          </p:cNvSpPr>
          <p:nvPr>
            <p:ph type="sldNum" idx="9"/>
          </p:nvPr>
        </p:nvSpPr>
        <p:spPr>
          <a:xfrm>
            <a:off x="457200" y="6248520"/>
            <a:ext cx="8229240" cy="6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defRPr b="0" lang="en-GB" sz="1200" strike="noStrike" u="none">
                <a:solidFill>
                  <a:srgbClr val="898989"/>
                </a:solidFill>
                <a:effectLst/>
                <a:uFillTx/>
                <a:latin typeface="Myriad pro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rgbClr val="898989"/>
                </a:solidFill>
                <a:effectLst/>
                <a:uFillTx/>
                <a:latin typeface="Myriad pro"/>
              </a:rPr>
              <a:t>© 2023 oneM2M Partners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" name="Content Placeholder 1"/>
          <p:cNvGraphicFramePr/>
          <p:nvPr/>
        </p:nvGraphicFramePr>
        <p:xfrm>
          <a:off x="457200" y="4384080"/>
          <a:ext cx="8371800" cy="1483200"/>
        </p:xfrm>
        <a:graphic>
          <a:graphicData uri="http://schemas.openxmlformats.org/drawingml/2006/table">
            <a:tbl>
              <a:tblPr/>
              <a:tblGrid>
                <a:gridCol w="1218960"/>
                <a:gridCol w="4038480"/>
                <a:gridCol w="1295280"/>
                <a:gridCol w="18187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IT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WI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IT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Full Name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IT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Progress 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IT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Comments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IT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WI-0098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GB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IoT for Smart Lifts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 defTabSz="914400">
                        <a:lnSpc>
                          <a:spcPct val="100000"/>
                        </a:lnSpc>
                      </a:pPr>
                      <a:r>
                        <a:rPr b="0" lang="en-IT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40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GB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N</a:t>
                      </a:r>
                      <a:r>
                        <a:rPr b="0" lang="en-IT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o change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IT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WI-0110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GB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Enablement of IoT in the metaverse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 defTabSz="914400">
                        <a:lnSpc>
                          <a:spcPct val="100000"/>
                        </a:lnSpc>
                      </a:pPr>
                      <a:r>
                        <a:rPr b="0" lang="en-IT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50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IT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WI-0118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GB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Digital Twins Enablement in oneM2M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 defTabSz="914400">
                        <a:lnSpc>
                          <a:spcPct val="100000"/>
                        </a:lnSpc>
                      </a:pPr>
                      <a:r>
                        <a:rPr b="0" lang="en-IT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IT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No change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1" name="TextBox 4"/>
          <p:cNvSpPr/>
          <p:nvPr/>
        </p:nvSpPr>
        <p:spPr>
          <a:xfrm>
            <a:off x="457200" y="1378080"/>
            <a:ext cx="8416440" cy="36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en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Tasks that are continuously ongoing (for these a percentage of progress is meaningless)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TextBox 5"/>
          <p:cNvSpPr/>
          <p:nvPr/>
        </p:nvSpPr>
        <p:spPr>
          <a:xfrm>
            <a:off x="457200" y="3963240"/>
            <a:ext cx="1284120" cy="36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en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Other Tasks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Next Steps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534160" cy="48765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Continue to advance Smart Lifts WI-0098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Continue to advance SDT based Information Model and Mapping for Vertical Industries (Rel.5):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n-GB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contributors are required to make their contributions via the GitLab based new process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WI-0116 Maintenance Work: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n-GB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contributors are required to make their contributions via the GitLab based new process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Advance work item: WI-0101 Advanced Semantic Discovery (SDS WI)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Advance work item: WI-0110 MetaIoT 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Advance work item: WI-0118 Digital Twins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New action: determine which RDM documents switch to the new markdown process and their priorities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Meeting minutes:</a:t>
            </a:r>
            <a:br>
              <a:rPr sz="2000"/>
            </a:br>
            <a:r>
              <a:rPr b="0" lang="en-GB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RDM-2025-0091R01 RDM 72 Minutes </a:t>
            </a:r>
            <a:br>
              <a:rPr sz="2000"/>
            </a:br>
            <a:r>
              <a:rPr b="0" lang="en-GB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(</a:t>
            </a:r>
            <a:r>
              <a:rPr b="1" lang="en-GB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THANKS Kim!</a:t>
            </a:r>
            <a:r>
              <a:rPr b="0" lang="en-GB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)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10"/>
          </p:nvPr>
        </p:nvSpPr>
        <p:spPr>
          <a:xfrm>
            <a:off x="457200" y="6248520"/>
            <a:ext cx="8229240" cy="6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defRPr b="0" lang="en-GB" sz="1200" strike="noStrike" u="none">
                <a:solidFill>
                  <a:srgbClr val="898989"/>
                </a:solidFill>
                <a:effectLst/>
                <a:uFillTx/>
                <a:latin typeface="Myriad pro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rgbClr val="898989"/>
                </a:solidFill>
                <a:effectLst/>
                <a:uFillTx/>
                <a:latin typeface="Myriad pro"/>
              </a:rPr>
              <a:t>© 2023 oneM2M Partners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Next Meetings / Calls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38858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Conference Calls 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 conference call: 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RDM# 72.1 (2025-12-18 13:00-15:00 UTC)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RDM# 72.2 (2026-01-15 13:00-15:00 UTC)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RDM#73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en-GB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TP#73 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(2026-01-19 … 2026-01-23)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257480" indent="-31752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GB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Advance active WIs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sldNum" idx="11"/>
          </p:nvPr>
        </p:nvSpPr>
        <p:spPr>
          <a:xfrm>
            <a:off x="457200" y="6248520"/>
            <a:ext cx="8229240" cy="609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defRPr b="0" lang="en-GB" sz="1200" strike="noStrike" u="none">
                <a:solidFill>
                  <a:srgbClr val="898989"/>
                </a:solidFill>
                <a:effectLst/>
                <a:uFillTx/>
                <a:latin typeface="Myriad pro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rgbClr val="898989"/>
                </a:solidFill>
                <a:effectLst/>
                <a:uFillTx/>
                <a:latin typeface="Myriad pro"/>
              </a:rPr>
              <a:t>© 2023 oneM2M Partners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TextBox 1"/>
          <p:cNvSpPr/>
          <p:nvPr/>
        </p:nvSpPr>
        <p:spPr>
          <a:xfrm>
            <a:off x="8199720" y="2454840"/>
            <a:ext cx="1843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en-IT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5"/>
          <p:cNvSpPr/>
          <p:nvPr/>
        </p:nvSpPr>
        <p:spPr>
          <a:xfrm>
            <a:off x="2209680" y="3041280"/>
            <a:ext cx="3195720" cy="52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2800" strike="noStrike" u="none">
                <a:solidFill>
                  <a:srgbClr val="c00000"/>
                </a:solidFill>
                <a:effectLst/>
                <a:uFillTx/>
                <a:latin typeface="Britannic Bold"/>
              </a:rPr>
              <a:t>Thank You!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42143</TotalTime>
  <Application>LibreOffice/25.2.1.2$MacOSX_X86_64 LibreOffice_project/d3abf4aee5fd705e4a92bba33a32f40bc4e56f49</Application>
  <AppVersion>15.0000</AppVersion>
  <Words>413</Words>
  <Paragraphs>99</Paragraphs>
  <Company>Toshiba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2012-09-11T22:52:11Z</dcterms:created>
  <dc:creator>oneM2M</dc:creator>
  <dc:description/>
  <dc:language>en-US</dc:language>
  <cp:lastModifiedBy>Massimo Vanetti</cp:lastModifiedBy>
  <dcterms:modified xsi:type="dcterms:W3CDTF">2025-11-13T13:07:58Z</dcterms:modified>
  <cp:revision>639</cp:revision>
  <dc:subject/>
  <dc:title>&lt;Presentation Title&gt;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</vt:i4>
  </property>
  <property fmtid="{D5CDD505-2E9C-101B-9397-08002B2CF9AE}" pid="3" name="PresentationFormat">
    <vt:lpwstr>On-screen Show (4:3)</vt:lpwstr>
  </property>
  <property fmtid="{D5CDD505-2E9C-101B-9397-08002B2CF9AE}" pid="4" name="Slides">
    <vt:i4>8</vt:i4>
  </property>
</Properties>
</file>