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A0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362" y="5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325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0D768AF-BC99-4530-8D22-736BB6C6795C}" type="datetimeFigureOut">
              <a:rPr lang="en-US"/>
              <a:pPr>
                <a:defRPr/>
              </a:pPr>
              <a:t>10/21/2016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9BA28B8-7E2E-4E3D-B0CD-B654E89E62F7}" type="slidenum">
              <a:rPr lang="en-US" altLang="en-US"/>
              <a:pPr/>
              <a:t>‹N°›</a:t>
            </a:fld>
            <a:endParaRPr lang="en-US" altLang="en-US"/>
          </a:p>
        </p:txBody>
      </p:sp>
    </p:spTree>
    <p:extLst>
      <p:ext uri="{BB962C8B-B14F-4D97-AF65-F5344CB8AC3E}">
        <p14:creationId xmlns:p14="http://schemas.microsoft.com/office/powerpoint/2010/main" val="414973523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ew Page">
    <p:spTree>
      <p:nvGrpSpPr>
        <p:cNvPr id="1" name=""/>
        <p:cNvGrpSpPr/>
        <p:nvPr/>
      </p:nvGrpSpPr>
      <p:grpSpPr>
        <a:xfrm>
          <a:off x="0" y="0"/>
          <a:ext cx="0" cy="0"/>
          <a:chOff x="0" y="0"/>
          <a:chExt cx="0" cy="0"/>
        </a:xfrm>
      </p:grpSpPr>
      <p:cxnSp>
        <p:nvCxnSpPr>
          <p:cNvPr id="4" name="Straight Connector 3"/>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43D9CD67-9EAB-4898-8D5C-360626FDF8B9}" type="slidenum">
              <a:rPr lang="en-US" altLang="en-US"/>
              <a:pPr/>
              <a:t>‹N°›</a:t>
            </a:fld>
            <a:endParaRPr lang="en-US" altLang="en-US"/>
          </a:p>
        </p:txBody>
      </p:sp>
    </p:spTree>
    <p:extLst>
      <p:ext uri="{BB962C8B-B14F-4D97-AF65-F5344CB8AC3E}">
        <p14:creationId xmlns:p14="http://schemas.microsoft.com/office/powerpoint/2010/main" val="2027349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4" name="Straight Connector 3"/>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32005599-1D60-42C5-8843-E05EFB8653E8}" type="slidenum">
              <a:rPr lang="en-US" altLang="en-US"/>
              <a:pPr/>
              <a:t>‹N°›</a:t>
            </a:fld>
            <a:endParaRPr lang="en-US" altLang="en-US"/>
          </a:p>
        </p:txBody>
      </p:sp>
    </p:spTree>
    <p:extLst>
      <p:ext uri="{BB962C8B-B14F-4D97-AF65-F5344CB8AC3E}">
        <p14:creationId xmlns:p14="http://schemas.microsoft.com/office/powerpoint/2010/main" val="2938157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51194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80" r:id="rId1"/>
    <p:sldLayoutId id="2147483681" r:id="rId2"/>
    <p:sldLayoutId id="2147483679" r:id="rId3"/>
  </p:sldLayoutIdLst>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probe-it.eu/?p=1305" TargetMode="External"/><Relationship Id="rId2" Type="http://schemas.openxmlformats.org/officeDocument/2006/relationships/hyperlink" Target="http://www.eglobalmark.com/white-paper-flexible-approach-semantic-validation-context-internet-things/" TargetMode="External"/><Relationship Id="rId1" Type="http://schemas.openxmlformats.org/officeDocument/2006/relationships/slideLayout" Target="../slideLayouts/slideLayout2.xml"/><Relationship Id="rId4" Type="http://schemas.openxmlformats.org/officeDocument/2006/relationships/hyperlink" Target="http://www.probe-it.eu/?p=1106"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festival-project.eu/" TargetMode="External"/><Relationship Id="rId2" Type="http://schemas.openxmlformats.org/officeDocument/2006/relationships/hyperlink" Target="http://fiesta-iot.eu/" TargetMode="External"/><Relationship Id="rId1" Type="http://schemas.openxmlformats.org/officeDocument/2006/relationships/slideLayout" Target="../slideLayouts/slideLayout2.xml"/><Relationship Id="rId4" Type="http://schemas.openxmlformats.org/officeDocument/2006/relationships/hyperlink" Target="http://www.wise-iot.eu"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4.emf"/><Relationship Id="rId5" Type="http://schemas.openxmlformats.org/officeDocument/2006/relationships/oleObject" Target="../embeddings/oleObject2.bin"/><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descr="C:\Documents and Settings\mcauley\Local Settings\Temp\wz83a6\oneM2M\oneM2M-Logo.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1150" y="28575"/>
            <a:ext cx="5981700" cy="4083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Rounded Rectangle 5"/>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6" name="Title 1"/>
          <p:cNvSpPr>
            <a:spLocks noGrp="1"/>
          </p:cNvSpPr>
          <p:nvPr>
            <p:ph type="ctrTitle" idx="4294967295"/>
          </p:nvPr>
        </p:nvSpPr>
        <p:spPr bwMode="auto">
          <a:xfrm>
            <a:off x="685800" y="3581400"/>
            <a:ext cx="7772400" cy="1470025"/>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altLang="en-US" sz="4800" b="1" dirty="0">
                <a:solidFill>
                  <a:srgbClr val="A0A0A3"/>
                </a:solidFill>
              </a:rPr>
              <a:t>Semantics interop event</a:t>
            </a:r>
            <a:br>
              <a:rPr lang="en-US" altLang="en-US" sz="4800" b="1" dirty="0">
                <a:solidFill>
                  <a:srgbClr val="A0A0A3"/>
                </a:solidFill>
              </a:rPr>
            </a:br>
            <a:r>
              <a:rPr lang="en-US" altLang="en-US" sz="2800" b="1" dirty="0">
                <a:solidFill>
                  <a:srgbClr val="A0A0A3"/>
                </a:solidFill>
              </a:rPr>
              <a:t>checking interest of oneM2M members to support a first interop event</a:t>
            </a:r>
          </a:p>
        </p:txBody>
      </p:sp>
      <p:sp>
        <p:nvSpPr>
          <p:cNvPr id="3077" name="TextBox 4"/>
          <p:cNvSpPr txBox="1">
            <a:spLocks noChangeArrowheads="1"/>
          </p:cNvSpPr>
          <p:nvPr/>
        </p:nvSpPr>
        <p:spPr bwMode="auto">
          <a:xfrm>
            <a:off x="611188" y="5256213"/>
            <a:ext cx="5851410" cy="9233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dirty="0">
                <a:solidFill>
                  <a:srgbClr val="B42025"/>
                </a:solidFill>
              </a:rPr>
              <a:t>Group Name: </a:t>
            </a:r>
            <a:r>
              <a:rPr lang="en-US" altLang="en-US" dirty="0" smtClean="0">
                <a:solidFill>
                  <a:srgbClr val="B42025"/>
                </a:solidFill>
              </a:rPr>
              <a:t>TP</a:t>
            </a:r>
            <a:endParaRPr lang="en-US" altLang="en-US" dirty="0">
              <a:solidFill>
                <a:srgbClr val="B42025"/>
              </a:solidFill>
            </a:endParaRPr>
          </a:p>
          <a:p>
            <a:pPr eaLnBrk="1" hangingPunct="1"/>
            <a:r>
              <a:rPr lang="en-US" altLang="en-US" dirty="0">
                <a:solidFill>
                  <a:srgbClr val="B42025"/>
                </a:solidFill>
              </a:rPr>
              <a:t>Source: </a:t>
            </a:r>
            <a:r>
              <a:rPr lang="en-US" altLang="en-US" dirty="0" smtClean="0">
                <a:solidFill>
                  <a:srgbClr val="B42025"/>
                </a:solidFill>
              </a:rPr>
              <a:t>Philippe Cousin, </a:t>
            </a:r>
            <a:r>
              <a:rPr lang="en-US" altLang="en-US" dirty="0" err="1" smtClean="0">
                <a:solidFill>
                  <a:srgbClr val="B42025"/>
                </a:solidFill>
              </a:rPr>
              <a:t>Mengxuan</a:t>
            </a:r>
            <a:r>
              <a:rPr lang="en-US" altLang="en-US" dirty="0" smtClean="0">
                <a:solidFill>
                  <a:srgbClr val="B42025"/>
                </a:solidFill>
              </a:rPr>
              <a:t> Zhao Easy Global Market</a:t>
            </a:r>
          </a:p>
          <a:p>
            <a:pPr eaLnBrk="1" hangingPunct="1"/>
            <a:r>
              <a:rPr lang="en-US" altLang="en-US" dirty="0" smtClean="0">
                <a:solidFill>
                  <a:srgbClr val="B42025"/>
                </a:solidFill>
              </a:rPr>
              <a:t>Meeting </a:t>
            </a:r>
            <a:r>
              <a:rPr lang="en-US" altLang="en-US" dirty="0">
                <a:solidFill>
                  <a:srgbClr val="B42025"/>
                </a:solidFill>
              </a:rPr>
              <a:t>Date: </a:t>
            </a:r>
            <a:r>
              <a:rPr lang="en-US" altLang="en-US" dirty="0" smtClean="0">
                <a:solidFill>
                  <a:srgbClr val="B42025"/>
                </a:solidFill>
              </a:rPr>
              <a:t>&lt;2016-10-17</a:t>
            </a:r>
            <a:r>
              <a:rPr lang="en-US" altLang="en-US" dirty="0" smtClean="0">
                <a:solidFill>
                  <a:srgbClr val="B42025"/>
                </a:solidFill>
              </a:rPr>
              <a:t>&gt;</a:t>
            </a:r>
            <a:endParaRPr lang="en-US" altLang="en-US" dirty="0">
              <a:solidFill>
                <a:srgbClr val="B42025"/>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pic>
        <p:nvPicPr>
          <p:cNvPr id="16" name="Espace réservé du contenu 1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28895" y="1485900"/>
            <a:ext cx="5957905" cy="4525963"/>
          </a:xfrm>
        </p:spPr>
      </p:pic>
      <p:pic>
        <p:nvPicPr>
          <p:cNvPr id="9" name="table"/>
          <p:cNvPicPr>
            <a:picLocks noChangeAspect="1"/>
          </p:cNvPicPr>
          <p:nvPr/>
        </p:nvPicPr>
        <p:blipFill>
          <a:blip r:embed="rId3"/>
          <a:stretch>
            <a:fillRect/>
          </a:stretch>
        </p:blipFill>
        <p:spPr>
          <a:xfrm>
            <a:off x="292011" y="1671531"/>
            <a:ext cx="2792413" cy="2348484"/>
          </a:xfrm>
          <a:prstGeom prst="rect">
            <a:avLst/>
          </a:prstGeom>
        </p:spPr>
      </p:pic>
      <p:sp>
        <p:nvSpPr>
          <p:cNvPr id="10" name="Ellipse 9"/>
          <p:cNvSpPr/>
          <p:nvPr/>
        </p:nvSpPr>
        <p:spPr>
          <a:xfrm>
            <a:off x="3256712" y="3139281"/>
            <a:ext cx="1489075" cy="609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fr-FR" altLang="ko-KR">
              <a:solidFill>
                <a:srgbClr val="FFFFFF"/>
              </a:solidFill>
              <a:ea typeface="굴림" panose="020B0600000101010101" pitchFamily="50" charset="-128"/>
            </a:endParaRPr>
          </a:p>
        </p:txBody>
      </p:sp>
      <p:cxnSp>
        <p:nvCxnSpPr>
          <p:cNvPr id="11" name="Connecteur droit avec flèche 10"/>
          <p:cNvCxnSpPr/>
          <p:nvPr/>
        </p:nvCxnSpPr>
        <p:spPr>
          <a:xfrm flipV="1">
            <a:off x="4256552" y="1532003"/>
            <a:ext cx="1135178" cy="16064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5391730" y="785813"/>
            <a:ext cx="1490663" cy="14001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r>
              <a:rPr lang="fr-FR" sz="1600" dirty="0" err="1"/>
              <a:t>Popular</a:t>
            </a:r>
            <a:r>
              <a:rPr lang="fr-FR" sz="1600" dirty="0"/>
              <a:t> </a:t>
            </a:r>
            <a:r>
              <a:rPr lang="fr-FR" sz="1600" dirty="0" err="1"/>
              <a:t>reference</a:t>
            </a:r>
            <a:r>
              <a:rPr lang="fr-FR" sz="1600" dirty="0"/>
              <a:t> ontologies are </a:t>
            </a:r>
            <a:r>
              <a:rPr lang="fr-FR" sz="1600" dirty="0" err="1"/>
              <a:t>integrated</a:t>
            </a:r>
            <a:r>
              <a:rPr lang="fr-FR" sz="1600" dirty="0"/>
              <a:t> in the </a:t>
            </a:r>
            <a:r>
              <a:rPr lang="fr-FR" sz="1600" dirty="0" err="1"/>
              <a:t>tool</a:t>
            </a:r>
            <a:endParaRPr lang="fr-FR" sz="1600" dirty="0"/>
          </a:p>
        </p:txBody>
      </p:sp>
      <p:sp>
        <p:nvSpPr>
          <p:cNvPr id="13" name="Rectangle 12"/>
          <p:cNvSpPr/>
          <p:nvPr/>
        </p:nvSpPr>
        <p:spPr>
          <a:xfrm>
            <a:off x="281369" y="1123843"/>
            <a:ext cx="331366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r>
              <a:rPr lang="fr-FR" sz="1600" dirty="0" smtClean="0"/>
              <a:t>Multiple </a:t>
            </a:r>
            <a:r>
              <a:rPr lang="fr-FR" sz="1600" dirty="0" err="1" smtClean="0"/>
              <a:t>serialization</a:t>
            </a:r>
            <a:r>
              <a:rPr lang="fr-FR" sz="1600" dirty="0" smtClean="0"/>
              <a:t> formats </a:t>
            </a:r>
            <a:r>
              <a:rPr lang="fr-FR" sz="1600" dirty="0" err="1" smtClean="0"/>
              <a:t>supported</a:t>
            </a:r>
            <a:endParaRPr lang="fr-FR" sz="1600" dirty="0"/>
          </a:p>
        </p:txBody>
      </p:sp>
      <p:sp>
        <p:nvSpPr>
          <p:cNvPr id="15" name="Rectangle 14"/>
          <p:cNvSpPr/>
          <p:nvPr/>
        </p:nvSpPr>
        <p:spPr>
          <a:xfrm>
            <a:off x="5791200" y="5181600"/>
            <a:ext cx="2652555" cy="7079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r>
              <a:rPr lang="fr-FR" sz="1600" dirty="0" err="1" smtClean="0"/>
              <a:t>Choose</a:t>
            </a:r>
            <a:r>
              <a:rPr lang="fr-FR" sz="1600" dirty="0" smtClean="0"/>
              <a:t> the types of validation to </a:t>
            </a:r>
            <a:r>
              <a:rPr lang="fr-FR" sz="1600" dirty="0" err="1" smtClean="0"/>
              <a:t>be</a:t>
            </a:r>
            <a:r>
              <a:rPr lang="fr-FR" sz="1600" dirty="0" smtClean="0"/>
              <a:t> </a:t>
            </a:r>
            <a:r>
              <a:rPr lang="fr-FR" sz="1600" dirty="0" err="1" smtClean="0"/>
              <a:t>performed</a:t>
            </a:r>
            <a:endParaRPr lang="fr-FR" sz="1600" dirty="0"/>
          </a:p>
        </p:txBody>
      </p:sp>
      <p:sp>
        <p:nvSpPr>
          <p:cNvPr id="18" name="Ellipse 17"/>
          <p:cNvSpPr/>
          <p:nvPr/>
        </p:nvSpPr>
        <p:spPr>
          <a:xfrm>
            <a:off x="5532199" y="2942007"/>
            <a:ext cx="1718742" cy="104027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fr-FR" altLang="ko-KR">
              <a:solidFill>
                <a:srgbClr val="FFFFFF"/>
              </a:solidFill>
              <a:ea typeface="굴림" panose="020B0600000101010101" pitchFamily="50" charset="-128"/>
            </a:endParaRPr>
          </a:p>
        </p:txBody>
      </p:sp>
      <p:cxnSp>
        <p:nvCxnSpPr>
          <p:cNvPr id="19" name="Connecteur droit avec flèche 18"/>
          <p:cNvCxnSpPr/>
          <p:nvPr/>
        </p:nvCxnSpPr>
        <p:spPr>
          <a:xfrm>
            <a:off x="6391570" y="4020016"/>
            <a:ext cx="725907" cy="11615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2605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9600" y="304800"/>
            <a:ext cx="6858000" cy="6105930"/>
          </a:xfrm>
        </p:spPr>
      </p:pic>
      <p:sp>
        <p:nvSpPr>
          <p:cNvPr id="5" name="Rectangle 4"/>
          <p:cNvSpPr/>
          <p:nvPr/>
        </p:nvSpPr>
        <p:spPr>
          <a:xfrm>
            <a:off x="7083105" y="1447800"/>
            <a:ext cx="1988191" cy="13506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smtClean="0"/>
              <a:t>Errors</a:t>
            </a:r>
            <a:r>
              <a:rPr lang="fr-FR" dirty="0" smtClean="0"/>
              <a:t> </a:t>
            </a:r>
            <a:r>
              <a:rPr lang="fr-FR" dirty="0" err="1" smtClean="0"/>
              <a:t>categorized</a:t>
            </a:r>
            <a:r>
              <a:rPr lang="fr-FR" dirty="0" smtClean="0"/>
              <a:t> </a:t>
            </a:r>
            <a:r>
              <a:rPr lang="fr-FR" dirty="0" err="1" smtClean="0"/>
              <a:t>according</a:t>
            </a:r>
            <a:r>
              <a:rPr lang="fr-FR" dirty="0" smtClean="0"/>
              <a:t> to </a:t>
            </a:r>
            <a:r>
              <a:rPr lang="fr-FR" dirty="0" err="1" smtClean="0"/>
              <a:t>checked</a:t>
            </a:r>
            <a:r>
              <a:rPr lang="fr-FR" dirty="0" smtClean="0"/>
              <a:t> validation option by user</a:t>
            </a:r>
            <a:endParaRPr lang="fr-FR" dirty="0"/>
          </a:p>
        </p:txBody>
      </p:sp>
      <p:sp>
        <p:nvSpPr>
          <p:cNvPr id="6" name="Ellipse 5"/>
          <p:cNvSpPr/>
          <p:nvPr/>
        </p:nvSpPr>
        <p:spPr>
          <a:xfrm>
            <a:off x="1371600" y="1676400"/>
            <a:ext cx="914400" cy="381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fr-FR" altLang="ko-KR">
              <a:solidFill>
                <a:srgbClr val="FFFFFF"/>
              </a:solidFill>
              <a:ea typeface="굴림" panose="020B0600000101010101" pitchFamily="50" charset="-128"/>
            </a:endParaRPr>
          </a:p>
        </p:txBody>
      </p:sp>
      <p:sp>
        <p:nvSpPr>
          <p:cNvPr id="7" name="Ellipse 6"/>
          <p:cNvSpPr/>
          <p:nvPr/>
        </p:nvSpPr>
        <p:spPr>
          <a:xfrm>
            <a:off x="1369113" y="2628900"/>
            <a:ext cx="2209800" cy="381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fr-FR" altLang="ko-KR">
              <a:solidFill>
                <a:srgbClr val="FFFFFF"/>
              </a:solidFill>
              <a:ea typeface="굴림" panose="020B0600000101010101" pitchFamily="50" charset="-128"/>
            </a:endParaRPr>
          </a:p>
        </p:txBody>
      </p:sp>
      <p:sp>
        <p:nvSpPr>
          <p:cNvPr id="8" name="Ellipse 7"/>
          <p:cNvSpPr/>
          <p:nvPr/>
        </p:nvSpPr>
        <p:spPr>
          <a:xfrm>
            <a:off x="1374558" y="4038600"/>
            <a:ext cx="2130641" cy="381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fr-FR" altLang="ko-KR">
              <a:solidFill>
                <a:srgbClr val="FFFFFF"/>
              </a:solidFill>
              <a:ea typeface="굴림" panose="020B0600000101010101" pitchFamily="50" charset="-128"/>
            </a:endParaRPr>
          </a:p>
        </p:txBody>
      </p:sp>
      <p:cxnSp>
        <p:nvCxnSpPr>
          <p:cNvPr id="9" name="Connecteur droit avec flèche 8"/>
          <p:cNvCxnSpPr>
            <a:endCxn id="5" idx="1"/>
          </p:cNvCxnSpPr>
          <p:nvPr/>
        </p:nvCxnSpPr>
        <p:spPr>
          <a:xfrm>
            <a:off x="2286000" y="1866901"/>
            <a:ext cx="4797105" cy="2562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a:stCxn id="7" idx="6"/>
            <a:endCxn id="5" idx="1"/>
          </p:cNvCxnSpPr>
          <p:nvPr/>
        </p:nvCxnSpPr>
        <p:spPr>
          <a:xfrm flipV="1">
            <a:off x="3578913" y="2123114"/>
            <a:ext cx="3504192" cy="6962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a:endCxn id="5" idx="1"/>
          </p:cNvCxnSpPr>
          <p:nvPr/>
        </p:nvCxnSpPr>
        <p:spPr>
          <a:xfrm flipV="1">
            <a:off x="3505199" y="2123114"/>
            <a:ext cx="3577906" cy="21059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051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err="1" smtClean="0"/>
              <a:t>Summary</a:t>
            </a:r>
            <a:endParaRPr lang="fr-FR" dirty="0"/>
          </a:p>
        </p:txBody>
      </p:sp>
      <p:sp>
        <p:nvSpPr>
          <p:cNvPr id="3" name="Espace réservé du contenu 2"/>
          <p:cNvSpPr>
            <a:spLocks noGrp="1"/>
          </p:cNvSpPr>
          <p:nvPr>
            <p:ph idx="1"/>
          </p:nvPr>
        </p:nvSpPr>
        <p:spPr>
          <a:xfrm>
            <a:off x="228600" y="2115475"/>
            <a:ext cx="8229600" cy="4525963"/>
          </a:xfrm>
        </p:spPr>
        <p:txBody>
          <a:bodyPr/>
          <a:lstStyle/>
          <a:p>
            <a:r>
              <a:rPr lang="fr-FR" sz="2800" dirty="0"/>
              <a:t>Web-</a:t>
            </a:r>
            <a:r>
              <a:rPr lang="fr-FR" sz="2800" dirty="0" err="1"/>
              <a:t>based</a:t>
            </a:r>
            <a:endParaRPr lang="fr-FR" sz="2800" dirty="0"/>
          </a:p>
          <a:p>
            <a:r>
              <a:rPr lang="fr-FR" sz="2800" dirty="0" err="1"/>
              <a:t>Upload</a:t>
            </a:r>
            <a:r>
              <a:rPr lang="fr-FR" sz="2800" dirty="0"/>
              <a:t> or </a:t>
            </a:r>
            <a:r>
              <a:rPr lang="fr-FR" sz="2800" dirty="0" err="1"/>
              <a:t>text-based</a:t>
            </a:r>
            <a:r>
              <a:rPr lang="fr-FR" sz="2800" dirty="0"/>
              <a:t> input</a:t>
            </a:r>
          </a:p>
          <a:p>
            <a:r>
              <a:rPr lang="fr-FR" sz="2800" dirty="0" err="1"/>
              <a:t>Popular</a:t>
            </a:r>
            <a:r>
              <a:rPr lang="fr-FR" sz="2800" dirty="0"/>
              <a:t> formats </a:t>
            </a:r>
            <a:r>
              <a:rPr lang="fr-FR" sz="2800" dirty="0" err="1"/>
              <a:t>supported</a:t>
            </a:r>
            <a:endParaRPr lang="fr-FR" sz="2800" dirty="0"/>
          </a:p>
          <a:p>
            <a:r>
              <a:rPr lang="fr-FR" sz="2800" dirty="0" err="1"/>
              <a:t>Popular</a:t>
            </a:r>
            <a:r>
              <a:rPr lang="fr-FR" sz="2800" dirty="0"/>
              <a:t> </a:t>
            </a:r>
            <a:r>
              <a:rPr lang="fr-FR" sz="2800" dirty="0" err="1"/>
              <a:t>reference</a:t>
            </a:r>
            <a:r>
              <a:rPr lang="fr-FR" sz="2800" dirty="0"/>
              <a:t> ontologies </a:t>
            </a:r>
            <a:r>
              <a:rPr lang="fr-FR" sz="2800" dirty="0" err="1"/>
              <a:t>available</a:t>
            </a:r>
            <a:endParaRPr lang="fr-FR" sz="2800" dirty="0"/>
          </a:p>
          <a:p>
            <a:r>
              <a:rPr lang="fr-FR" sz="2800" dirty="0" err="1"/>
              <a:t>Additional</a:t>
            </a:r>
            <a:r>
              <a:rPr lang="fr-FR" sz="2800" dirty="0"/>
              <a:t> </a:t>
            </a:r>
            <a:r>
              <a:rPr lang="fr-FR" sz="2800" dirty="0" err="1"/>
              <a:t>reference</a:t>
            </a:r>
            <a:r>
              <a:rPr lang="fr-FR" sz="2800" dirty="0"/>
              <a:t> </a:t>
            </a:r>
            <a:r>
              <a:rPr lang="fr-FR" sz="2800" dirty="0" err="1"/>
              <a:t>ontology</a:t>
            </a:r>
            <a:r>
              <a:rPr lang="fr-FR" sz="2800" dirty="0"/>
              <a:t> </a:t>
            </a:r>
            <a:r>
              <a:rPr lang="fr-FR" sz="2800" dirty="0" err="1"/>
              <a:t>automatic</a:t>
            </a:r>
            <a:r>
              <a:rPr lang="fr-FR" sz="2800" dirty="0"/>
              <a:t> </a:t>
            </a:r>
            <a:r>
              <a:rPr lang="fr-FR" sz="2800" dirty="0" err="1"/>
              <a:t>detection</a:t>
            </a:r>
            <a:endParaRPr lang="fr-FR" sz="2800" dirty="0"/>
          </a:p>
          <a:p>
            <a:r>
              <a:rPr lang="fr-FR" sz="2800" dirty="0" err="1" smtClean="0"/>
              <a:t>Customize</a:t>
            </a:r>
            <a:r>
              <a:rPr lang="fr-FR" sz="2800" dirty="0" smtClean="0"/>
              <a:t> validation </a:t>
            </a:r>
            <a:r>
              <a:rPr lang="fr-FR" sz="2800" dirty="0"/>
              <a:t>option</a:t>
            </a:r>
          </a:p>
          <a:p>
            <a:r>
              <a:rPr lang="fr-FR" sz="2800" dirty="0" err="1"/>
              <a:t>Detailed</a:t>
            </a:r>
            <a:r>
              <a:rPr lang="fr-FR" sz="2800" dirty="0"/>
              <a:t> report </a:t>
            </a:r>
            <a:r>
              <a:rPr lang="fr-FR" sz="2800" dirty="0" err="1"/>
              <a:t>regrouping</a:t>
            </a:r>
            <a:r>
              <a:rPr lang="fr-FR" sz="2800" dirty="0"/>
              <a:t> </a:t>
            </a:r>
            <a:r>
              <a:rPr lang="fr-FR" sz="2800" dirty="0" err="1"/>
              <a:t>errors</a:t>
            </a:r>
            <a:r>
              <a:rPr lang="fr-FR" sz="2800" dirty="0"/>
              <a:t> by </a:t>
            </a:r>
            <a:r>
              <a:rPr lang="fr-FR" sz="2800" dirty="0" err="1"/>
              <a:t>their</a:t>
            </a:r>
            <a:r>
              <a:rPr lang="fr-FR" sz="2800" dirty="0"/>
              <a:t> </a:t>
            </a:r>
            <a:r>
              <a:rPr lang="fr-FR" sz="2800" dirty="0" smtClean="0"/>
              <a:t>nature</a:t>
            </a:r>
            <a:endParaRPr lang="fr-FR" dirty="0" smtClean="0"/>
          </a:p>
          <a:p>
            <a:r>
              <a:rPr lang="fr-FR" sz="2800" dirty="0" smtClean="0">
                <a:solidFill>
                  <a:schemeClr val="accent2"/>
                </a:solidFill>
              </a:rPr>
              <a:t>All </a:t>
            </a:r>
            <a:r>
              <a:rPr lang="fr-FR" sz="2800" dirty="0" err="1" smtClean="0">
                <a:solidFill>
                  <a:schemeClr val="accent2"/>
                </a:solidFill>
              </a:rPr>
              <a:t>functions</a:t>
            </a:r>
            <a:r>
              <a:rPr lang="fr-FR" sz="2800" dirty="0" smtClean="0">
                <a:solidFill>
                  <a:schemeClr val="accent2"/>
                </a:solidFill>
              </a:rPr>
              <a:t> </a:t>
            </a:r>
            <a:r>
              <a:rPr lang="fr-FR" sz="2800" dirty="0" err="1" smtClean="0">
                <a:solidFill>
                  <a:schemeClr val="accent2"/>
                </a:solidFill>
              </a:rPr>
              <a:t>available</a:t>
            </a:r>
            <a:r>
              <a:rPr lang="fr-FR" sz="2800" dirty="0" smtClean="0">
                <a:solidFill>
                  <a:schemeClr val="accent2"/>
                </a:solidFill>
              </a:rPr>
              <a:t> in M2M </a:t>
            </a:r>
            <a:r>
              <a:rPr lang="fr-FR" sz="2800" dirty="0" err="1" smtClean="0">
                <a:solidFill>
                  <a:schemeClr val="accent2"/>
                </a:solidFill>
              </a:rPr>
              <a:t>approach</a:t>
            </a:r>
            <a:endParaRPr lang="fr-FR" sz="2800" dirty="0">
              <a:solidFill>
                <a:schemeClr val="accent2"/>
              </a:solidFill>
            </a:endParaRPr>
          </a:p>
        </p:txBody>
      </p:sp>
      <p:pic>
        <p:nvPicPr>
          <p:cNvPr id="4" name="Image 3"/>
          <p:cNvPicPr>
            <a:picLocks noChangeAspect="1"/>
          </p:cNvPicPr>
          <p:nvPr/>
        </p:nvPicPr>
        <p:blipFill rotWithShape="1">
          <a:blip r:embed="rId2">
            <a:extLst>
              <a:ext uri="{28A0092B-C50C-407E-A947-70E740481C1C}">
                <a14:useLocalDpi xmlns:a14="http://schemas.microsoft.com/office/drawing/2010/main" val="0"/>
              </a:ext>
            </a:extLst>
          </a:blip>
          <a:srcRect l="7754" t="17378" r="39654" b="12227"/>
          <a:stretch/>
        </p:blipFill>
        <p:spPr>
          <a:xfrm>
            <a:off x="4876800" y="990600"/>
            <a:ext cx="3854605" cy="2590800"/>
          </a:xfrm>
          <a:prstGeom prst="rect">
            <a:avLst/>
          </a:prstGeom>
        </p:spPr>
      </p:pic>
    </p:spTree>
    <p:extLst>
      <p:ext uri="{BB962C8B-B14F-4D97-AF65-F5344CB8AC3E}">
        <p14:creationId xmlns:p14="http://schemas.microsoft.com/office/powerpoint/2010/main" val="1811200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bwMode="auto">
          <a:xfrm>
            <a:off x="-533400" y="381000"/>
            <a:ext cx="8888027" cy="8382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600" dirty="0"/>
              <a:t>Importance of semantics interoperability</a:t>
            </a:r>
          </a:p>
        </p:txBody>
      </p:sp>
      <p:sp>
        <p:nvSpPr>
          <p:cNvPr id="4099" name="Content Placeholder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000" dirty="0"/>
              <a:t>Internet of Things (IoT) features a tremendously large number of diverse devices and resources that report resource status, provide observations and measurements, and communicate with other resources or even applications. The distributed and heterogeneous nature of the IoT makes interoperability among “Things” a challenging task and necessitates techniques that can facilitate automated machine processing. The use of semantic technologies, in particular ontologies, for domain modelling and knowledge representation has been seen as a promising approach to address these challenges. </a:t>
            </a:r>
          </a:p>
          <a:p>
            <a:pPr eaLnBrk="1" hangingPunct="1"/>
            <a:r>
              <a:rPr lang="en-US" altLang="en-US" sz="2000" dirty="0"/>
              <a:t>oneM2M is active in this domain through MAS </a:t>
            </a:r>
          </a:p>
          <a:p>
            <a:pPr eaLnBrk="1" hangingPunct="1"/>
            <a:r>
              <a:rPr lang="en-US" altLang="en-US" sz="2000" dirty="0"/>
              <a:t>Semantic interoperability is the </a:t>
            </a:r>
            <a:r>
              <a:rPr lang="en-US" altLang="en-US" sz="2000" dirty="0">
                <a:solidFill>
                  <a:srgbClr val="FF0000"/>
                </a:solidFill>
              </a:rPr>
              <a:t>key topic </a:t>
            </a:r>
            <a:r>
              <a:rPr lang="en-US" altLang="en-US" sz="2000" dirty="0"/>
              <a:t>of the AIOTI WG3 on </a:t>
            </a:r>
            <a:r>
              <a:rPr lang="en-US" altLang="en-US" sz="2000" dirty="0" err="1"/>
              <a:t>standardisation</a:t>
            </a:r>
            <a:r>
              <a:rPr lang="en-US" altLang="en-US" sz="2000" dirty="0"/>
              <a:t> </a:t>
            </a:r>
          </a:p>
          <a:p>
            <a:pPr eaLnBrk="1" hangingPunct="1"/>
            <a:endParaRPr lang="en-US" altLang="en-US" sz="2000" dirty="0" smtClean="0"/>
          </a:p>
        </p:txBody>
      </p:sp>
      <p:sp>
        <p:nvSpPr>
          <p:cNvPr id="4100" name="Slide Number Placeholder 5"/>
          <p:cNvSpPr>
            <a:spLocks noGrp="1"/>
          </p:cNvSpPr>
          <p:nvPr>
            <p:ph type="sldNum" sz="quarter" idx="10"/>
          </p:nvPr>
        </p:nvSpPr>
        <p:spPr bwMode="auto">
          <a:xfrm>
            <a:off x="457200" y="6248400"/>
            <a:ext cx="8229600" cy="609600"/>
          </a:xfrm>
          <a:ln>
            <a:miter lim="800000"/>
            <a:headEnd/>
            <a:tailEnd/>
          </a:ln>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r>
              <a:rPr lang="en-GB" altLang="en-US" dirty="0">
                <a:solidFill>
                  <a:srgbClr val="898989"/>
                </a:solidFill>
                <a:latin typeface="Myriad pro"/>
              </a:rPr>
              <a:t>© 2014 oneM2M Partners</a:t>
            </a:r>
          </a:p>
          <a:p>
            <a:pPr algn="ctr" eaLnBrk="1" hangingPunct="1"/>
            <a:r>
              <a:rPr lang="en-GB" altLang="en-US">
                <a:solidFill>
                  <a:srgbClr val="898989"/>
                </a:solidFill>
                <a:latin typeface="Myriad pro"/>
              </a:rPr>
              <a:t>&lt;TP-2016-0319-Semantic_interop_event_proposal&gt;</a:t>
            </a:r>
            <a:endParaRPr lang="en-GB" altLang="en-US" dirty="0" smtClean="0">
              <a:solidFill>
                <a:srgbClr val="898989"/>
              </a:solidFill>
              <a:latin typeface="Myriad pro"/>
            </a:endParaRPr>
          </a:p>
          <a:p>
            <a:pPr eaLnBrk="1" hangingPunct="1"/>
            <a:fld id="{8A8C7EE2-753F-419C-8583-C3815DC5704A}" type="slidenum">
              <a:rPr lang="en-US" altLang="en-US" smtClean="0">
                <a:solidFill>
                  <a:srgbClr val="898989"/>
                </a:solidFill>
                <a:latin typeface="Myriad pro"/>
              </a:rPr>
              <a:pPr eaLnBrk="1" hangingPunct="1"/>
              <a:t>2</a:t>
            </a:fld>
            <a:endParaRPr lang="en-US" altLang="en-US" dirty="0">
              <a:solidFill>
                <a:srgbClr val="898989"/>
              </a:solidFill>
              <a:latin typeface="Myriad pr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oneM2M ontologies </a:t>
            </a:r>
            <a:r>
              <a:rPr lang="fr-FR" dirty="0" err="1"/>
              <a:t>maturing</a:t>
            </a:r>
            <a:endParaRPr lang="fr-FR" dirty="0"/>
          </a:p>
        </p:txBody>
      </p:sp>
      <p:sp>
        <p:nvSpPr>
          <p:cNvPr id="3" name="Espace réservé du contenu 2"/>
          <p:cNvSpPr>
            <a:spLocks noGrp="1"/>
          </p:cNvSpPr>
          <p:nvPr>
            <p:ph idx="1"/>
          </p:nvPr>
        </p:nvSpPr>
        <p:spPr/>
        <p:txBody>
          <a:bodyPr/>
          <a:lstStyle/>
          <a:p>
            <a:r>
              <a:rPr lang="en-GB" sz="2800" dirty="0"/>
              <a:t>Availability of oneM2M base ontology (TS-0012)</a:t>
            </a:r>
          </a:p>
          <a:p>
            <a:r>
              <a:rPr lang="en-GB" sz="2800" dirty="0"/>
              <a:t>Availability of other important related ontologies where mapping is in progress</a:t>
            </a:r>
          </a:p>
          <a:p>
            <a:pPr lvl="1"/>
            <a:r>
              <a:rPr lang="en-GB" sz="2400" dirty="0"/>
              <a:t>W3C SSN</a:t>
            </a:r>
          </a:p>
          <a:p>
            <a:pPr lvl="1"/>
            <a:r>
              <a:rPr lang="en-GB" sz="2400" dirty="0"/>
              <a:t>ETSI SAREF</a:t>
            </a:r>
          </a:p>
          <a:p>
            <a:pPr lvl="1"/>
            <a:r>
              <a:rPr lang="en-GB" sz="2400" dirty="0"/>
              <a:t>EU FIESTA , other ones ..</a:t>
            </a:r>
          </a:p>
          <a:p>
            <a:r>
              <a:rPr lang="en-GB" sz="2800" dirty="0"/>
              <a:t>Some data models available which could also be addressed: </a:t>
            </a:r>
            <a:r>
              <a:rPr lang="en-GB" sz="2800" dirty="0">
                <a:solidFill>
                  <a:schemeClr val="accent2"/>
                </a:solidFill>
              </a:rPr>
              <a:t>DCAT</a:t>
            </a:r>
            <a:r>
              <a:rPr lang="en-GB" sz="2800" dirty="0"/>
              <a:t> </a:t>
            </a:r>
          </a:p>
          <a:p>
            <a:r>
              <a:rPr lang="en-GB" sz="2800" dirty="0"/>
              <a:t>Time to help implementing and checking conformity to specs</a:t>
            </a:r>
          </a:p>
          <a:p>
            <a:endParaRPr lang="fr-FR" dirty="0"/>
          </a:p>
        </p:txBody>
      </p:sp>
    </p:spTree>
    <p:extLst>
      <p:ext uri="{BB962C8B-B14F-4D97-AF65-F5344CB8AC3E}">
        <p14:creationId xmlns:p14="http://schemas.microsoft.com/office/powerpoint/2010/main" val="738571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1000" y="0"/>
            <a:ext cx="7239000" cy="1143000"/>
          </a:xfrm>
        </p:spPr>
        <p:txBody>
          <a:bodyPr/>
          <a:lstStyle/>
          <a:p>
            <a:pPr algn="l"/>
            <a:r>
              <a:rPr lang="en-US" sz="2800" dirty="0"/>
              <a:t>Call for support of an oneM2M semantic interop event (before or after spring EU oneM2M meeting)</a:t>
            </a:r>
            <a:endParaRPr lang="fr-FR" sz="2800" dirty="0"/>
          </a:p>
        </p:txBody>
      </p:sp>
      <p:sp>
        <p:nvSpPr>
          <p:cNvPr id="3" name="Espace réservé du contenu 2"/>
          <p:cNvSpPr>
            <a:spLocks noGrp="1"/>
          </p:cNvSpPr>
          <p:nvPr>
            <p:ph idx="1"/>
          </p:nvPr>
        </p:nvSpPr>
        <p:spPr>
          <a:xfrm>
            <a:off x="457200" y="1447800"/>
            <a:ext cx="8229600" cy="4525963"/>
          </a:xfrm>
        </p:spPr>
        <p:txBody>
          <a:bodyPr/>
          <a:lstStyle/>
          <a:p>
            <a:r>
              <a:rPr lang="en-GB" sz="2000" dirty="0"/>
              <a:t>oneM2M has organised several interop events but not in semantic area</a:t>
            </a:r>
          </a:p>
          <a:p>
            <a:r>
              <a:rPr lang="en-GB" sz="2000" dirty="0"/>
              <a:t>Semantic area is also important</a:t>
            </a:r>
          </a:p>
          <a:p>
            <a:r>
              <a:rPr lang="en-GB" sz="2000" dirty="0"/>
              <a:t>One interop event can be organised  with a first « low profile » event to start progressing the matter of semantic interoperability</a:t>
            </a:r>
          </a:p>
          <a:p>
            <a:r>
              <a:rPr lang="en-GB" sz="2000" dirty="0"/>
              <a:t>Even can be a mixed of tutorial to understand the oneM2M ontology and technical part to check conformity to oneM2M </a:t>
            </a:r>
            <a:r>
              <a:rPr lang="en-GB" sz="2000" dirty="0" smtClean="0"/>
              <a:t>ontology</a:t>
            </a:r>
          </a:p>
          <a:p>
            <a:r>
              <a:rPr lang="en-GB" sz="2000" dirty="0" smtClean="0"/>
              <a:t>Interoperability with other semantics from other parties ( </a:t>
            </a:r>
            <a:r>
              <a:rPr lang="en-GB" sz="2000" dirty="0" err="1" smtClean="0"/>
              <a:t>eg</a:t>
            </a:r>
            <a:r>
              <a:rPr lang="en-GB" sz="2000" dirty="0" smtClean="0"/>
              <a:t> IIC) can be </a:t>
            </a:r>
            <a:r>
              <a:rPr lang="en-GB" sz="2000" dirty="0" err="1" smtClean="0"/>
              <a:t>adressed</a:t>
            </a:r>
            <a:endParaRPr lang="en-GB" sz="2000" dirty="0"/>
          </a:p>
          <a:p>
            <a:r>
              <a:rPr lang="en-GB" sz="2000" dirty="0"/>
              <a:t>EGM can provide its « ontology validator » as one of the tool to help checking (</a:t>
            </a:r>
            <a:r>
              <a:rPr lang="en-GB" sz="2000" dirty="0">
                <a:hlinkClick r:id="rId2"/>
              </a:rPr>
              <a:t>http://www.eglobalmark.com/white-paper-flexible-approach-semantic-validation-context-internet-things</a:t>
            </a:r>
            <a:r>
              <a:rPr lang="en-GB" sz="2000" dirty="0" smtClean="0">
                <a:hlinkClick r:id="rId2"/>
              </a:rPr>
              <a:t>/</a:t>
            </a:r>
            <a:endParaRPr lang="en-GB" sz="2000" dirty="0" smtClean="0"/>
          </a:p>
          <a:p>
            <a:r>
              <a:rPr lang="en-GB" sz="2000" dirty="0" smtClean="0"/>
              <a:t>Some </a:t>
            </a:r>
            <a:r>
              <a:rPr lang="en-GB" sz="2000" dirty="0"/>
              <a:t>experience in the matters already gained in 2 past semantic interop events (</a:t>
            </a:r>
            <a:r>
              <a:rPr lang="en-GB" sz="2000" dirty="0">
                <a:hlinkClick r:id="rId3"/>
              </a:rPr>
              <a:t>http://www.probe-it.eu/?p=1305</a:t>
            </a:r>
            <a:r>
              <a:rPr lang="en-GB" sz="2000" dirty="0"/>
              <a:t> ;   </a:t>
            </a:r>
            <a:r>
              <a:rPr lang="en-GB" sz="2000" dirty="0">
                <a:hlinkClick r:id="rId4"/>
              </a:rPr>
              <a:t>http://www.probe-it.eu/?p=1106</a:t>
            </a:r>
            <a:endParaRPr lang="fr-FR" sz="2000" dirty="0"/>
          </a:p>
        </p:txBody>
      </p:sp>
    </p:spTree>
    <p:extLst>
      <p:ext uri="{BB962C8B-B14F-4D97-AF65-F5344CB8AC3E}">
        <p14:creationId xmlns:p14="http://schemas.microsoft.com/office/powerpoint/2010/main" val="2483739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60"/>
            <a:ext cx="8229600" cy="1143000"/>
          </a:xfrm>
        </p:spPr>
        <p:txBody>
          <a:bodyPr/>
          <a:lstStyle/>
          <a:p>
            <a:pPr algn="l"/>
            <a:r>
              <a:rPr lang="en-GB" sz="3600" dirty="0"/>
              <a:t>Check members interest for a </a:t>
            </a:r>
            <a:br>
              <a:rPr lang="en-GB" sz="3600" dirty="0"/>
            </a:br>
            <a:r>
              <a:rPr lang="en-GB" sz="3600" dirty="0"/>
              <a:t>first (low profile) interop event</a:t>
            </a:r>
            <a:endParaRPr lang="fr-FR" sz="3600" dirty="0"/>
          </a:p>
        </p:txBody>
      </p:sp>
      <p:sp>
        <p:nvSpPr>
          <p:cNvPr id="3" name="Espace réservé du contenu 2"/>
          <p:cNvSpPr>
            <a:spLocks noGrp="1"/>
          </p:cNvSpPr>
          <p:nvPr>
            <p:ph idx="1"/>
          </p:nvPr>
        </p:nvSpPr>
        <p:spPr/>
        <p:txBody>
          <a:bodyPr/>
          <a:lstStyle/>
          <a:p>
            <a:r>
              <a:rPr lang="en-GB" sz="2800" dirty="0"/>
              <a:t>An event can be organised 2-3 days before or after the oneM2M#28 </a:t>
            </a:r>
            <a:r>
              <a:rPr lang="en-GB" sz="2800"/>
              <a:t>, </a:t>
            </a:r>
            <a:r>
              <a:rPr lang="en-GB" sz="2800" smtClean="0"/>
              <a:t>27</a:t>
            </a:r>
            <a:r>
              <a:rPr lang="en-GB" sz="2800" dirty="0"/>
              <a:t>-31 march 2017</a:t>
            </a:r>
          </a:p>
          <a:p>
            <a:r>
              <a:rPr lang="en-GB" sz="2800" dirty="0"/>
              <a:t>Can run 2-3 days over the week end ( </a:t>
            </a:r>
            <a:r>
              <a:rPr lang="en-GB" sz="2800" dirty="0" err="1"/>
              <a:t>eg</a:t>
            </a:r>
            <a:r>
              <a:rPr lang="en-GB" sz="2800" dirty="0"/>
              <a:t> 24-26 </a:t>
            </a:r>
            <a:r>
              <a:rPr lang="en-GB" sz="2800" dirty="0" smtClean="0"/>
              <a:t>March or </a:t>
            </a:r>
            <a:r>
              <a:rPr lang="en-GB" sz="2800" dirty="0"/>
              <a:t>1-3 </a:t>
            </a:r>
            <a:r>
              <a:rPr lang="en-GB" sz="2800" dirty="0" smtClean="0"/>
              <a:t>April</a:t>
            </a:r>
            <a:r>
              <a:rPr lang="en-GB" sz="2800" dirty="0"/>
              <a:t>)</a:t>
            </a:r>
          </a:p>
          <a:p>
            <a:r>
              <a:rPr lang="en-GB" sz="2800" dirty="0"/>
              <a:t>Can be organised also with « tutorials »</a:t>
            </a:r>
          </a:p>
          <a:p>
            <a:r>
              <a:rPr lang="en-GB" sz="2800" dirty="0"/>
              <a:t>EGM also thanks to the EU projects FIESTA (</a:t>
            </a:r>
            <a:r>
              <a:rPr lang="en-GB" sz="2000" dirty="0">
                <a:hlinkClick r:id="rId2"/>
              </a:rPr>
              <a:t>http://fiesta-iot.eu/</a:t>
            </a:r>
            <a:r>
              <a:rPr lang="en-GB" sz="2000" dirty="0"/>
              <a:t> </a:t>
            </a:r>
            <a:r>
              <a:rPr lang="en-GB" sz="2800" dirty="0"/>
              <a:t>) </a:t>
            </a:r>
            <a:r>
              <a:rPr lang="en-GB" sz="2800" dirty="0" smtClean="0"/>
              <a:t>-, </a:t>
            </a:r>
            <a:r>
              <a:rPr lang="en-GB" sz="2800" dirty="0"/>
              <a:t> FESTIVAL (</a:t>
            </a:r>
            <a:r>
              <a:rPr lang="en-GB" sz="2000" dirty="0">
                <a:hlinkClick r:id="rId3"/>
              </a:rPr>
              <a:t>http://www.festival-project.eu/</a:t>
            </a:r>
            <a:r>
              <a:rPr lang="en-GB" sz="2000" dirty="0"/>
              <a:t> ) </a:t>
            </a:r>
            <a:r>
              <a:rPr lang="en-GB" sz="2000" dirty="0" smtClean="0"/>
              <a:t>WISE-</a:t>
            </a:r>
            <a:r>
              <a:rPr lang="en-GB" sz="2000" dirty="0" err="1" smtClean="0"/>
              <a:t>IoT</a:t>
            </a:r>
            <a:r>
              <a:rPr lang="en-GB" sz="2000" dirty="0" smtClean="0"/>
              <a:t> (</a:t>
            </a:r>
            <a:r>
              <a:rPr lang="en-GB" sz="2000" dirty="0" smtClean="0">
                <a:hlinkClick r:id="rId4"/>
              </a:rPr>
              <a:t>www.wise-iot.eu</a:t>
            </a:r>
            <a:r>
              <a:rPr lang="en-GB" sz="2000" dirty="0" smtClean="0"/>
              <a:t> ) which </a:t>
            </a:r>
            <a:r>
              <a:rPr lang="en-GB" sz="2800" dirty="0" smtClean="0"/>
              <a:t>can </a:t>
            </a:r>
            <a:r>
              <a:rPr lang="en-GB" sz="2800" dirty="0"/>
              <a:t>provide some support and tools </a:t>
            </a:r>
          </a:p>
        </p:txBody>
      </p:sp>
    </p:spTree>
    <p:extLst>
      <p:ext uri="{BB962C8B-B14F-4D97-AF65-F5344CB8AC3E}">
        <p14:creationId xmlns:p14="http://schemas.microsoft.com/office/powerpoint/2010/main" val="3393666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304800"/>
            <a:ext cx="8229600" cy="1143000"/>
          </a:xfrm>
        </p:spPr>
        <p:txBody>
          <a:bodyPr/>
          <a:lstStyle/>
          <a:p>
            <a:r>
              <a:rPr lang="fr-FR" dirty="0" err="1"/>
              <a:t>Some</a:t>
            </a:r>
            <a:r>
              <a:rPr lang="fr-FR" dirty="0"/>
              <a:t> </a:t>
            </a:r>
            <a:r>
              <a:rPr lang="fr-FR" dirty="0" err="1"/>
              <a:t>ideas</a:t>
            </a:r>
            <a:r>
              <a:rPr lang="fr-FR" dirty="0"/>
              <a:t> for the </a:t>
            </a:r>
            <a:r>
              <a:rPr lang="fr-FR" dirty="0" err="1"/>
              <a:t>event</a:t>
            </a:r>
            <a:endParaRPr lang="fr-FR" dirty="0"/>
          </a:p>
        </p:txBody>
      </p:sp>
      <p:sp>
        <p:nvSpPr>
          <p:cNvPr id="3" name="Espace réservé du contenu 2"/>
          <p:cNvSpPr>
            <a:spLocks noGrp="1"/>
          </p:cNvSpPr>
          <p:nvPr>
            <p:ph idx="1"/>
          </p:nvPr>
        </p:nvSpPr>
        <p:spPr>
          <a:xfrm>
            <a:off x="457200" y="1371600"/>
            <a:ext cx="8229600" cy="4525963"/>
          </a:xfrm>
        </p:spPr>
        <p:txBody>
          <a:bodyPr/>
          <a:lstStyle/>
          <a:p>
            <a:r>
              <a:rPr lang="en-GB" sz="2400" u="sng" dirty="0"/>
              <a:t>Tutorial/discussion</a:t>
            </a:r>
            <a:r>
              <a:rPr lang="en-GB" sz="2400" dirty="0"/>
              <a:t>: </a:t>
            </a:r>
          </a:p>
          <a:p>
            <a:pPr lvl="1"/>
            <a:r>
              <a:rPr lang="en-GB" sz="2000" dirty="0"/>
              <a:t>Tutorial on oneM2M base ontology or SAREF (if needed)</a:t>
            </a:r>
          </a:p>
          <a:p>
            <a:pPr lvl="1"/>
            <a:r>
              <a:rPr lang="en-GB" sz="2000" dirty="0"/>
              <a:t>Discussions on data modelling and representation, specific sensor data exchange and interoperability methods</a:t>
            </a:r>
          </a:p>
          <a:p>
            <a:r>
              <a:rPr lang="en-GB" sz="2400" u="sng" dirty="0"/>
              <a:t>Interoperability event part </a:t>
            </a:r>
            <a:r>
              <a:rPr lang="en-GB" sz="2400" dirty="0"/>
              <a:t>: </a:t>
            </a:r>
            <a:r>
              <a:rPr lang="en-GB" sz="2000" dirty="0"/>
              <a:t>From preparation organized prior to the events, participants would:</a:t>
            </a:r>
          </a:p>
          <a:p>
            <a:pPr lvl="1"/>
            <a:r>
              <a:rPr lang="en-GB" sz="2000" dirty="0"/>
              <a:t>Validate ontologies against TS0012 (using ontology validator)</a:t>
            </a:r>
          </a:p>
          <a:p>
            <a:pPr lvl="1"/>
            <a:r>
              <a:rPr lang="en-GB" sz="2000" dirty="0"/>
              <a:t>Try to understand ontologies or semantically annotated data sets from other project’s environment, leading to demonstrate some level of semantic “interoperability”. </a:t>
            </a:r>
          </a:p>
          <a:p>
            <a:pPr lvl="1"/>
            <a:r>
              <a:rPr lang="en-GB" sz="2000" dirty="0"/>
              <a:t>Check Interoperability through common understanding can be demonstrated at semantic level (semantic matching) or data level (data aggregation) </a:t>
            </a:r>
          </a:p>
          <a:p>
            <a:pPr lvl="1"/>
            <a:r>
              <a:rPr lang="en-GB" sz="2000" dirty="0"/>
              <a:t>Exchange experience, built ontologies, adapt data to a given data model/schema </a:t>
            </a:r>
            <a:endParaRPr lang="en-GB" dirty="0"/>
          </a:p>
        </p:txBody>
      </p:sp>
    </p:spTree>
    <p:extLst>
      <p:ext uri="{BB962C8B-B14F-4D97-AF65-F5344CB8AC3E}">
        <p14:creationId xmlns:p14="http://schemas.microsoft.com/office/powerpoint/2010/main" val="3964245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7" descr="C:\Documents and Settings\mcauley\Local Settings\Temp\wz83a6\oneM2M\oneM2M-Logo.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1150" y="28575"/>
            <a:ext cx="59817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5"/>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6" name="Title 1"/>
          <p:cNvSpPr>
            <a:spLocks noGrp="1"/>
          </p:cNvSpPr>
          <p:nvPr>
            <p:ph type="ctrTitle" idx="4294967295"/>
          </p:nvPr>
        </p:nvSpPr>
        <p:spPr bwMode="auto">
          <a:xfrm>
            <a:off x="685800" y="3711575"/>
            <a:ext cx="7772400" cy="14700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4800" b="1" dirty="0" smtClean="0">
                <a:solidFill>
                  <a:srgbClr val="A0A0A3"/>
                </a:solidFill>
              </a:rPr>
              <a:t>Introduction to ontology validator</a:t>
            </a:r>
            <a:endParaRPr lang="en-US" altLang="en-US" sz="4800" b="1" dirty="0">
              <a:solidFill>
                <a:srgbClr val="A0A0A3"/>
              </a:solidFill>
            </a:endParaRPr>
          </a:p>
        </p:txBody>
      </p:sp>
      <p:sp>
        <p:nvSpPr>
          <p:cNvPr id="3077" name="TextBox 4"/>
          <p:cNvSpPr txBox="1">
            <a:spLocks noChangeArrowheads="1"/>
          </p:cNvSpPr>
          <p:nvPr/>
        </p:nvSpPr>
        <p:spPr bwMode="auto">
          <a:xfrm>
            <a:off x="611188" y="5256213"/>
            <a:ext cx="777905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dirty="0">
                <a:solidFill>
                  <a:srgbClr val="B42025"/>
                </a:solidFill>
              </a:rPr>
              <a:t>Group Name: </a:t>
            </a:r>
            <a:r>
              <a:rPr lang="en-US" altLang="en-US" dirty="0" smtClean="0">
                <a:solidFill>
                  <a:srgbClr val="B42025"/>
                </a:solidFill>
              </a:rPr>
              <a:t>TP</a:t>
            </a:r>
            <a:endParaRPr lang="en-US" altLang="en-US" dirty="0">
              <a:solidFill>
                <a:srgbClr val="B42025"/>
              </a:solidFill>
            </a:endParaRPr>
          </a:p>
          <a:p>
            <a:pPr eaLnBrk="1" hangingPunct="1"/>
            <a:r>
              <a:rPr lang="en-US" altLang="en-US" dirty="0">
                <a:solidFill>
                  <a:srgbClr val="B42025"/>
                </a:solidFill>
              </a:rPr>
              <a:t>Source: </a:t>
            </a:r>
            <a:r>
              <a:rPr lang="en-US" altLang="en-US" dirty="0" smtClean="0">
                <a:solidFill>
                  <a:srgbClr val="B42025"/>
                </a:solidFill>
              </a:rPr>
              <a:t>Mengxuan Zhao, Easy Global Market, mengxuan.zhao@eglobalmark.com</a:t>
            </a:r>
            <a:endParaRPr lang="en-US" altLang="en-US" dirty="0">
              <a:solidFill>
                <a:srgbClr val="B42025"/>
              </a:solidFill>
            </a:endParaRPr>
          </a:p>
          <a:p>
            <a:pPr eaLnBrk="1" hangingPunct="1"/>
            <a:r>
              <a:rPr lang="en-US" altLang="en-US" dirty="0">
                <a:solidFill>
                  <a:srgbClr val="B42025"/>
                </a:solidFill>
              </a:rPr>
              <a:t>Meeting Date: </a:t>
            </a:r>
            <a:r>
              <a:rPr lang="en-US" altLang="zh-CN" dirty="0">
                <a:solidFill>
                  <a:srgbClr val="B42025"/>
                </a:solidFill>
              </a:rPr>
              <a:t>2016-10-17~21 @ TP#25 </a:t>
            </a:r>
            <a:endParaRPr lang="en-US" altLang="zh-CN" dirty="0" smtClean="0">
              <a:solidFill>
                <a:srgbClr val="B42025"/>
              </a:solidFill>
            </a:endParaRPr>
          </a:p>
        </p:txBody>
      </p:sp>
    </p:spTree>
    <p:extLst>
      <p:ext uri="{BB962C8B-B14F-4D97-AF65-F5344CB8AC3E}">
        <p14:creationId xmlns:p14="http://schemas.microsoft.com/office/powerpoint/2010/main" val="2522762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smtClean="0"/>
              <a:t>Use case in oneM2M</a:t>
            </a:r>
            <a:endParaRPr lang="en-US" altLang="en-US" dirty="0"/>
          </a:p>
        </p:txBody>
      </p:sp>
      <p:sp>
        <p:nvSpPr>
          <p:cNvPr id="4099"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smtClean="0"/>
              <a:t>Check ontology XYZ </a:t>
            </a:r>
            <a:r>
              <a:rPr lang="en-US" altLang="en-US" sz="2400" dirty="0" smtClean="0">
                <a:solidFill>
                  <a:schemeClr val="accent1"/>
                </a:solidFill>
              </a:rPr>
              <a:t>(ontology validation)</a:t>
            </a:r>
          </a:p>
          <a:p>
            <a:pPr eaLnBrk="1" hangingPunct="1"/>
            <a:r>
              <a:rPr lang="en-US" altLang="en-US" dirty="0" smtClean="0"/>
              <a:t>Check semantic descriptor  </a:t>
            </a:r>
            <a:r>
              <a:rPr lang="en-US" altLang="en-US" sz="2400" dirty="0" smtClean="0">
                <a:solidFill>
                  <a:schemeClr val="accent1"/>
                </a:solidFill>
              </a:rPr>
              <a:t>(annotation </a:t>
            </a:r>
            <a:r>
              <a:rPr lang="en-US" altLang="en-US" sz="2400" dirty="0">
                <a:solidFill>
                  <a:schemeClr val="accent1"/>
                </a:solidFill>
              </a:rPr>
              <a:t>validation)</a:t>
            </a:r>
          </a:p>
          <a:p>
            <a:pPr eaLnBrk="1" hangingPunct="1"/>
            <a:endParaRPr lang="en-US" altLang="en-US" dirty="0"/>
          </a:p>
        </p:txBody>
      </p:sp>
      <p:sp>
        <p:nvSpPr>
          <p:cNvPr id="4100" name="Slide Number Placeholder 5"/>
          <p:cNvSpPr>
            <a:spLocks noGrp="1"/>
          </p:cNvSpPr>
          <p:nvPr>
            <p:ph type="sldNum" sz="quarter" idx="10"/>
          </p:nvPr>
        </p:nvSpPr>
        <p:spPr bwMode="auto">
          <a:xfrm>
            <a:off x="457200" y="6248400"/>
            <a:ext cx="8229600" cy="609600"/>
          </a:xfrm>
          <a:ln>
            <a:miter lim="800000"/>
            <a:headEnd/>
            <a:tailEnd/>
          </a:ln>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r>
              <a:rPr lang="en-GB" altLang="en-US" dirty="0">
                <a:solidFill>
                  <a:srgbClr val="898989"/>
                </a:solidFill>
                <a:latin typeface="Myriad pro"/>
              </a:rPr>
              <a:t>© </a:t>
            </a:r>
            <a:r>
              <a:rPr lang="en-GB" altLang="en-US" dirty="0" smtClean="0">
                <a:solidFill>
                  <a:srgbClr val="898989"/>
                </a:solidFill>
                <a:latin typeface="Myriad pro"/>
              </a:rPr>
              <a:t>2016 </a:t>
            </a:r>
            <a:r>
              <a:rPr lang="en-GB" altLang="en-US" dirty="0">
                <a:solidFill>
                  <a:srgbClr val="898989"/>
                </a:solidFill>
                <a:latin typeface="Myriad pro"/>
              </a:rPr>
              <a:t>oneM2M Partners</a:t>
            </a:r>
          </a:p>
          <a:p>
            <a:pPr algn="ctr" eaLnBrk="1" hangingPunct="1"/>
            <a:r>
              <a:rPr lang="en-GB" altLang="en-US" dirty="0">
                <a:solidFill>
                  <a:srgbClr val="898989"/>
                </a:solidFill>
                <a:latin typeface="Myriad pro"/>
              </a:rPr>
              <a:t>MAS-2016-0242-Introduction_to_ontology_validator</a:t>
            </a:r>
            <a:fld id="{8A8C7EE2-753F-419C-8583-C3815DC5704A}" type="slidenum">
              <a:rPr lang="en-US" altLang="en-US" smtClean="0">
                <a:solidFill>
                  <a:srgbClr val="898989"/>
                </a:solidFill>
                <a:latin typeface="Myriad pro"/>
              </a:rPr>
              <a:pPr algn="ctr" eaLnBrk="1" hangingPunct="1"/>
              <a:t>8</a:t>
            </a:fld>
            <a:endParaRPr lang="en-US" altLang="en-US" dirty="0">
              <a:solidFill>
                <a:srgbClr val="898989"/>
              </a:solidFill>
              <a:latin typeface="Myriad pro"/>
            </a:endParaRPr>
          </a:p>
        </p:txBody>
      </p:sp>
      <p:graphicFrame>
        <p:nvGraphicFramePr>
          <p:cNvPr id="5" name="对象 28"/>
          <p:cNvGraphicFramePr>
            <a:graphicFrameLocks noChangeAspect="1"/>
          </p:cNvGraphicFramePr>
          <p:nvPr>
            <p:extLst/>
          </p:nvPr>
        </p:nvGraphicFramePr>
        <p:xfrm>
          <a:off x="5090717" y="3657600"/>
          <a:ext cx="3596083" cy="2377282"/>
        </p:xfrm>
        <a:graphic>
          <a:graphicData uri="http://schemas.openxmlformats.org/presentationml/2006/ole">
            <mc:AlternateContent xmlns:mc="http://schemas.openxmlformats.org/markup-compatibility/2006">
              <mc:Choice xmlns:v="urn:schemas-microsoft-com:vml" Requires="v">
                <p:oleObj spid="_x0000_s1026" name="Visio" r:id="rId3" imgW="3228975" imgH="2133695" progId="Visio.Drawing.15">
                  <p:embed/>
                </p:oleObj>
              </mc:Choice>
              <mc:Fallback>
                <p:oleObj name="Visio" r:id="rId3" imgW="3228975" imgH="2133695" progId="Visio.Drawing.15">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90717" y="3657600"/>
                        <a:ext cx="3596083" cy="2377282"/>
                      </a:xfrm>
                      <a:prstGeom prst="rect">
                        <a:avLst/>
                      </a:prstGeom>
                      <a:noFill/>
                      <a:ln>
                        <a:noFill/>
                      </a:ln>
                    </p:spPr>
                  </p:pic>
                </p:oleObj>
              </mc:Fallback>
            </mc:AlternateContent>
          </a:graphicData>
        </a:graphic>
      </p:graphicFrame>
      <p:graphicFrame>
        <p:nvGraphicFramePr>
          <p:cNvPr id="6" name="对象 5"/>
          <p:cNvGraphicFramePr>
            <a:graphicFrameLocks noChangeAspect="1"/>
          </p:cNvGraphicFramePr>
          <p:nvPr>
            <p:extLst/>
          </p:nvPr>
        </p:nvGraphicFramePr>
        <p:xfrm>
          <a:off x="1490616" y="3276600"/>
          <a:ext cx="3114675" cy="2667000"/>
        </p:xfrm>
        <a:graphic>
          <a:graphicData uri="http://schemas.openxmlformats.org/presentationml/2006/ole">
            <mc:AlternateContent xmlns:mc="http://schemas.openxmlformats.org/markup-compatibility/2006">
              <mc:Choice xmlns:v="urn:schemas-microsoft-com:vml" Requires="v">
                <p:oleObj spid="_x0000_s1027" name="Visio" r:id="rId5" imgW="3114624" imgH="2669702" progId="Visio.Drawing.11">
                  <p:embed/>
                </p:oleObj>
              </mc:Choice>
              <mc:Fallback>
                <p:oleObj name="Visio" r:id="rId5" imgW="3114624" imgH="2669702" progId="Visio.Drawing.11">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90616" y="3276600"/>
                        <a:ext cx="3114675"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3" name="Connecteur droit avec flèche 2"/>
          <p:cNvCxnSpPr/>
          <p:nvPr/>
        </p:nvCxnSpPr>
        <p:spPr>
          <a:xfrm>
            <a:off x="4419600" y="4998641"/>
            <a:ext cx="2133600" cy="1829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Rectangle à coins arrondis 3"/>
          <p:cNvSpPr/>
          <p:nvPr/>
        </p:nvSpPr>
        <p:spPr>
          <a:xfrm>
            <a:off x="2895600" y="4450556"/>
            <a:ext cx="1709691" cy="335359"/>
          </a:xfrm>
          <a:prstGeom prst="roundRect">
            <a:avLst/>
          </a:prstGeom>
          <a:no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
        <p:nvSpPr>
          <p:cNvPr id="10" name="Rectangle à coins arrondis 9"/>
          <p:cNvSpPr/>
          <p:nvPr/>
        </p:nvSpPr>
        <p:spPr>
          <a:xfrm>
            <a:off x="2911136" y="4816078"/>
            <a:ext cx="1709691" cy="335359"/>
          </a:xfrm>
          <a:prstGeom prst="roundRect">
            <a:avLst/>
          </a:prstGeom>
          <a:no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867104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400"/>
            <a:ext cx="7315200" cy="1143000"/>
          </a:xfrm>
        </p:spPr>
        <p:txBody>
          <a:bodyPr/>
          <a:lstStyle/>
          <a:p>
            <a:pPr algn="l"/>
            <a:r>
              <a:rPr lang="fr-FR" sz="3600" dirty="0"/>
              <a:t>Basic aspects to </a:t>
            </a:r>
            <a:r>
              <a:rPr lang="fr-FR" sz="3600" dirty="0" err="1"/>
              <a:t>be</a:t>
            </a:r>
            <a:r>
              <a:rPr lang="fr-FR" sz="3600" dirty="0"/>
              <a:t> </a:t>
            </a:r>
            <a:r>
              <a:rPr lang="fr-FR" sz="3600" dirty="0" err="1"/>
              <a:t>validated</a:t>
            </a:r>
            <a:r>
              <a:rPr lang="fr-FR" sz="3600" dirty="0"/>
              <a:t> on </a:t>
            </a:r>
            <a:r>
              <a:rPr lang="fr-FR" sz="3600" dirty="0" err="1"/>
              <a:t>semantic</a:t>
            </a:r>
            <a:r>
              <a:rPr lang="fr-FR" sz="3600" dirty="0"/>
              <a:t> information</a:t>
            </a:r>
          </a:p>
        </p:txBody>
      </p:sp>
      <p:sp>
        <p:nvSpPr>
          <p:cNvPr id="3" name="Espace réservé du contenu 2"/>
          <p:cNvSpPr>
            <a:spLocks noGrp="1"/>
          </p:cNvSpPr>
          <p:nvPr>
            <p:ph idx="1"/>
          </p:nvPr>
        </p:nvSpPr>
        <p:spPr/>
        <p:txBody>
          <a:bodyPr/>
          <a:lstStyle/>
          <a:p>
            <a:r>
              <a:rPr lang="fr-FR" sz="2400" dirty="0"/>
              <a:t>Lexical validation</a:t>
            </a:r>
          </a:p>
          <a:p>
            <a:pPr lvl="1"/>
            <a:r>
              <a:rPr lang="fr-FR" sz="2000" dirty="0"/>
              <a:t>Ill-</a:t>
            </a:r>
            <a:r>
              <a:rPr lang="fr-FR" sz="2000" dirty="0" err="1"/>
              <a:t>formed</a:t>
            </a:r>
            <a:r>
              <a:rPr lang="fr-FR" sz="2000" dirty="0"/>
              <a:t> RDF </a:t>
            </a:r>
            <a:r>
              <a:rPr lang="fr-FR" sz="2000" dirty="0" err="1"/>
              <a:t>serialization</a:t>
            </a:r>
            <a:r>
              <a:rPr lang="fr-FR" sz="2000" dirty="0"/>
              <a:t> format (XML, JSON, etc.)</a:t>
            </a:r>
          </a:p>
          <a:p>
            <a:r>
              <a:rPr lang="fr-FR" sz="2400" dirty="0" err="1"/>
              <a:t>Syntactic</a:t>
            </a:r>
            <a:r>
              <a:rPr lang="fr-FR" sz="2400" dirty="0"/>
              <a:t> validation</a:t>
            </a:r>
          </a:p>
          <a:p>
            <a:pPr lvl="1"/>
            <a:r>
              <a:rPr lang="fr-FR" sz="2000" dirty="0" err="1"/>
              <a:t>Untyped</a:t>
            </a:r>
            <a:r>
              <a:rPr lang="fr-FR" sz="2000" dirty="0"/>
              <a:t> </a:t>
            </a:r>
            <a:r>
              <a:rPr lang="fr-FR" sz="2000" dirty="0" err="1"/>
              <a:t>resources</a:t>
            </a:r>
            <a:r>
              <a:rPr lang="fr-FR" sz="2000" dirty="0"/>
              <a:t> and </a:t>
            </a:r>
            <a:r>
              <a:rPr lang="fr-FR" sz="2000" dirty="0" err="1"/>
              <a:t>literal</a:t>
            </a:r>
            <a:endParaRPr lang="fr-FR" sz="2000" dirty="0"/>
          </a:p>
          <a:p>
            <a:pPr lvl="1"/>
            <a:r>
              <a:rPr lang="en-US" sz="2000" dirty="0"/>
              <a:t>Ill-formed URIs and language tags on literals</a:t>
            </a:r>
          </a:p>
          <a:p>
            <a:pPr lvl="1"/>
            <a:r>
              <a:rPr lang="fr-FR" sz="2000" dirty="0" err="1"/>
              <a:t>Problematic</a:t>
            </a:r>
            <a:r>
              <a:rPr lang="fr-FR" sz="2000" dirty="0"/>
              <a:t> </a:t>
            </a:r>
            <a:r>
              <a:rPr lang="fr-FR" sz="2000" dirty="0" err="1"/>
              <a:t>prefix</a:t>
            </a:r>
            <a:r>
              <a:rPr lang="fr-FR" sz="2000" dirty="0"/>
              <a:t> </a:t>
            </a:r>
            <a:r>
              <a:rPr lang="fr-FR" sz="2000" dirty="0" err="1"/>
              <a:t>namespaces</a:t>
            </a:r>
            <a:endParaRPr lang="fr-FR" sz="2000" dirty="0"/>
          </a:p>
          <a:p>
            <a:pPr lvl="1"/>
            <a:r>
              <a:rPr lang="fr-FR" sz="2000" dirty="0" err="1"/>
              <a:t>Unknown</a:t>
            </a:r>
            <a:r>
              <a:rPr lang="fr-FR" sz="2000" dirty="0"/>
              <a:t> </a:t>
            </a:r>
            <a:r>
              <a:rPr lang="fr-FR" sz="2000" dirty="0" err="1"/>
              <a:t>properties</a:t>
            </a:r>
            <a:r>
              <a:rPr lang="fr-FR" sz="2000" dirty="0"/>
              <a:t> and classes</a:t>
            </a:r>
          </a:p>
          <a:p>
            <a:r>
              <a:rPr lang="fr-FR" sz="2400" dirty="0" err="1"/>
              <a:t>Semantic</a:t>
            </a:r>
            <a:r>
              <a:rPr lang="fr-FR" sz="2400" dirty="0"/>
              <a:t> validation</a:t>
            </a:r>
          </a:p>
          <a:p>
            <a:pPr lvl="1"/>
            <a:r>
              <a:rPr lang="en-US" sz="2000" dirty="0"/>
              <a:t>Inheritance relationships for classes and properties</a:t>
            </a:r>
          </a:p>
          <a:p>
            <a:pPr lvl="1"/>
            <a:r>
              <a:rPr lang="en-US" sz="2000" dirty="0"/>
              <a:t>Consistency of classes and individuals</a:t>
            </a:r>
            <a:endParaRPr lang="fr-FR" sz="2000" dirty="0"/>
          </a:p>
          <a:p>
            <a:endParaRPr lang="fr-FR" dirty="0"/>
          </a:p>
        </p:txBody>
      </p:sp>
    </p:spTree>
    <p:extLst>
      <p:ext uri="{BB962C8B-B14F-4D97-AF65-F5344CB8AC3E}">
        <p14:creationId xmlns:p14="http://schemas.microsoft.com/office/powerpoint/2010/main" val="28211203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112</TotalTime>
  <Words>564</Words>
  <Application>Microsoft Office PowerPoint</Application>
  <PresentationFormat>Affichage à l'écran (4:3)</PresentationFormat>
  <Paragraphs>74</Paragraphs>
  <Slides>12</Slides>
  <Notes>0</Notes>
  <HiddenSlides>0</HiddenSlides>
  <MMClips>0</MMClips>
  <ScaleCrop>false</ScaleCrop>
  <HeadingPairs>
    <vt:vector size="8" baseType="variant">
      <vt:variant>
        <vt:lpstr>Polices utilisées</vt:lpstr>
      </vt:variant>
      <vt:variant>
        <vt:i4>5</vt:i4>
      </vt:variant>
      <vt:variant>
        <vt:lpstr>Thème</vt:lpstr>
      </vt:variant>
      <vt:variant>
        <vt:i4>1</vt:i4>
      </vt:variant>
      <vt:variant>
        <vt:lpstr>Serveurs OLE incorporés</vt:lpstr>
      </vt:variant>
      <vt:variant>
        <vt:i4>1</vt:i4>
      </vt:variant>
      <vt:variant>
        <vt:lpstr>Titres des diapositives</vt:lpstr>
      </vt:variant>
      <vt:variant>
        <vt:i4>12</vt:i4>
      </vt:variant>
    </vt:vector>
  </HeadingPairs>
  <TitlesOfParts>
    <vt:vector size="19" baseType="lpstr">
      <vt:lpstr>굴림</vt:lpstr>
      <vt:lpstr>Myriad pro</vt:lpstr>
      <vt:lpstr>宋体</vt:lpstr>
      <vt:lpstr>Arial</vt:lpstr>
      <vt:lpstr>Calibri</vt:lpstr>
      <vt:lpstr>Office Theme</vt:lpstr>
      <vt:lpstr>Visio</vt:lpstr>
      <vt:lpstr>Semantics interop event checking interest of oneM2M members to support a first interop event</vt:lpstr>
      <vt:lpstr>Importance of semantics interoperability</vt:lpstr>
      <vt:lpstr>oneM2M ontologies maturing</vt:lpstr>
      <vt:lpstr>Call for support of an oneM2M semantic interop event (before or after spring EU oneM2M meeting)</vt:lpstr>
      <vt:lpstr>Check members interest for a  first (low profile) interop event</vt:lpstr>
      <vt:lpstr>Some ideas for the event</vt:lpstr>
      <vt:lpstr>Introduction to ontology validator</vt:lpstr>
      <vt:lpstr>Use case in oneM2M</vt:lpstr>
      <vt:lpstr>Basic aspects to be validated on semantic information</vt:lpstr>
      <vt:lpstr>Présentation PowerPoint</vt:lpstr>
      <vt:lpstr>Présentation PowerPoint</vt:lpstr>
      <vt:lpstr>Summary</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oneM2M</dc:creator>
  <cp:lastModifiedBy>Mengxuan Zhao</cp:lastModifiedBy>
  <cp:revision>25</cp:revision>
  <dcterms:created xsi:type="dcterms:W3CDTF">2012-09-11T22:52:11Z</dcterms:created>
  <dcterms:modified xsi:type="dcterms:W3CDTF">2016-10-21T10:09:43Z</dcterms:modified>
</cp:coreProperties>
</file>