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8"/>
  </p:notesMasterIdLst>
  <p:handoutMasterIdLst>
    <p:handoutMasterId r:id="rId19"/>
  </p:handoutMasterIdLst>
  <p:sldIdLst>
    <p:sldId id="339" r:id="rId2"/>
    <p:sldId id="336" r:id="rId3"/>
    <p:sldId id="355" r:id="rId4"/>
    <p:sldId id="356" r:id="rId5"/>
    <p:sldId id="357" r:id="rId6"/>
    <p:sldId id="358" r:id="rId7"/>
    <p:sldId id="359" r:id="rId8"/>
    <p:sldId id="360" r:id="rId9"/>
    <p:sldId id="365" r:id="rId10"/>
    <p:sldId id="366" r:id="rId11"/>
    <p:sldId id="363" r:id="rId12"/>
    <p:sldId id="343" r:id="rId13"/>
    <p:sldId id="368" r:id="rId14"/>
    <p:sldId id="371" r:id="rId15"/>
    <p:sldId id="369" r:id="rId16"/>
    <p:sldId id="370" r:id="rId17"/>
  </p:sldIdLst>
  <p:sldSz cx="9144000" cy="6858000" type="screen4x3"/>
  <p:notesSz cx="6921500" cy="10083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FFFF"/>
    <a:srgbClr val="FF6600"/>
    <a:srgbClr val="1A4669"/>
    <a:srgbClr val="C6D254"/>
    <a:srgbClr val="B1D254"/>
    <a:srgbClr val="2A6EA8"/>
    <a:srgbClr val="0F5C77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5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fld id="{00692EEB-15AF-477E-93C2-006C7DACF2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345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5650"/>
            <a:ext cx="5041900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</a:defRPr>
            </a:lvl1pPr>
          </a:lstStyle>
          <a:p>
            <a:fld id="{E81DA41B-36F5-41C9-BB81-6872D8546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80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7D890-DFF3-4CC7-9337-D67A3CEDF4E3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59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CA536-14B1-4B07-8981-D59286A92B2A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9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A6CFD-FF21-4464-940B-BDF120D5D4EE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75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ED99D-47A7-4370-AF77-28ECA460B571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5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76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2E4D6-0121-47C3-AB06-81EFE684038E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0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EC081B-D731-4B4C-B1CE-9D413E20C5F1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63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A47F5-7006-4816-AF3E-A128E39E07F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77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C3D09-373B-4691-8099-5C3BAEDF928D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E06F5-382E-4D5C-88D9-4CCDA80A319B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6" descr="open-sli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42950" y="4981193"/>
            <a:ext cx="8067675" cy="6842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42949" y="5474970"/>
            <a:ext cx="8081011" cy="514350"/>
          </a:xfrm>
        </p:spPr>
        <p:txBody>
          <a:bodyPr anchor="ctr"/>
          <a:lstStyle>
            <a:lvl1pPr marL="0" indent="0" algn="l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742949" y="6000768"/>
            <a:ext cx="8088631" cy="514350"/>
          </a:xfrm>
        </p:spPr>
        <p:txBody>
          <a:bodyPr anchor="ctr"/>
          <a:lstStyle>
            <a:lvl1pPr marL="0" indent="0" algn="l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25" cy="4552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5B01BF-1521-42CD-96A6-027601A5BF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13EA63-756B-448B-9D73-6D9573B04CC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C77015-0C94-407D-AEDE-E98DE020A5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C0F8F-54C0-44C6-833D-F2B9353E44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A2C7-E113-44B3-B1ED-08276F9F56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CC0EB9-25EA-4FBE-861B-218A5B0767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E22975-78B1-4EE1-83AB-0879D6578B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B7F98-32E9-4B15-8F01-7E056CC012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F837F4-2B7C-4A44-9B1A-F990A84C6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A0F015-DF4D-4572-97F5-F0E6F5ECC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BC455-FA3A-4262-BFAC-726B36CE6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6050" y="6413500"/>
            <a:ext cx="13779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E4A3AB-F9D5-4039-BC6A-2DDBD41C4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9B0136-1550-43C6-9DC2-FFF186CCAB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DCD7B2-52C0-4091-AB5C-9F722F19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91225" cy="4819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D90FF5-E380-45F9-B4D8-3ED0277CE7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73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45FA42-D634-477D-A0A9-3CD8BF67F4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B91DA7-C141-4B42-BAAE-16F779CDB9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05500" cy="4610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0EBD1A-7EF2-4962-AB67-B9A188A57D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62650" cy="4562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B6D9FB-F08F-45AE-9F3E-E4AABC5184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Imag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25" y="1371600"/>
            <a:ext cx="2619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86450" cy="460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FEEAB5-A77C-45D8-B775-7F44992C25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6" descr="content-slide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898989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© ETSI 2018.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EB4E3"/>
                </a:solidFill>
              </a:defRPr>
            </a:lvl1pPr>
          </a:lstStyle>
          <a:p>
            <a:fld id="{3EA8DCA6-7D24-4BB6-B991-12B9039C07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0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  <p:sldLayoutId id="2147485251" r:id="rId12"/>
    <p:sldLayoutId id="2147485252" r:id="rId13"/>
    <p:sldLayoutId id="2147485253" r:id="rId14"/>
    <p:sldLayoutId id="2147485254" r:id="rId15"/>
    <p:sldLayoutId id="2147485255" r:id="rId16"/>
    <p:sldLayoutId id="2147485256" r:id="rId17"/>
    <p:sldLayoutId id="2147485257" r:id="rId18"/>
    <p:sldLayoutId id="2147485258" r:id="rId19"/>
    <p:sldLayoutId id="2147485259" r:id="rId20"/>
    <p:sldLayoutId id="2147485260" r:id="rId21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24"/>
        </a:buBlip>
        <a:defRPr sz="2400" kern="1200">
          <a:solidFill>
            <a:srgbClr val="40404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Calibri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1600" kern="1200">
          <a:solidFill>
            <a:srgbClr val="404040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tsi.org/Services/editHelp!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editHelp@etsi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hyperlink" Target="https://portal.etsi.org/Services/editHelp!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em2m.org/images/files/oneM2M-Drafting-Rules.pdf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742950" y="4981575"/>
            <a:ext cx="8067675" cy="684213"/>
          </a:xfrm>
        </p:spPr>
        <p:txBody>
          <a:bodyPr/>
          <a:lstStyle/>
          <a:p>
            <a:pPr>
              <a:defRPr/>
            </a:pPr>
            <a:r>
              <a:rPr lang="en-US" dirty="0"/>
              <a:t>editHelp! service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1"/>
          </p:nvPr>
        </p:nvSpPr>
        <p:spPr>
          <a:xfrm>
            <a:off x="742950" y="6000750"/>
            <a:ext cx="8088313" cy="514350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Antoinette van Tricht for oneM2M</a:t>
            </a:r>
            <a:endParaRPr lang="he-IL" dirty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cs typeface="Arial" charset="0"/>
              </a:rPr>
              <a:t>© ETSI 2018. All rights reserved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oneM2M </a:t>
            </a:r>
            <a:r>
              <a:rPr lang="fr-FR" dirty="0" err="1"/>
              <a:t>deliverables</a:t>
            </a:r>
            <a:endParaRPr lang="he-IL" dirty="0"/>
          </a:p>
        </p:txBody>
      </p:sp>
      <p:sp>
        <p:nvSpPr>
          <p:cNvPr id="3174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200" dirty="0" err="1"/>
              <a:t>When</a:t>
            </a:r>
            <a:r>
              <a:rPr lang="fr-FR" sz="2200" dirty="0"/>
              <a:t> </a:t>
            </a:r>
            <a:r>
              <a:rPr lang="fr-FR" sz="2200" dirty="0" err="1"/>
              <a:t>working</a:t>
            </a:r>
            <a:r>
              <a:rPr lang="fr-FR" sz="2200" dirty="0"/>
              <a:t> on a </a:t>
            </a:r>
            <a:r>
              <a:rPr lang="fr-FR" sz="2200" dirty="0" err="1"/>
              <a:t>revision</a:t>
            </a:r>
            <a:r>
              <a:rPr lang="fr-FR" sz="2200" dirty="0"/>
              <a:t> </a:t>
            </a:r>
            <a:r>
              <a:rPr lang="fr-FR" sz="2200" dirty="0" err="1"/>
              <a:t>please</a:t>
            </a:r>
            <a:r>
              <a:rPr lang="fr-FR" sz="2200" dirty="0"/>
              <a:t> use the last </a:t>
            </a:r>
            <a:r>
              <a:rPr lang="fr-FR" sz="2200" dirty="0" err="1"/>
              <a:t>published</a:t>
            </a:r>
            <a:r>
              <a:rPr lang="fr-FR" sz="2200" dirty="0"/>
              <a:t> version on </a:t>
            </a:r>
            <a:r>
              <a:rPr lang="fr-FR" sz="2200" dirty="0" err="1"/>
              <a:t>your</a:t>
            </a:r>
            <a:r>
              <a:rPr lang="fr-FR" sz="2200" dirty="0"/>
              <a:t> server.</a:t>
            </a:r>
          </a:p>
          <a:p>
            <a:pPr lvl="1"/>
            <a:r>
              <a:rPr lang="fr-FR" dirty="0"/>
              <a:t>This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avoid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problems</a:t>
            </a:r>
            <a:r>
              <a:rPr lang="fr-FR" dirty="0"/>
              <a:t> and </a:t>
            </a:r>
            <a:r>
              <a:rPr lang="fr-FR" dirty="0" err="1"/>
              <a:t>delay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/>
              <a:t>editing</a:t>
            </a:r>
            <a:r>
              <a:rPr lang="fr-FR" dirty="0"/>
              <a:t>.</a:t>
            </a:r>
          </a:p>
          <a:p>
            <a:r>
              <a:rPr lang="fr-FR" sz="2200" dirty="0" err="1"/>
              <a:t>Quality</a:t>
            </a:r>
            <a:r>
              <a:rPr lang="fr-FR" sz="2200" dirty="0"/>
              <a:t> of the </a:t>
            </a:r>
            <a:r>
              <a:rPr lang="fr-FR" sz="2200" dirty="0" err="1"/>
              <a:t>deliverable</a:t>
            </a:r>
            <a:r>
              <a:rPr lang="fr-FR" sz="2200" dirty="0"/>
              <a:t>:</a:t>
            </a:r>
          </a:p>
          <a:p>
            <a:pPr lvl="1"/>
            <a:r>
              <a:rPr lang="fr-FR" dirty="0"/>
              <a:t>Good </a:t>
            </a:r>
            <a:r>
              <a:rPr lang="fr-FR" dirty="0" err="1"/>
              <a:t>quality</a:t>
            </a:r>
            <a:r>
              <a:rPr lang="fr-FR" dirty="0"/>
              <a:t>: </a:t>
            </a:r>
          </a:p>
          <a:p>
            <a:pPr lvl="2"/>
            <a:r>
              <a:rPr lang="fr-FR" altLang="en-US" dirty="0"/>
              <a:t>editors </a:t>
            </a:r>
            <a:r>
              <a:rPr lang="fr-FR" altLang="en-US" dirty="0" err="1"/>
              <a:t>will</a:t>
            </a:r>
            <a:r>
              <a:rPr lang="fr-FR" altLang="en-US" dirty="0"/>
              <a:t> </a:t>
            </a:r>
            <a:r>
              <a:rPr lang="fr-FR" altLang="en-US" dirty="0" err="1"/>
              <a:t>spend</a:t>
            </a:r>
            <a:r>
              <a:rPr lang="fr-FR" altLang="en-US" dirty="0"/>
              <a:t> </a:t>
            </a:r>
            <a:r>
              <a:rPr lang="fr-FR" altLang="en-US" dirty="0" err="1"/>
              <a:t>less</a:t>
            </a:r>
            <a:r>
              <a:rPr lang="fr-FR" altLang="en-US" dirty="0"/>
              <a:t> time </a:t>
            </a:r>
            <a:r>
              <a:rPr lang="fr-FR" altLang="en-US" dirty="0" err="1"/>
              <a:t>editing</a:t>
            </a:r>
            <a:r>
              <a:rPr lang="fr-FR" altLang="en-US" dirty="0"/>
              <a:t> </a:t>
            </a:r>
            <a:r>
              <a:rPr lang="fr-FR" altLang="en-US" dirty="0" err="1"/>
              <a:t>it</a:t>
            </a:r>
            <a:r>
              <a:rPr lang="fr-FR" altLang="en-US" dirty="0"/>
              <a:t>; and</a:t>
            </a:r>
          </a:p>
          <a:p>
            <a:pPr lvl="2"/>
            <a:r>
              <a:rPr lang="fr-FR" altLang="en-US" dirty="0" err="1"/>
              <a:t>it</a:t>
            </a:r>
            <a:r>
              <a:rPr lang="fr-FR" altLang="en-US" dirty="0"/>
              <a:t> </a:t>
            </a:r>
            <a:r>
              <a:rPr lang="fr-FR" altLang="en-US" dirty="0" err="1"/>
              <a:t>will</a:t>
            </a:r>
            <a:r>
              <a:rPr lang="fr-FR" altLang="en-US" dirty="0"/>
              <a:t> </a:t>
            </a:r>
            <a:r>
              <a:rPr lang="fr-FR" altLang="en-US" dirty="0" err="1"/>
              <a:t>be</a:t>
            </a:r>
            <a:r>
              <a:rPr lang="fr-FR" altLang="en-US" dirty="0"/>
              <a:t> </a:t>
            </a:r>
            <a:r>
              <a:rPr lang="fr-FR" altLang="en-US" dirty="0" err="1"/>
              <a:t>given</a:t>
            </a:r>
            <a:r>
              <a:rPr lang="fr-FR" altLang="en-US" dirty="0"/>
              <a:t> back to the Secretariat (Karen) on time.</a:t>
            </a:r>
          </a:p>
          <a:p>
            <a:pPr lvl="1"/>
            <a:r>
              <a:rPr lang="fr-FR" dirty="0"/>
              <a:t>Poor </a:t>
            </a:r>
            <a:r>
              <a:rPr lang="fr-FR" dirty="0" err="1"/>
              <a:t>quality</a:t>
            </a:r>
            <a:r>
              <a:rPr lang="fr-FR" dirty="0"/>
              <a:t>:</a:t>
            </a:r>
          </a:p>
          <a:p>
            <a:pPr lvl="2"/>
            <a:r>
              <a:rPr lang="fr-FR" altLang="en-US" dirty="0"/>
              <a:t>editors </a:t>
            </a:r>
            <a:r>
              <a:rPr lang="fr-FR" altLang="en-US" dirty="0" err="1"/>
              <a:t>will</a:t>
            </a:r>
            <a:r>
              <a:rPr lang="fr-FR" altLang="en-US" dirty="0"/>
              <a:t> </a:t>
            </a:r>
            <a:r>
              <a:rPr lang="fr-FR" altLang="en-US" dirty="0" err="1"/>
              <a:t>spend</a:t>
            </a:r>
            <a:r>
              <a:rPr lang="fr-FR" altLang="en-US" dirty="0"/>
              <a:t> more time </a:t>
            </a:r>
            <a:r>
              <a:rPr lang="fr-FR" altLang="en-US" dirty="0" err="1"/>
              <a:t>editing</a:t>
            </a:r>
            <a:r>
              <a:rPr lang="fr-FR" altLang="en-US" dirty="0"/>
              <a:t> </a:t>
            </a:r>
            <a:r>
              <a:rPr lang="fr-FR" altLang="en-US" dirty="0" err="1"/>
              <a:t>it</a:t>
            </a:r>
            <a:r>
              <a:rPr lang="fr-FR" altLang="en-US" dirty="0"/>
              <a:t> (</a:t>
            </a:r>
            <a:r>
              <a:rPr lang="fr-FR" altLang="en-US" dirty="0" err="1"/>
              <a:t>changing</a:t>
            </a:r>
            <a:r>
              <a:rPr lang="fr-FR" altLang="en-US" dirty="0"/>
              <a:t> the styles, </a:t>
            </a:r>
            <a:r>
              <a:rPr lang="fr-FR" altLang="en-US" dirty="0" err="1"/>
              <a:t>problems</a:t>
            </a:r>
            <a:r>
              <a:rPr lang="fr-FR" altLang="en-US" dirty="0"/>
              <a:t> </a:t>
            </a:r>
            <a:r>
              <a:rPr lang="fr-FR" altLang="en-US" dirty="0" err="1"/>
              <a:t>with</a:t>
            </a:r>
            <a:r>
              <a:rPr lang="fr-FR" altLang="en-US" dirty="0"/>
              <a:t> figures, etc.); and</a:t>
            </a:r>
          </a:p>
          <a:p>
            <a:pPr lvl="2"/>
            <a:r>
              <a:rPr lang="fr-FR" altLang="en-US" dirty="0"/>
              <a:t>the </a:t>
            </a:r>
            <a:r>
              <a:rPr lang="fr-FR" altLang="en-US" dirty="0" err="1"/>
              <a:t>deliverable</a:t>
            </a:r>
            <a:r>
              <a:rPr lang="fr-FR" altLang="en-US" dirty="0"/>
              <a:t> </a:t>
            </a:r>
            <a:r>
              <a:rPr lang="fr-FR" altLang="en-US" dirty="0" err="1"/>
              <a:t>will</a:t>
            </a:r>
            <a:r>
              <a:rPr lang="fr-FR" altLang="en-US" dirty="0"/>
              <a:t> </a:t>
            </a:r>
            <a:r>
              <a:rPr lang="fr-FR" altLang="en-US" dirty="0" err="1"/>
              <a:t>be</a:t>
            </a:r>
            <a:r>
              <a:rPr lang="fr-FR" altLang="en-US" dirty="0"/>
              <a:t> </a:t>
            </a:r>
            <a:r>
              <a:rPr lang="fr-FR" altLang="en-US" dirty="0" err="1"/>
              <a:t>delayed</a:t>
            </a:r>
            <a:r>
              <a:rPr lang="fr-FR" altLang="en-US" dirty="0"/>
              <a:t> and not </a:t>
            </a:r>
            <a:r>
              <a:rPr lang="fr-FR" altLang="en-US" dirty="0" err="1"/>
              <a:t>reach</a:t>
            </a:r>
            <a:r>
              <a:rPr lang="fr-FR" altLang="en-US" dirty="0"/>
              <a:t> the </a:t>
            </a:r>
            <a:r>
              <a:rPr lang="fr-FR" altLang="en-US" dirty="0" err="1"/>
              <a:t>target</a:t>
            </a:r>
            <a:r>
              <a:rPr lang="fr-FR" altLang="en-US" dirty="0"/>
              <a:t> dates </a:t>
            </a:r>
            <a:r>
              <a:rPr lang="fr-FR" altLang="en-US" dirty="0" err="1"/>
              <a:t>given</a:t>
            </a:r>
            <a:r>
              <a:rPr lang="fr-FR" altLang="en-US" dirty="0"/>
              <a:t> by the Secretariat (Karen).</a:t>
            </a:r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© ETSI 2018.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584734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Terms</a:t>
            </a:r>
            <a:r>
              <a:rPr lang="fr-FR" dirty="0"/>
              <a:t> and </a:t>
            </a:r>
            <a:r>
              <a:rPr lang="fr-FR" dirty="0" err="1"/>
              <a:t>Definitions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Interactive</a:t>
            </a:r>
            <a:endParaRPr lang="he-IL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TEDDI</a:t>
            </a:r>
          </a:p>
          <a:p>
            <a:pPr lvl="1"/>
            <a:r>
              <a:rPr lang="fr-FR" dirty="0" err="1"/>
              <a:t>Search</a:t>
            </a:r>
            <a:r>
              <a:rPr lang="fr-FR" dirty="0"/>
              <a:t> in </a:t>
            </a:r>
            <a:r>
              <a:rPr lang="fr-FR" dirty="0" err="1"/>
              <a:t>TEDDI’s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of </a:t>
            </a:r>
            <a:r>
              <a:rPr lang="fr-FR" dirty="0" err="1"/>
              <a:t>terms</a:t>
            </a:r>
            <a:r>
              <a:rPr lang="fr-FR" dirty="0"/>
              <a:t> and </a:t>
            </a:r>
            <a:r>
              <a:rPr lang="fr-FR" dirty="0" err="1"/>
              <a:t>abbreviations</a:t>
            </a:r>
            <a:r>
              <a:rPr lang="fr-FR" dirty="0"/>
              <a:t> for the </a:t>
            </a:r>
            <a:r>
              <a:rPr lang="fr-FR" dirty="0" err="1"/>
              <a:t>related</a:t>
            </a:r>
            <a:r>
              <a:rPr lang="fr-FR" dirty="0"/>
              <a:t> </a:t>
            </a:r>
            <a:r>
              <a:rPr lang="fr-FR" dirty="0" err="1"/>
              <a:t>definitions</a:t>
            </a:r>
            <a:r>
              <a:rPr lang="fr-FR" dirty="0"/>
              <a:t> and click on the </a:t>
            </a:r>
            <a:r>
              <a:rPr lang="fr-FR" dirty="0" err="1"/>
              <a:t>link</a:t>
            </a:r>
            <a:r>
              <a:rPr lang="fr-FR" dirty="0"/>
              <a:t> to the free download of </a:t>
            </a:r>
            <a:r>
              <a:rPr lang="fr-FR" dirty="0" err="1"/>
              <a:t>each</a:t>
            </a:r>
            <a:r>
              <a:rPr lang="fr-FR" dirty="0"/>
              <a:t> of the </a:t>
            </a:r>
            <a:r>
              <a:rPr lang="fr-FR" dirty="0" err="1"/>
              <a:t>deliverables</a:t>
            </a:r>
            <a:r>
              <a:rPr lang="fr-FR" dirty="0"/>
              <a:t> </a:t>
            </a:r>
            <a:r>
              <a:rPr lang="fr-FR" dirty="0" err="1"/>
              <a:t>where</a:t>
            </a:r>
            <a:r>
              <a:rPr lang="fr-FR" dirty="0"/>
              <a:t> the </a:t>
            </a:r>
            <a:r>
              <a:rPr lang="fr-FR" dirty="0" err="1"/>
              <a:t>term</a:t>
            </a:r>
            <a:r>
              <a:rPr lang="fr-FR" dirty="0"/>
              <a:t> has been </a:t>
            </a:r>
            <a:r>
              <a:rPr lang="fr-FR" dirty="0" err="1"/>
              <a:t>used</a:t>
            </a:r>
            <a:r>
              <a:rPr lang="fr-FR" dirty="0"/>
              <a:t>.</a:t>
            </a:r>
            <a:endParaRPr lang="en-GB" dirty="0"/>
          </a:p>
          <a:p>
            <a:endParaRPr lang="he-IL" dirty="0"/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31800" y="6588125"/>
            <a:ext cx="857985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cs typeface="Arial" charset="0"/>
              </a:rPr>
              <a:t>© ETSI 2018. All rights reserved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5D4300-7E4C-4DF2-8509-ADB34FC9452B}"/>
              </a:ext>
            </a:extLst>
          </p:cNvPr>
          <p:cNvPicPr/>
          <p:nvPr/>
        </p:nvPicPr>
        <p:blipFill rotWithShape="1">
          <a:blip r:embed="rId3"/>
          <a:srcRect l="49119" t="43270" r="28970" b="22209"/>
          <a:stretch/>
        </p:blipFill>
        <p:spPr bwMode="auto">
          <a:xfrm>
            <a:off x="2083561" y="3321312"/>
            <a:ext cx="2855966" cy="3073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2310063" y="5531214"/>
            <a:ext cx="1864895" cy="324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2807" r="198" b="40293"/>
          <a:stretch/>
        </p:blipFill>
        <p:spPr>
          <a:xfrm>
            <a:off x="276225" y="3887175"/>
            <a:ext cx="8603080" cy="227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367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722313" y="5349875"/>
            <a:ext cx="7772400" cy="660400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editing</a:t>
            </a:r>
            <a:endParaRPr lang="he-IL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he-IL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cs typeface="Arial" charset="0"/>
              </a:rPr>
              <a:t>© ETSI 2018. All rights reserved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Procedure</a:t>
            </a:r>
            <a:endParaRPr lang="he-IL" dirty="0"/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cs typeface="Arial" charset="0"/>
              </a:rPr>
              <a:t>© ETSI 2018. All rights reserved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9DC8E-E4C9-42C7-A204-247B2E5A28FD}"/>
              </a:ext>
            </a:extLst>
          </p:cNvPr>
          <p:cNvSpPr txBox="1"/>
          <p:nvPr/>
        </p:nvSpPr>
        <p:spPr>
          <a:xfrm>
            <a:off x="431800" y="1879821"/>
            <a:ext cx="1149903" cy="52322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oneM2M draft</a:t>
            </a:r>
            <a:endParaRPr lang="en-GB" sz="1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E5FB5-6EC0-4BD9-AFA6-1A78CAE89401}"/>
              </a:ext>
            </a:extLst>
          </p:cNvPr>
          <p:cNvSpPr txBox="1"/>
          <p:nvPr/>
        </p:nvSpPr>
        <p:spPr>
          <a:xfrm>
            <a:off x="1809229" y="1964457"/>
            <a:ext cx="68858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Editing</a:t>
            </a:r>
            <a:endParaRPr lang="en-GB" sz="1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CAB71-395A-4C20-A966-BA2F910F5AA1}"/>
              </a:ext>
            </a:extLst>
          </p:cNvPr>
          <p:cNvSpPr txBox="1"/>
          <p:nvPr/>
        </p:nvSpPr>
        <p:spPr>
          <a:xfrm>
            <a:off x="1107122" y="2642394"/>
            <a:ext cx="1147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on the</a:t>
            </a:r>
          </a:p>
          <a:p>
            <a:pPr algn="ctr"/>
            <a:r>
              <a:rPr lang="fr-FR" sz="1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baseline</a:t>
            </a:r>
            <a:r>
              <a:rPr lang="fr-FR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stops*</a:t>
            </a:r>
            <a:endParaRPr lang="en-GB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45004-257B-42BA-8FEC-B5E995118AEF}"/>
              </a:ext>
            </a:extLst>
          </p:cNvPr>
          <p:cNvSpPr txBox="1"/>
          <p:nvPr/>
        </p:nvSpPr>
        <p:spPr>
          <a:xfrm>
            <a:off x="2714803" y="1886766"/>
            <a:ext cx="156656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  <a:r>
              <a:rPr lang="fr-FR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editing</a:t>
            </a:r>
            <a:endParaRPr lang="fr-FR" sz="14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 sent </a:t>
            </a:r>
            <a:r>
              <a:rPr lang="fr-FR" sz="10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questions</a:t>
            </a:r>
            <a:endParaRPr lang="en-GB" sz="1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6A16F6-3013-40D9-95E6-78549FDA93FF}"/>
              </a:ext>
            </a:extLst>
          </p:cNvPr>
          <p:cNvSpPr txBox="1"/>
          <p:nvPr/>
        </p:nvSpPr>
        <p:spPr>
          <a:xfrm>
            <a:off x="4498355" y="1879821"/>
            <a:ext cx="16659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 </a:t>
            </a:r>
            <a:r>
              <a:rPr lang="fr-FR" sz="14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updated</a:t>
            </a:r>
            <a:r>
              <a:rPr lang="fr-FR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sz="1400" b="1" i="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editHelp!</a:t>
            </a:r>
            <a:endParaRPr lang="en-GB" sz="1400" b="1" i="1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4CCD58-BD3E-4ADD-8F31-940EE8546AC6}"/>
              </a:ext>
            </a:extLst>
          </p:cNvPr>
          <p:cNvSpPr txBox="1"/>
          <p:nvPr/>
        </p:nvSpPr>
        <p:spPr>
          <a:xfrm>
            <a:off x="6383899" y="1881200"/>
            <a:ext cx="22678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doc. sent back to Karen</a:t>
            </a:r>
          </a:p>
          <a:p>
            <a:pPr algn="ctr"/>
            <a:r>
              <a:rPr lang="fr-FR" sz="10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oneM2M server</a:t>
            </a:r>
            <a:endParaRPr lang="en-GB" sz="10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3D93CFBA-DE3E-42C8-85D8-3A2F36DFB2E6}"/>
              </a:ext>
            </a:extLst>
          </p:cNvPr>
          <p:cNvCxnSpPr>
            <a:cxnSpLocks/>
            <a:stCxn id="3" idx="2"/>
            <a:endCxn id="4" idx="2"/>
          </p:cNvCxnSpPr>
          <p:nvPr/>
        </p:nvCxnSpPr>
        <p:spPr>
          <a:xfrm rot="5400000" flipH="1" flipV="1">
            <a:off x="1514733" y="1764253"/>
            <a:ext cx="130807" cy="1146770"/>
          </a:xfrm>
          <a:prstGeom prst="bentConnector3">
            <a:avLst>
              <a:gd name="adj1" fmla="val -1747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F6FD312-1ADC-4288-A3F0-1711F1794386}"/>
              </a:ext>
            </a:extLst>
          </p:cNvPr>
          <p:cNvSpPr txBox="1"/>
          <p:nvPr/>
        </p:nvSpPr>
        <p:spPr>
          <a:xfrm>
            <a:off x="2184612" y="2631736"/>
            <a:ext cx="1228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Locked</a:t>
            </a:r>
            <a:r>
              <a:rPr lang="fr-FR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doc</a:t>
            </a:r>
          </a:p>
          <a:p>
            <a:pPr algn="ctr"/>
            <a:r>
              <a:rPr lang="fr-FR" sz="1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  <a:endParaRPr lang="fr-FR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fr-FR" sz="1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revision</a:t>
            </a:r>
            <a:r>
              <a:rPr lang="fr-FR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marks</a:t>
            </a:r>
            <a:endParaRPr lang="en-GB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B5B0AC5-FF6C-4B21-852B-98CF595E77C7}"/>
              </a:ext>
            </a:extLst>
          </p:cNvPr>
          <p:cNvCxnSpPr>
            <a:cxnSpLocks/>
            <a:stCxn id="7" idx="2"/>
            <a:endCxn id="8" idx="2"/>
          </p:cNvCxnSpPr>
          <p:nvPr/>
        </p:nvCxnSpPr>
        <p:spPr>
          <a:xfrm rot="16200000" flipH="1">
            <a:off x="4387399" y="1459116"/>
            <a:ext cx="54610" cy="1833239"/>
          </a:xfrm>
          <a:prstGeom prst="bentConnector3">
            <a:avLst>
              <a:gd name="adj1" fmla="val 5186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73" name="Connector: Elbow 48172">
            <a:extLst>
              <a:ext uri="{FF2B5EF4-FFF2-40B4-BE49-F238E27FC236}">
                <a16:creationId xmlns:a16="http://schemas.microsoft.com/office/drawing/2014/main" id="{27AF3E76-1208-4DE9-AD14-1174CDB97F16}"/>
              </a:ext>
            </a:extLst>
          </p:cNvPr>
          <p:cNvCxnSpPr>
            <a:cxnSpLocks/>
            <a:stCxn id="4" idx="2"/>
            <a:endCxn id="7" idx="2"/>
          </p:cNvCxnSpPr>
          <p:nvPr/>
        </p:nvCxnSpPr>
        <p:spPr>
          <a:xfrm rot="16200000" flipH="1">
            <a:off x="2787705" y="1638050"/>
            <a:ext cx="76197" cy="1344563"/>
          </a:xfrm>
          <a:prstGeom prst="bentConnector3">
            <a:avLst>
              <a:gd name="adj1" fmla="val 4770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84" name="Connector: Elbow 48183">
            <a:extLst>
              <a:ext uri="{FF2B5EF4-FFF2-40B4-BE49-F238E27FC236}">
                <a16:creationId xmlns:a16="http://schemas.microsoft.com/office/drawing/2014/main" id="{1E837AC4-F3B7-4940-B1A5-4872917D26BC}"/>
              </a:ext>
            </a:extLst>
          </p:cNvPr>
          <p:cNvCxnSpPr>
            <a:cxnSpLocks/>
            <a:stCxn id="8" idx="2"/>
            <a:endCxn id="9" idx="2"/>
          </p:cNvCxnSpPr>
          <p:nvPr/>
        </p:nvCxnSpPr>
        <p:spPr>
          <a:xfrm rot="5400000" flipH="1" flipV="1">
            <a:off x="6394490" y="1279699"/>
            <a:ext cx="60176" cy="2186508"/>
          </a:xfrm>
          <a:prstGeom prst="bentConnector3">
            <a:avLst>
              <a:gd name="adj1" fmla="val -3798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D13345E3-FA65-4014-B5C4-3B2FBA123608}"/>
              </a:ext>
            </a:extLst>
          </p:cNvPr>
          <p:cNvSpPr txBox="1"/>
          <p:nvPr/>
        </p:nvSpPr>
        <p:spPr>
          <a:xfrm>
            <a:off x="5731559" y="2609256"/>
            <a:ext cx="15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Revision</a:t>
            </a:r>
            <a:r>
              <a:rPr lang="fr-FR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marks</a:t>
            </a:r>
          </a:p>
          <a:p>
            <a:pPr algn="ctr"/>
            <a:r>
              <a:rPr lang="fr-FR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fr-FR" sz="1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  <a:r>
              <a:rPr lang="fr-FR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removed</a:t>
            </a:r>
            <a:endParaRPr lang="fr-FR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 # </a:t>
            </a:r>
            <a:r>
              <a:rPr lang="fr-FR" sz="1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upgraded</a:t>
            </a:r>
            <a:endParaRPr lang="en-GB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766629A-A135-4D48-85DB-A129006E7740}"/>
              </a:ext>
            </a:extLst>
          </p:cNvPr>
          <p:cNvSpPr txBox="1"/>
          <p:nvPr/>
        </p:nvSpPr>
        <p:spPr>
          <a:xfrm>
            <a:off x="3729601" y="2648514"/>
            <a:ext cx="1285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 </a:t>
            </a:r>
            <a:r>
              <a:rPr lang="fr-FR" sz="1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200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answers</a:t>
            </a:r>
            <a:endParaRPr lang="en-GB" sz="12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26718BD2-5E77-4330-BC4B-D7B4E09EFEFE}"/>
              </a:ext>
            </a:extLst>
          </p:cNvPr>
          <p:cNvSpPr txBox="1">
            <a:spLocks/>
          </p:cNvSpPr>
          <p:nvPr/>
        </p:nvSpPr>
        <p:spPr>
          <a:xfrm>
            <a:off x="210065" y="3808602"/>
            <a:ext cx="8753462" cy="277952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3"/>
              </a:buBlip>
              <a:defRPr sz="24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 kern="1200">
                <a:solidFill>
                  <a:srgbClr val="40404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Work on the baseline stops: it is important to remember that whilst the document is with </a:t>
            </a:r>
            <a:r>
              <a:rPr lang="en-GB" sz="2000" b="1" i="1" dirty="0"/>
              <a:t>editHelp!</a:t>
            </a:r>
            <a:r>
              <a:rPr lang="en-GB" sz="2000" dirty="0"/>
              <a:t> </a:t>
            </a:r>
            <a:r>
              <a:rPr lang="en-GB" sz="2000" b="1" u="sng" dirty="0"/>
              <a:t>no further work</a:t>
            </a:r>
            <a:r>
              <a:rPr lang="en-GB" sz="2000" dirty="0"/>
              <a:t> may be carried out on it until the final version is returned to you.</a:t>
            </a:r>
          </a:p>
          <a:p>
            <a:r>
              <a:rPr lang="en-GB" sz="2000" dirty="0"/>
              <a:t>Last but not least, please ensure that the version used  for any further work is the edited version from </a:t>
            </a:r>
            <a:r>
              <a:rPr lang="en-GB" sz="2000" b="1" i="1" dirty="0"/>
              <a:t>editHelp!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57989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8" grpId="0" animBg="1"/>
      <p:bldP spid="9" grpId="0" animBg="1"/>
      <p:bldP spid="31" grpId="0"/>
      <p:bldP spid="90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Editing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65" y="1285104"/>
            <a:ext cx="8753462" cy="5303021"/>
          </a:xfrm>
        </p:spPr>
        <p:txBody>
          <a:bodyPr/>
          <a:lstStyle/>
          <a:p>
            <a:r>
              <a:rPr lang="fr-FR" sz="2200" dirty="0"/>
              <a:t>Editing on non-</a:t>
            </a:r>
            <a:r>
              <a:rPr lang="fr-FR" sz="2200" dirty="0" err="1"/>
              <a:t>ratified</a:t>
            </a:r>
            <a:r>
              <a:rPr lang="fr-FR" sz="2200" dirty="0"/>
              <a:t> documents:</a:t>
            </a:r>
          </a:p>
          <a:p>
            <a:pPr lvl="1"/>
            <a:r>
              <a:rPr lang="fr-FR" sz="1800" dirty="0"/>
              <a:t>Version </a:t>
            </a:r>
            <a:r>
              <a:rPr lang="fr-FR" sz="1800" dirty="0" err="1"/>
              <a:t>number</a:t>
            </a:r>
            <a:r>
              <a:rPr lang="fr-FR" sz="1800" dirty="0"/>
              <a:t> </a:t>
            </a:r>
            <a:r>
              <a:rPr lang="fr-FR" sz="1800" dirty="0" err="1"/>
              <a:t>updated</a:t>
            </a:r>
            <a:r>
              <a:rPr lang="fr-FR" sz="1800" dirty="0"/>
              <a:t> (</a:t>
            </a:r>
            <a:r>
              <a:rPr lang="fr-FR" sz="1800" dirty="0" err="1"/>
              <a:t>e.g</a:t>
            </a:r>
            <a:r>
              <a:rPr lang="fr-FR" sz="1800" dirty="0"/>
              <a:t>. V0.2.0 </a:t>
            </a:r>
            <a:r>
              <a:rPr lang="fr-FR" sz="1800" dirty="0" err="1"/>
              <a:t>will</a:t>
            </a:r>
            <a:r>
              <a:rPr lang="fr-FR" sz="1800" dirty="0"/>
              <a:t> </a:t>
            </a:r>
            <a:r>
              <a:rPr lang="fr-FR" sz="1800" dirty="0" err="1"/>
              <a:t>become</a:t>
            </a:r>
            <a:r>
              <a:rPr lang="fr-FR" sz="1800" dirty="0"/>
              <a:t> V0.2.1).</a:t>
            </a:r>
          </a:p>
          <a:p>
            <a:pPr lvl="1"/>
            <a:r>
              <a:rPr lang="fr-FR" sz="1800" dirty="0" err="1"/>
              <a:t>Attach</a:t>
            </a:r>
            <a:r>
              <a:rPr lang="fr-FR" sz="1800" dirty="0"/>
              <a:t> the style </a:t>
            </a:r>
            <a:r>
              <a:rPr lang="fr-FR" sz="1800" dirty="0" err="1"/>
              <a:t>template</a:t>
            </a:r>
            <a:r>
              <a:rPr lang="fr-FR" sz="1800" dirty="0"/>
              <a:t> if </a:t>
            </a:r>
            <a:r>
              <a:rPr lang="fr-FR" sz="1800" dirty="0" err="1"/>
              <a:t>needed</a:t>
            </a:r>
            <a:r>
              <a:rPr lang="fr-FR" sz="1800" dirty="0"/>
              <a:t>.</a:t>
            </a:r>
          </a:p>
          <a:p>
            <a:pPr lvl="1"/>
            <a:r>
              <a:rPr lang="fr-FR" sz="1800" dirty="0"/>
              <a:t>Check and </a:t>
            </a:r>
            <a:r>
              <a:rPr lang="fr-FR" sz="1800" dirty="0" err="1"/>
              <a:t>apply</a:t>
            </a:r>
            <a:r>
              <a:rPr lang="fr-FR" sz="1800" dirty="0"/>
              <a:t> the oneM2M styles if </a:t>
            </a:r>
            <a:r>
              <a:rPr lang="fr-FR" sz="1800" dirty="0" err="1"/>
              <a:t>necessary</a:t>
            </a:r>
            <a:r>
              <a:rPr lang="fr-FR" sz="1800" dirty="0"/>
              <a:t>.</a:t>
            </a:r>
          </a:p>
          <a:p>
            <a:pPr lvl="1"/>
            <a:r>
              <a:rPr lang="fr-FR" sz="1800" dirty="0"/>
              <a:t>Check the </a:t>
            </a:r>
            <a:r>
              <a:rPr lang="fr-FR" sz="1800" dirty="0" err="1"/>
              <a:t>titles</a:t>
            </a:r>
            <a:r>
              <a:rPr lang="fr-FR" sz="1800" dirty="0"/>
              <a:t> of </a:t>
            </a:r>
            <a:r>
              <a:rPr lang="fr-FR" sz="1800" dirty="0" err="1"/>
              <a:t>references</a:t>
            </a:r>
            <a:r>
              <a:rPr lang="fr-FR" sz="1800" dirty="0"/>
              <a:t>, </a:t>
            </a:r>
            <a:r>
              <a:rPr lang="fr-FR" sz="1800" dirty="0" err="1"/>
              <a:t>their</a:t>
            </a:r>
            <a:r>
              <a:rPr lang="fr-FR" sz="1800" dirty="0"/>
              <a:t> </a:t>
            </a:r>
            <a:r>
              <a:rPr lang="fr-FR" sz="1800" dirty="0" err="1"/>
              <a:t>availability</a:t>
            </a:r>
            <a:r>
              <a:rPr lang="fr-FR" sz="1800" dirty="0"/>
              <a:t>, in English and </a:t>
            </a:r>
            <a:r>
              <a:rPr lang="fr-FR" sz="1800" dirty="0" err="1"/>
              <a:t>also</a:t>
            </a:r>
            <a:r>
              <a:rPr lang="fr-FR" sz="1800" dirty="0"/>
              <a:t> </a:t>
            </a:r>
            <a:r>
              <a:rPr lang="fr-FR" sz="1800" dirty="0" err="1"/>
              <a:t>whether</a:t>
            </a:r>
            <a:r>
              <a:rPr lang="fr-FR" sz="1800" dirty="0"/>
              <a:t> or not </a:t>
            </a:r>
            <a:r>
              <a:rPr lang="fr-FR" sz="1800" dirty="0" err="1"/>
              <a:t>they</a:t>
            </a:r>
            <a:r>
              <a:rPr lang="fr-FR" sz="1800" dirty="0"/>
              <a:t> are </a:t>
            </a:r>
            <a:r>
              <a:rPr lang="fr-FR" sz="1800" dirty="0" err="1"/>
              <a:t>mentioned</a:t>
            </a:r>
            <a:r>
              <a:rPr lang="fr-FR" sz="1800" dirty="0"/>
              <a:t> in the document.</a:t>
            </a:r>
          </a:p>
          <a:p>
            <a:pPr lvl="1"/>
            <a:r>
              <a:rPr lang="fr-FR" sz="1800" dirty="0"/>
              <a:t>The </a:t>
            </a:r>
            <a:r>
              <a:rPr lang="fr-FR" sz="1800" dirty="0" err="1"/>
              <a:t>definitions</a:t>
            </a:r>
            <a:r>
              <a:rPr lang="fr-FR" sz="1800" dirty="0"/>
              <a:t>, </a:t>
            </a:r>
            <a:r>
              <a:rPr lang="fr-FR" sz="1800" dirty="0" err="1"/>
              <a:t>symbols</a:t>
            </a:r>
            <a:r>
              <a:rPr lang="fr-FR" sz="1800" dirty="0"/>
              <a:t>, </a:t>
            </a:r>
            <a:r>
              <a:rPr lang="fr-FR" sz="1800" dirty="0" err="1"/>
              <a:t>abbreviations</a:t>
            </a:r>
            <a:r>
              <a:rPr lang="fr-FR" sz="1800" dirty="0"/>
              <a:t> and </a:t>
            </a:r>
            <a:r>
              <a:rPr lang="fr-FR" sz="1800" dirty="0" err="1"/>
              <a:t>trade</a:t>
            </a:r>
            <a:r>
              <a:rPr lang="fr-FR" sz="1800" dirty="0"/>
              <a:t> </a:t>
            </a:r>
            <a:r>
              <a:rPr lang="fr-FR" sz="1800" dirty="0" err="1"/>
              <a:t>names</a:t>
            </a:r>
            <a:r>
              <a:rPr lang="fr-FR" sz="1800" dirty="0"/>
              <a:t>.</a:t>
            </a:r>
          </a:p>
          <a:p>
            <a:pPr lvl="1"/>
            <a:r>
              <a:rPr lang="fr-FR" sz="1800" dirty="0" err="1"/>
              <a:t>Requirements</a:t>
            </a:r>
            <a:r>
              <a:rPr lang="fr-FR" sz="1800" dirty="0"/>
              <a:t> (must not </a:t>
            </a:r>
            <a:r>
              <a:rPr lang="fr-FR" sz="1800" dirty="0" err="1"/>
              <a:t>used</a:t>
            </a:r>
            <a:r>
              <a:rPr lang="fr-FR" sz="1800" dirty="0"/>
              <a:t>).</a:t>
            </a:r>
          </a:p>
          <a:p>
            <a:pPr lvl="1"/>
            <a:r>
              <a:rPr lang="fr-FR" sz="1800" dirty="0" err="1"/>
              <a:t>Hanging</a:t>
            </a:r>
            <a:r>
              <a:rPr lang="fr-FR" sz="1800" dirty="0"/>
              <a:t> </a:t>
            </a:r>
            <a:r>
              <a:rPr lang="fr-FR" sz="1800" dirty="0" err="1"/>
              <a:t>paragraphs</a:t>
            </a:r>
            <a:r>
              <a:rPr lang="fr-FR" sz="1800" dirty="0"/>
              <a:t> (</a:t>
            </a:r>
            <a:r>
              <a:rPr lang="fr-FR" sz="1800" dirty="0" err="1"/>
              <a:t>e.g</a:t>
            </a:r>
            <a:r>
              <a:rPr lang="fr-FR" sz="1800" dirty="0"/>
              <a:t>. </a:t>
            </a:r>
            <a:r>
              <a:rPr lang="fr-FR" sz="1800" dirty="0" err="1"/>
              <a:t>text</a:t>
            </a:r>
            <a:r>
              <a:rPr lang="fr-FR" sz="1800" dirty="0"/>
              <a:t> </a:t>
            </a:r>
            <a:r>
              <a:rPr lang="fr-FR" sz="1800" dirty="0" err="1"/>
              <a:t>between</a:t>
            </a:r>
            <a:r>
              <a:rPr lang="fr-FR" sz="1800" dirty="0"/>
              <a:t> clauses 8.2 and 8.2.1).</a:t>
            </a:r>
          </a:p>
          <a:p>
            <a:pPr lvl="1"/>
            <a:r>
              <a:rPr lang="fr-FR" sz="1800" dirty="0" err="1"/>
              <a:t>Spell</a:t>
            </a:r>
            <a:r>
              <a:rPr lang="fr-FR" sz="1800" dirty="0"/>
              <a:t> check.</a:t>
            </a:r>
          </a:p>
          <a:p>
            <a:pPr lvl="1"/>
            <a:r>
              <a:rPr lang="fr-FR" sz="1800" dirty="0"/>
              <a:t>And </a:t>
            </a:r>
            <a:r>
              <a:rPr lang="fr-FR" sz="1800" dirty="0" err="1"/>
              <a:t>many</a:t>
            </a:r>
            <a:r>
              <a:rPr lang="fr-FR" sz="1800" dirty="0"/>
              <a:t> </a:t>
            </a:r>
            <a:r>
              <a:rPr lang="fr-FR" sz="1800" dirty="0" err="1"/>
              <a:t>other</a:t>
            </a:r>
            <a:r>
              <a:rPr lang="fr-FR" sz="1800" dirty="0"/>
              <a:t> </a:t>
            </a:r>
            <a:r>
              <a:rPr lang="fr-FR" sz="1800" dirty="0" err="1"/>
              <a:t>things</a:t>
            </a:r>
            <a:r>
              <a:rPr lang="fr-FR" sz="1800" dirty="0"/>
              <a:t>…</a:t>
            </a:r>
          </a:p>
          <a:p>
            <a:r>
              <a:rPr lang="fr-FR" sz="2200" dirty="0" err="1"/>
              <a:t>Revision</a:t>
            </a:r>
            <a:r>
              <a:rPr lang="fr-FR" sz="2200" dirty="0"/>
              <a:t> marks are </a:t>
            </a:r>
            <a:r>
              <a:rPr lang="fr-FR" sz="2200" dirty="0" err="1"/>
              <a:t>used</a:t>
            </a:r>
            <a:r>
              <a:rPr lang="fr-FR" sz="2200" dirty="0"/>
              <a:t> to show the changes.</a:t>
            </a:r>
          </a:p>
          <a:p>
            <a:r>
              <a:rPr lang="fr-FR" sz="2200" dirty="0" err="1"/>
              <a:t>Comments</a:t>
            </a:r>
            <a:r>
              <a:rPr lang="fr-FR" sz="2200" dirty="0"/>
              <a:t> are </a:t>
            </a:r>
            <a:r>
              <a:rPr lang="fr-FR" sz="2200" dirty="0" err="1"/>
              <a:t>used</a:t>
            </a:r>
            <a:r>
              <a:rPr lang="fr-FR" sz="2200" dirty="0"/>
              <a:t> for the questions (</a:t>
            </a:r>
            <a:r>
              <a:rPr lang="fr-FR" sz="2200" dirty="0" err="1"/>
              <a:t>e.g</a:t>
            </a:r>
            <a:r>
              <a:rPr lang="fr-FR" sz="2200" dirty="0"/>
              <a:t>. </a:t>
            </a:r>
            <a:r>
              <a:rPr lang="fr-FR" sz="2200" dirty="0" err="1"/>
              <a:t>hanging</a:t>
            </a:r>
            <a:r>
              <a:rPr lang="fr-FR" sz="2200" dirty="0"/>
              <a:t> </a:t>
            </a:r>
            <a:r>
              <a:rPr lang="fr-FR" sz="2200" dirty="0" err="1"/>
              <a:t>paragraphs</a:t>
            </a:r>
            <a:r>
              <a:rPr lang="fr-FR" sz="2200" dirty="0"/>
              <a:t>, </a:t>
            </a:r>
            <a:r>
              <a:rPr lang="fr-FR" sz="2200" dirty="0" err="1"/>
              <a:t>requirements</a:t>
            </a:r>
            <a:r>
              <a:rPr lang="fr-FR" sz="2200" dirty="0"/>
              <a:t>, etc.).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1800" y="6588125"/>
            <a:ext cx="8531726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ETSI 2018.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568332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Ratified</a:t>
            </a:r>
            <a:r>
              <a:rPr lang="fr-FR" dirty="0"/>
              <a:t> document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65" y="1285104"/>
            <a:ext cx="8753462" cy="5303021"/>
          </a:xfrm>
        </p:spPr>
        <p:txBody>
          <a:bodyPr/>
          <a:lstStyle/>
          <a:p>
            <a:r>
              <a:rPr lang="en-GB" sz="2200" dirty="0"/>
              <a:t>Once the Partners have been informed that the deliverables are available for publication </a:t>
            </a:r>
            <a:r>
              <a:rPr lang="en-GB" sz="2200" b="1" i="1" dirty="0"/>
              <a:t>editHelp!</a:t>
            </a:r>
            <a:r>
              <a:rPr lang="en-GB" sz="2200" dirty="0"/>
              <a:t> will:</a:t>
            </a:r>
            <a:endParaRPr lang="fr-FR" sz="2200" dirty="0"/>
          </a:p>
          <a:p>
            <a:pPr lvl="1"/>
            <a:r>
              <a:rPr lang="fr-FR" sz="1800" dirty="0" err="1"/>
              <a:t>Convert</a:t>
            </a:r>
            <a:r>
              <a:rPr lang="fr-FR" sz="1800" dirty="0"/>
              <a:t> the oneM2M document to an ETSI </a:t>
            </a:r>
            <a:r>
              <a:rPr lang="fr-FR" sz="1800" dirty="0" err="1"/>
              <a:t>deliverable</a:t>
            </a:r>
            <a:r>
              <a:rPr lang="fr-FR" sz="1800" dirty="0"/>
              <a:t> (e.g. TS-0001 =&gt; TS 118 001).</a:t>
            </a:r>
          </a:p>
          <a:p>
            <a:pPr lvl="1"/>
            <a:r>
              <a:rPr lang="fr-FR" sz="1800" dirty="0" err="1"/>
              <a:t>Attach</a:t>
            </a:r>
            <a:r>
              <a:rPr lang="fr-FR" sz="1800" dirty="0"/>
              <a:t> the style </a:t>
            </a:r>
            <a:r>
              <a:rPr lang="fr-FR" sz="1800" dirty="0" err="1"/>
              <a:t>template</a:t>
            </a:r>
            <a:r>
              <a:rPr lang="fr-FR" sz="1800" dirty="0"/>
              <a:t> if </a:t>
            </a:r>
            <a:r>
              <a:rPr lang="fr-FR" sz="1800" dirty="0" err="1"/>
              <a:t>needed</a:t>
            </a:r>
            <a:r>
              <a:rPr lang="fr-FR" sz="1800"/>
              <a:t>.</a:t>
            </a:r>
          </a:p>
          <a:p>
            <a:pPr lvl="1"/>
            <a:r>
              <a:rPr lang="fr-FR" sz="1800"/>
              <a:t>The </a:t>
            </a:r>
            <a:r>
              <a:rPr lang="fr-FR" sz="1800" dirty="0"/>
              <a:t>ETSI cover page </a:t>
            </a:r>
            <a:r>
              <a:rPr lang="fr-FR" sz="1800" dirty="0" err="1"/>
              <a:t>will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added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the oneM2M logo.</a:t>
            </a:r>
          </a:p>
          <a:p>
            <a:pPr lvl="1"/>
            <a:r>
              <a:rPr lang="fr-FR" sz="1800" dirty="0"/>
              <a:t>2</a:t>
            </a:r>
            <a:r>
              <a:rPr lang="fr-FR" sz="1800" baseline="30000" dirty="0"/>
              <a:t>nd</a:t>
            </a:r>
            <a:r>
              <a:rPr lang="fr-FR" sz="1800" dirty="0"/>
              <a:t> page </a:t>
            </a:r>
            <a:r>
              <a:rPr lang="fr-FR" sz="1800" dirty="0" err="1"/>
              <a:t>with</a:t>
            </a:r>
            <a:r>
              <a:rPr lang="fr-FR" sz="1800" dirty="0"/>
              <a:t> the Work Item and the keywords </a:t>
            </a:r>
            <a:r>
              <a:rPr lang="fr-FR" sz="1800" dirty="0" err="1"/>
              <a:t>will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added</a:t>
            </a:r>
            <a:r>
              <a:rPr lang="fr-FR" sz="1800" dirty="0"/>
              <a:t>.</a:t>
            </a:r>
          </a:p>
          <a:p>
            <a:pPr lvl="1"/>
            <a:r>
              <a:rPr lang="fr-FR" sz="1800" dirty="0"/>
              <a:t>Check </a:t>
            </a:r>
            <a:r>
              <a:rPr lang="fr-FR" sz="1800" dirty="0" err="1"/>
              <a:t>that</a:t>
            </a:r>
            <a:r>
              <a:rPr lang="fr-FR" sz="1800" dirty="0"/>
              <a:t> the </a:t>
            </a:r>
            <a:r>
              <a:rPr lang="fr-FR" sz="1800" dirty="0" err="1"/>
              <a:t>title</a:t>
            </a:r>
            <a:r>
              <a:rPr lang="fr-FR" sz="1800" dirty="0"/>
              <a:t>, version and keywords are </a:t>
            </a:r>
            <a:r>
              <a:rPr lang="fr-FR" sz="1800" dirty="0" err="1"/>
              <a:t>aligned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the ETSI Work Programme.</a:t>
            </a:r>
          </a:p>
          <a:p>
            <a:pPr lvl="1"/>
            <a:r>
              <a:rPr lang="fr-FR" sz="1800" dirty="0"/>
              <a:t>The ETSI IPR and </a:t>
            </a:r>
            <a:r>
              <a:rPr lang="fr-FR" sz="1800" dirty="0" err="1"/>
              <a:t>Foreword</a:t>
            </a:r>
            <a:r>
              <a:rPr lang="fr-FR" sz="1800" dirty="0"/>
              <a:t> </a:t>
            </a:r>
            <a:r>
              <a:rPr lang="fr-FR" sz="1800" dirty="0" err="1"/>
              <a:t>will</a:t>
            </a:r>
            <a:r>
              <a:rPr lang="fr-FR" sz="1800" dirty="0"/>
              <a:t> </a:t>
            </a:r>
            <a:r>
              <a:rPr lang="fr-FR" sz="1800" dirty="0" err="1"/>
              <a:t>be</a:t>
            </a:r>
            <a:r>
              <a:rPr lang="fr-FR" sz="1800" dirty="0"/>
              <a:t> </a:t>
            </a:r>
            <a:r>
              <a:rPr lang="fr-FR" sz="1800" dirty="0" err="1"/>
              <a:t>added</a:t>
            </a:r>
            <a:r>
              <a:rPr lang="fr-FR" sz="1800" dirty="0"/>
              <a:t>.</a:t>
            </a:r>
          </a:p>
          <a:p>
            <a:pPr lvl="1"/>
            <a:r>
              <a:rPr lang="fr-FR" sz="1800" dirty="0"/>
              <a:t>Update the </a:t>
            </a:r>
            <a:r>
              <a:rPr lang="fr-FR" sz="1800" dirty="0" err="1"/>
              <a:t>references</a:t>
            </a:r>
            <a:r>
              <a:rPr lang="fr-FR" sz="1800" dirty="0"/>
              <a:t> </a:t>
            </a:r>
            <a:r>
              <a:rPr lang="fr-FR" sz="1800" dirty="0" err="1"/>
              <a:t>text</a:t>
            </a:r>
            <a:r>
              <a:rPr lang="fr-FR" sz="1800" dirty="0"/>
              <a:t> blocks (</a:t>
            </a:r>
            <a:r>
              <a:rPr lang="fr-FR" sz="1800" dirty="0" err="1"/>
              <a:t>add</a:t>
            </a:r>
            <a:r>
              <a:rPr lang="fr-FR" sz="1800" dirty="0"/>
              <a:t> the ETSI note and </a:t>
            </a:r>
            <a:r>
              <a:rPr lang="fr-FR" sz="1800" dirty="0" err="1"/>
              <a:t>link</a:t>
            </a:r>
            <a:r>
              <a:rPr lang="fr-FR" sz="1800" dirty="0"/>
              <a:t>).</a:t>
            </a:r>
          </a:p>
          <a:p>
            <a:pPr lvl="1"/>
            <a:r>
              <a:rPr lang="fr-FR" sz="1800" dirty="0"/>
              <a:t>In the </a:t>
            </a:r>
            <a:r>
              <a:rPr lang="fr-FR" sz="1800" dirty="0" err="1"/>
              <a:t>references</a:t>
            </a:r>
            <a:r>
              <a:rPr lang="fr-FR" sz="1800" dirty="0"/>
              <a:t> clause and in the document: change the oneM2M and 3GPP </a:t>
            </a:r>
            <a:r>
              <a:rPr lang="fr-FR" sz="1800" dirty="0" err="1"/>
              <a:t>deliverable</a:t>
            </a:r>
            <a:r>
              <a:rPr lang="fr-FR" sz="1800" dirty="0"/>
              <a:t> to ETSI </a:t>
            </a:r>
            <a:r>
              <a:rPr lang="fr-FR" sz="1800" dirty="0" err="1"/>
              <a:t>deliverable</a:t>
            </a:r>
            <a:r>
              <a:rPr lang="fr-FR" sz="1800" dirty="0"/>
              <a:t>, </a:t>
            </a:r>
            <a:r>
              <a:rPr lang="fr-FR" sz="1800" dirty="0" err="1"/>
              <a:t>when</a:t>
            </a:r>
            <a:r>
              <a:rPr lang="fr-FR" sz="1800" dirty="0"/>
              <a:t> possible.</a:t>
            </a:r>
          </a:p>
          <a:p>
            <a:pPr lvl="1"/>
            <a:r>
              <a:rPr lang="fr-FR" sz="1800" dirty="0" err="1"/>
              <a:t>Add</a:t>
            </a:r>
            <a:r>
              <a:rPr lang="fr-FR" sz="1800" dirty="0"/>
              <a:t> the ETSI </a:t>
            </a:r>
            <a:r>
              <a:rPr lang="fr-FR" sz="1800" dirty="0" err="1"/>
              <a:t>History</a:t>
            </a:r>
            <a:r>
              <a:rPr lang="fr-FR" sz="1800" dirty="0"/>
              <a:t> Box.</a:t>
            </a:r>
          </a:p>
          <a:p>
            <a:pPr lvl="1"/>
            <a:r>
              <a:rPr lang="fr-FR" sz="1800" dirty="0"/>
              <a:t>Update the Table of Content.</a:t>
            </a:r>
          </a:p>
          <a:p>
            <a:pPr lvl="1"/>
            <a:r>
              <a:rPr lang="fr-FR" sz="1800" dirty="0" err="1"/>
              <a:t>Create</a:t>
            </a:r>
            <a:r>
              <a:rPr lang="fr-FR" sz="1800" dirty="0"/>
              <a:t> the PDF file.</a:t>
            </a:r>
          </a:p>
          <a:p>
            <a:pPr lvl="1"/>
            <a:r>
              <a:rPr lang="fr-FR" sz="1800" dirty="0"/>
              <a:t>Publication of the ETSI oneM2M </a:t>
            </a:r>
            <a:r>
              <a:rPr lang="fr-FR" sz="1800" dirty="0" err="1"/>
              <a:t>deliverable</a:t>
            </a:r>
            <a:r>
              <a:rPr lang="fr-FR" sz="18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1800" y="6588125"/>
            <a:ext cx="8531726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ETSI 2018.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138444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Contact us</a:t>
            </a:r>
            <a:endParaRPr lang="he-IL"/>
          </a:p>
        </p:txBody>
      </p:sp>
      <p:sp>
        <p:nvSpPr>
          <p:cNvPr id="58371" name="מציין מיקום תוכן 6"/>
          <p:cNvSpPr>
            <a:spLocks noGrp="1"/>
          </p:cNvSpPr>
          <p:nvPr>
            <p:ph idx="1"/>
          </p:nvPr>
        </p:nvSpPr>
        <p:spPr>
          <a:xfrm>
            <a:off x="779991" y="1637843"/>
            <a:ext cx="7222067" cy="3800404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Contact Details:</a:t>
            </a:r>
            <a:br>
              <a:rPr lang="en-US" dirty="0"/>
            </a:br>
            <a:endParaRPr lang="en-US" dirty="0"/>
          </a:p>
          <a:p>
            <a:pPr>
              <a:tabLst>
                <a:tab pos="1439863" algn="l"/>
              </a:tabLst>
            </a:pPr>
            <a:r>
              <a:rPr lang="fr-FR" sz="2200" dirty="0"/>
              <a:t>Web:	</a:t>
            </a:r>
            <a:r>
              <a:rPr lang="fr-FR" sz="2200" dirty="0">
                <a:hlinkClick r:id="rId3"/>
              </a:rPr>
              <a:t>https://portal.etsi.org/Services/editHelp!.aspx</a:t>
            </a:r>
            <a:r>
              <a:rPr lang="fr-FR" sz="2200" dirty="0"/>
              <a:t> </a:t>
            </a:r>
          </a:p>
          <a:p>
            <a:pPr>
              <a:tabLst>
                <a:tab pos="1439863" algn="l"/>
              </a:tabLst>
            </a:pPr>
            <a:endParaRPr lang="fr-FR" sz="2200" dirty="0"/>
          </a:p>
          <a:p>
            <a:pPr>
              <a:tabLst>
                <a:tab pos="1439863" algn="l"/>
              </a:tabLst>
            </a:pPr>
            <a:r>
              <a:rPr lang="fr-FR" sz="2200" dirty="0"/>
              <a:t>Phone:	+33 4 92 94 43 43</a:t>
            </a:r>
          </a:p>
          <a:p>
            <a:pPr>
              <a:tabLst>
                <a:tab pos="1439863" algn="l"/>
              </a:tabLst>
            </a:pPr>
            <a:endParaRPr lang="fr-FR" sz="2200" dirty="0"/>
          </a:p>
          <a:p>
            <a:pPr>
              <a:tabLst>
                <a:tab pos="1439863" algn="l"/>
              </a:tabLst>
            </a:pPr>
            <a:r>
              <a:rPr lang="fr-FR" sz="2200" dirty="0"/>
              <a:t>Mail:	</a:t>
            </a:r>
            <a:r>
              <a:rPr lang="fr-FR" sz="2200" dirty="0">
                <a:hlinkClick r:id="rId4"/>
              </a:rPr>
              <a:t>editHelp@etsi.org</a:t>
            </a:r>
            <a:endParaRPr lang="fr-FR" sz="2200" dirty="0"/>
          </a:p>
          <a:p>
            <a:pPr>
              <a:tabLst>
                <a:tab pos="1439863" algn="l"/>
              </a:tabLst>
            </a:pPr>
            <a:endParaRPr lang="fr-FR" sz="2200" dirty="0"/>
          </a:p>
          <a:p>
            <a:pPr>
              <a:tabLst>
                <a:tab pos="1439863" algn="l"/>
              </a:tabLst>
            </a:pPr>
            <a:r>
              <a:rPr lang="fr-FR" sz="2200" dirty="0"/>
              <a:t>In ETSI:	Einstein building, </a:t>
            </a:r>
            <a:r>
              <a:rPr lang="fr-FR" sz="2200" dirty="0" err="1"/>
              <a:t>ground</a:t>
            </a:r>
            <a:r>
              <a:rPr lang="fr-FR" sz="2200" dirty="0"/>
              <a:t> </a:t>
            </a:r>
            <a:r>
              <a:rPr lang="fr-FR" sz="2200" dirty="0" err="1"/>
              <a:t>floor</a:t>
            </a:r>
            <a:endParaRPr lang="fr-FR" sz="2200" dirty="0"/>
          </a:p>
          <a:p>
            <a:pPr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>
            <a:off x="1754188" y="5598055"/>
            <a:ext cx="5611812" cy="830262"/>
          </a:xfrm>
          <a:prstGeom prst="roundRect">
            <a:avLst>
              <a:gd name="adj" fmla="val 10735"/>
            </a:avLst>
          </a:prstGeom>
          <a:solidFill>
            <a:srgbClr val="1A46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3200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Thank you!</a:t>
            </a:r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431800" y="6588125"/>
            <a:ext cx="8591884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 ETSI 2018.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029890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i="1" dirty="0"/>
              <a:t>editHelp!</a:t>
            </a:r>
            <a:r>
              <a:rPr lang="fr-FR" dirty="0"/>
              <a:t>?</a:t>
            </a:r>
            <a:endParaRPr lang="he-IL" dirty="0"/>
          </a:p>
        </p:txBody>
      </p:sp>
      <p:sp>
        <p:nvSpPr>
          <p:cNvPr id="2969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200" b="1" i="1" dirty="0">
                <a:solidFill>
                  <a:schemeClr val="accent1"/>
                </a:solidFill>
              </a:rPr>
              <a:t>editHelp!</a:t>
            </a:r>
            <a:r>
              <a:rPr lang="en-US" altLang="en-US" sz="2200" dirty="0"/>
              <a:t> is part of the Document Production Centre team (DPC) in the ETSI Operations division (OPS)</a:t>
            </a:r>
          </a:p>
          <a:p>
            <a:r>
              <a:rPr lang="en-US" altLang="en-US" sz="2200" dirty="0"/>
              <a:t>There are currently 7 editors and 1 director in the DPC processing team and we share a common </a:t>
            </a:r>
            <a:r>
              <a:rPr lang="en-US" altLang="en-US" sz="2200" b="1" i="1" dirty="0">
                <a:solidFill>
                  <a:schemeClr val="accent1"/>
                </a:solidFill>
              </a:rPr>
              <a:t>editHelp!</a:t>
            </a:r>
            <a:r>
              <a:rPr lang="en-US" altLang="en-US" sz="2200" dirty="0"/>
              <a:t> mailbox.</a:t>
            </a:r>
            <a:br>
              <a:rPr lang="en-US" altLang="en-US" sz="2200" dirty="0"/>
            </a:br>
            <a:r>
              <a:rPr lang="en-US" altLang="en-US" sz="2200" dirty="0"/>
              <a:t>There is also 1 Algorithms and Codes administrator.</a:t>
            </a:r>
          </a:p>
          <a:p>
            <a:r>
              <a:rPr lang="en-GB" altLang="en-US" sz="2200" dirty="0"/>
              <a:t>We aim to provide an efficient and extensive service to the ETSI Technical Bodies and ETSI </a:t>
            </a:r>
            <a:r>
              <a:rPr lang="en-GB" altLang="en-US" sz="2200" dirty="0" err="1"/>
              <a:t>Paternship</a:t>
            </a:r>
            <a:r>
              <a:rPr lang="en-GB" altLang="en-US" sz="2200" dirty="0"/>
              <a:t> Projects which require prompt editing and document management support</a:t>
            </a:r>
            <a:r>
              <a:rPr lang="en-US" altLang="en-US" sz="2200" dirty="0"/>
              <a:t>.</a:t>
            </a:r>
          </a:p>
          <a:p>
            <a:pPr marL="0" indent="0">
              <a:buNone/>
            </a:pPr>
            <a:endParaRPr lang="en-US" altLang="en-US" sz="2200" dirty="0"/>
          </a:p>
          <a:p>
            <a:endParaRPr lang="en-US" altLang="en-US" dirty="0"/>
          </a:p>
          <a:p>
            <a:endParaRPr lang="en-US" dirty="0"/>
          </a:p>
          <a:p>
            <a:pPr lvl="4"/>
            <a:endParaRPr lang="en-US" dirty="0"/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cs typeface="Arial" charset="0"/>
              </a:rPr>
              <a:t>© ETSI 2018. All rights reserved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we</a:t>
            </a:r>
            <a:r>
              <a:rPr lang="fr-FR" dirty="0"/>
              <a:t> do?</a:t>
            </a:r>
            <a:endParaRPr lang="he-IL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altLang="en-US" sz="2200" dirty="0">
                <a:cs typeface="Calibri" panose="020F0502020204030204" pitchFamily="34" charset="0"/>
              </a:rPr>
              <a:t>We provide editing assistance by phone,         e-mail and on-line via the </a:t>
            </a:r>
            <a:r>
              <a:rPr lang="en-GB" altLang="en-US" sz="2200" b="1" i="1" dirty="0">
                <a:solidFill>
                  <a:schemeClr val="accent1"/>
                </a:solidFill>
                <a:cs typeface="Calibri" panose="020F0502020204030204" pitchFamily="34" charset="0"/>
              </a:rPr>
              <a:t>editHelp!</a:t>
            </a:r>
            <a:r>
              <a:rPr lang="en-GB" altLang="en-US" sz="2200" dirty="0">
                <a:cs typeface="Calibri" panose="020F0502020204030204" pitchFamily="34" charset="0"/>
              </a:rPr>
              <a:t> website.</a:t>
            </a:r>
          </a:p>
          <a:p>
            <a:pPr>
              <a:spcAft>
                <a:spcPts val="1200"/>
              </a:spcAft>
            </a:pPr>
            <a:r>
              <a:rPr lang="en-GB" altLang="en-US" sz="2200" dirty="0">
                <a:cs typeface="Calibri" panose="020F0502020204030204" pitchFamily="34" charset="0"/>
              </a:rPr>
              <a:t>Editorial processing of deliverables to ensure they comply with the ETSI or oneM2M or 3GPP Drafting Rules.</a:t>
            </a:r>
          </a:p>
          <a:p>
            <a:pPr>
              <a:spcAft>
                <a:spcPts val="1200"/>
              </a:spcAft>
            </a:pPr>
            <a:r>
              <a:rPr lang="en-GB" altLang="en-US" sz="2200" dirty="0">
                <a:cs typeface="Calibri" panose="020F0502020204030204" pitchFamily="34" charset="0"/>
              </a:rPr>
              <a:t>When requested, we organise specific trainings and/or presentations for rapporteurs and experts.</a:t>
            </a:r>
          </a:p>
          <a:p>
            <a:endParaRPr lang="he-IL" dirty="0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31800" y="6588125"/>
            <a:ext cx="8712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cs typeface="Arial" charset="0"/>
              </a:rPr>
              <a:t>© ETSI 2018.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932037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3"/>
          <a:srcRect l="1942" t="9621" r="56162" b="69170"/>
          <a:stretch/>
        </p:blipFill>
        <p:spPr bwMode="auto">
          <a:xfrm>
            <a:off x="457200" y="2019901"/>
            <a:ext cx="8260766" cy="2313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74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Where</a:t>
            </a:r>
            <a:r>
              <a:rPr lang="fr-FR" dirty="0"/>
              <a:t> to </a:t>
            </a:r>
            <a:r>
              <a:rPr lang="fr-FR" dirty="0" err="1"/>
              <a:t>find</a:t>
            </a:r>
            <a:r>
              <a:rPr lang="fr-FR" dirty="0"/>
              <a:t> </a:t>
            </a:r>
            <a:r>
              <a:rPr lang="fr-FR" i="1" dirty="0"/>
              <a:t>editHelp!</a:t>
            </a:r>
            <a:r>
              <a:rPr lang="fr-FR" dirty="0"/>
              <a:t>?</a:t>
            </a:r>
            <a:endParaRPr lang="he-IL" dirty="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431800" y="6588125"/>
            <a:ext cx="8595242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© ETSI 2018. All rights reserved</a:t>
            </a:r>
          </a:p>
        </p:txBody>
      </p:sp>
      <p:sp>
        <p:nvSpPr>
          <p:cNvPr id="4" name="Oval 3"/>
          <p:cNvSpPr/>
          <p:nvPr/>
        </p:nvSpPr>
        <p:spPr>
          <a:xfrm>
            <a:off x="3097427" y="2790740"/>
            <a:ext cx="741406" cy="288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319849" y="3144753"/>
            <a:ext cx="753762" cy="205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76925" cy="457200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hlinkClick r:id="rId4"/>
              </a:rPr>
              <a:t>https://portal.etsi.org/Services/editHelp!.aspx</a:t>
            </a:r>
            <a:endParaRPr lang="he-IL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29" t="9994" r="2423" b="9375"/>
          <a:stretch/>
        </p:blipFill>
        <p:spPr>
          <a:xfrm>
            <a:off x="299961" y="1385973"/>
            <a:ext cx="8575244" cy="495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131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5"/>
            <a:ext cx="7772400" cy="660400"/>
          </a:xfrm>
        </p:spPr>
        <p:txBody>
          <a:bodyPr/>
          <a:lstStyle/>
          <a:p>
            <a:pPr>
              <a:defRPr/>
            </a:pPr>
            <a:r>
              <a:rPr lang="fr-FR" dirty="0"/>
              <a:t>Start </a:t>
            </a:r>
            <a:r>
              <a:rPr lang="fr-FR" dirty="0" err="1"/>
              <a:t>drafting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cs typeface="Arial" charset="0"/>
              </a:rPr>
              <a:t>© ETSI 2018.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6698000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oneM2M </a:t>
            </a:r>
            <a:r>
              <a:rPr lang="fr-FR" dirty="0" err="1"/>
              <a:t>Drafting</a:t>
            </a:r>
            <a:r>
              <a:rPr lang="fr-FR" dirty="0"/>
              <a:t> </a:t>
            </a:r>
            <a:r>
              <a:rPr lang="fr-FR" dirty="0" err="1"/>
              <a:t>Rules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1800" y="6588125"/>
            <a:ext cx="856334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ETSI 2018. All rights reserved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18967" cy="3503427"/>
          </a:xfrm>
        </p:spPr>
        <p:txBody>
          <a:bodyPr/>
          <a:lstStyle/>
          <a:p>
            <a:r>
              <a:rPr lang="fr-FR" sz="2200" dirty="0"/>
              <a:t>The oneM2M </a:t>
            </a:r>
            <a:r>
              <a:rPr lang="fr-FR" sz="2200" dirty="0" err="1"/>
              <a:t>Drafting</a:t>
            </a:r>
            <a:r>
              <a:rPr lang="fr-FR" sz="2200" dirty="0"/>
              <a:t> </a:t>
            </a:r>
            <a:r>
              <a:rPr lang="fr-FR" sz="2200" dirty="0" err="1"/>
              <a:t>Rules</a:t>
            </a:r>
            <a:r>
              <a:rPr lang="fr-FR" sz="2200" dirty="0"/>
              <a:t> are </a:t>
            </a:r>
            <a:r>
              <a:rPr lang="fr-FR" sz="2200" dirty="0" err="1"/>
              <a:t>available</a:t>
            </a:r>
            <a:r>
              <a:rPr lang="fr-FR" sz="2200" dirty="0"/>
              <a:t> at </a:t>
            </a:r>
            <a:r>
              <a:rPr lang="en-GB" sz="2200" u="sng" dirty="0">
                <a:hlinkClick r:id="rId2"/>
              </a:rPr>
              <a:t>http://www.onem2m.org/images/files/oneM2M-Drafting-Rules.pdf</a:t>
            </a:r>
            <a:r>
              <a:rPr lang="en-GB" sz="2200" u="sng" dirty="0"/>
              <a:t> </a:t>
            </a:r>
          </a:p>
          <a:p>
            <a:pPr lvl="1"/>
            <a:r>
              <a:rPr lang="fr-FR" dirty="0"/>
              <a:t>The oneM2M Drafting Rules </a:t>
            </a:r>
            <a:r>
              <a:rPr lang="fr-FR" dirty="0" err="1"/>
              <a:t>will</a:t>
            </a:r>
            <a:r>
              <a:rPr lang="fr-FR" dirty="0"/>
              <a:t> guide </a:t>
            </a:r>
            <a:r>
              <a:rPr lang="fr-FR" dirty="0" err="1"/>
              <a:t>you</a:t>
            </a:r>
            <a:r>
              <a:rPr lang="fr-FR" dirty="0"/>
              <a:t> in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can or </a:t>
            </a:r>
            <a:r>
              <a:rPr lang="fr-FR" dirty="0" err="1"/>
              <a:t>cannot</a:t>
            </a:r>
            <a:r>
              <a:rPr lang="fr-FR" dirty="0"/>
              <a:t> do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draft a oneM2M </a:t>
            </a:r>
            <a:r>
              <a:rPr lang="fr-FR" dirty="0" err="1"/>
              <a:t>deliverable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732322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ETSI </a:t>
            </a:r>
            <a:r>
              <a:rPr lang="fr-FR" dirty="0" err="1"/>
              <a:t>writing</a:t>
            </a:r>
            <a:r>
              <a:rPr lang="fr-FR" dirty="0"/>
              <a:t> World Class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200" dirty="0" err="1"/>
              <a:t>Available</a:t>
            </a:r>
            <a:r>
              <a:rPr lang="fr-FR" sz="2200" dirty="0"/>
              <a:t> on the </a:t>
            </a:r>
            <a:r>
              <a:rPr lang="fr-FR" sz="2200" b="1" i="1" dirty="0"/>
              <a:t>editHelp!</a:t>
            </a:r>
            <a:r>
              <a:rPr lang="fr-FR" sz="2200" dirty="0"/>
              <a:t> </a:t>
            </a:r>
            <a:r>
              <a:rPr lang="fr-FR" sz="2200" dirty="0" err="1"/>
              <a:t>website</a:t>
            </a:r>
            <a:r>
              <a:rPr lang="fr-FR" sz="2200" dirty="0"/>
              <a:t>, the ETSI </a:t>
            </a:r>
            <a:r>
              <a:rPr lang="fr-FR" sz="2200" dirty="0" err="1"/>
              <a:t>Writing</a:t>
            </a:r>
            <a:r>
              <a:rPr lang="fr-FR" sz="2200" dirty="0"/>
              <a:t> World Class Standards guide </a:t>
            </a:r>
            <a:r>
              <a:rPr lang="fr-FR" sz="2200" dirty="0" err="1"/>
              <a:t>which</a:t>
            </a:r>
            <a:r>
              <a:rPr lang="fr-FR" sz="2200" dirty="0"/>
              <a:t> </a:t>
            </a:r>
            <a:r>
              <a:rPr lang="fr-FR" sz="2200" dirty="0" err="1"/>
              <a:t>will</a:t>
            </a:r>
            <a:r>
              <a:rPr lang="fr-FR" sz="2200" dirty="0"/>
              <a:t> help </a:t>
            </a:r>
            <a:r>
              <a:rPr lang="fr-FR" sz="2200" dirty="0" err="1"/>
              <a:t>you</a:t>
            </a:r>
            <a:r>
              <a:rPr lang="fr-FR" sz="2200" dirty="0"/>
              <a:t> </a:t>
            </a:r>
            <a:r>
              <a:rPr lang="fr-FR" sz="2200" dirty="0" err="1"/>
              <a:t>during</a:t>
            </a:r>
            <a:r>
              <a:rPr lang="fr-FR" sz="2200" dirty="0"/>
              <a:t> the drafting of </a:t>
            </a:r>
            <a:r>
              <a:rPr lang="fr-FR" sz="2200" dirty="0" err="1"/>
              <a:t>your</a:t>
            </a:r>
            <a:r>
              <a:rPr lang="fr-FR" sz="2200" dirty="0"/>
              <a:t> document.</a:t>
            </a:r>
          </a:p>
          <a:p>
            <a:pPr lvl="1"/>
            <a:r>
              <a:rPr lang="en-GB" dirty="0"/>
              <a:t>Be more proficient by using this guide as an easy reference when writing your document(s).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1800" y="6588125"/>
            <a:ext cx="85798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ETSI 2018. All rights reserved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29" t="9994" r="2423" b="9375"/>
          <a:stretch/>
        </p:blipFill>
        <p:spPr>
          <a:xfrm>
            <a:off x="431800" y="1381652"/>
            <a:ext cx="8575244" cy="49591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7077" y="3861241"/>
            <a:ext cx="596770" cy="150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833" t="23814" r="2473" b="1925"/>
          <a:stretch/>
        </p:blipFill>
        <p:spPr bwMode="auto">
          <a:xfrm>
            <a:off x="578012" y="1734929"/>
            <a:ext cx="7987975" cy="4252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9"/>
          <p:cNvSpPr/>
          <p:nvPr/>
        </p:nvSpPr>
        <p:spPr>
          <a:xfrm>
            <a:off x="2354208" y="4011828"/>
            <a:ext cx="1861751" cy="3168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8794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Styles’ </a:t>
            </a:r>
            <a:r>
              <a:rPr lang="fr-FR" dirty="0" err="1"/>
              <a:t>template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sz="2200" dirty="0"/>
              <a:t>The Styles’ </a:t>
            </a:r>
            <a:r>
              <a:rPr lang="fr-FR" sz="2200" dirty="0" err="1"/>
              <a:t>template</a:t>
            </a:r>
            <a:r>
              <a:rPr lang="fr-FR" sz="2200" dirty="0"/>
              <a:t> file </a:t>
            </a:r>
            <a:r>
              <a:rPr lang="fr-FR" sz="2200" dirty="0" err="1"/>
              <a:t>is</a:t>
            </a:r>
            <a:r>
              <a:rPr lang="fr-FR" sz="2200" dirty="0"/>
              <a:t> </a:t>
            </a:r>
            <a:r>
              <a:rPr lang="fr-FR" sz="2200" dirty="0" err="1"/>
              <a:t>available</a:t>
            </a:r>
            <a:r>
              <a:rPr lang="fr-FR" sz="2200" dirty="0"/>
              <a:t> via the section « Standards </a:t>
            </a:r>
            <a:r>
              <a:rPr lang="fr-FR" sz="2200" dirty="0" err="1"/>
              <a:t>development</a:t>
            </a:r>
            <a:r>
              <a:rPr lang="fr-FR" sz="2200" dirty="0"/>
              <a:t> » on the </a:t>
            </a:r>
            <a:r>
              <a:rPr lang="fr-FR" sz="2200" b="1" i="1" dirty="0"/>
              <a:t>editHelp!</a:t>
            </a:r>
            <a:r>
              <a:rPr lang="fr-FR" sz="2200" dirty="0"/>
              <a:t> </a:t>
            </a:r>
            <a:r>
              <a:rPr lang="fr-FR" sz="2200" dirty="0" err="1"/>
              <a:t>website</a:t>
            </a:r>
            <a:r>
              <a:rPr lang="fr-FR" sz="2200" dirty="0"/>
              <a:t>.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able to use the correct styles, </a:t>
            </a:r>
            <a:r>
              <a:rPr lang="fr-FR" dirty="0" err="1"/>
              <a:t>you</a:t>
            </a:r>
            <a:r>
              <a:rPr lang="fr-FR" dirty="0"/>
              <a:t> have to </a:t>
            </a:r>
            <a:r>
              <a:rPr lang="fr-FR" dirty="0" err="1"/>
              <a:t>attach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template</a:t>
            </a:r>
            <a:r>
              <a:rPr lang="fr-FR" dirty="0"/>
              <a:t> to </a:t>
            </a:r>
            <a:r>
              <a:rPr lang="fr-FR" dirty="0" err="1"/>
              <a:t>each</a:t>
            </a:r>
            <a:r>
              <a:rPr lang="fr-FR" dirty="0"/>
              <a:t> oneM2M document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working</a:t>
            </a:r>
            <a:r>
              <a:rPr lang="fr-FR" dirty="0"/>
              <a:t> on.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F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F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F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1800" y="6588125"/>
            <a:ext cx="8555789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ETSI 2018. All rights reserved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29" t="9994" r="2423" b="9375"/>
          <a:stretch/>
        </p:blipFill>
        <p:spPr>
          <a:xfrm>
            <a:off x="276225" y="1383592"/>
            <a:ext cx="8575244" cy="49591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27487" y="3863717"/>
            <a:ext cx="772624" cy="172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971" t="10608" r="2750" b="11338"/>
          <a:stretch/>
        </p:blipFill>
        <p:spPr bwMode="auto">
          <a:xfrm>
            <a:off x="708225" y="1783474"/>
            <a:ext cx="7727550" cy="4342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09519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to </a:t>
            </a:r>
            <a:r>
              <a:rPr lang="fr-FR" dirty="0" err="1"/>
              <a:t>attach</a:t>
            </a:r>
            <a:r>
              <a:rPr lang="fr-FR" dirty="0"/>
              <a:t> the styles’ </a:t>
            </a:r>
            <a:r>
              <a:rPr lang="fr-FR" dirty="0" err="1"/>
              <a:t>template</a:t>
            </a:r>
            <a:r>
              <a:rPr lang="fr-FR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/>
              <a:t>Save the .</a:t>
            </a:r>
            <a:r>
              <a:rPr lang="en-GB" sz="2200" b="1" dirty="0"/>
              <a:t>dot</a:t>
            </a:r>
            <a:r>
              <a:rPr lang="en-GB" sz="2200" dirty="0"/>
              <a:t> OR .</a:t>
            </a:r>
            <a:r>
              <a:rPr lang="en-GB" sz="2200" b="1" dirty="0" err="1"/>
              <a:t>dotm</a:t>
            </a:r>
            <a:r>
              <a:rPr lang="en-GB" sz="2200" dirty="0"/>
              <a:t> file on your [C:] drive and create a new folder </a:t>
            </a:r>
            <a:r>
              <a:rPr lang="en-GB" dirty="0"/>
              <a:t>entitled "ETSI template". </a:t>
            </a:r>
          </a:p>
          <a:p>
            <a:pPr lvl="1"/>
            <a:r>
              <a:rPr lang="en-GB" b="1" dirty="0"/>
              <a:t>.dot </a:t>
            </a:r>
            <a:r>
              <a:rPr lang="en-GB" dirty="0"/>
              <a:t>OR </a:t>
            </a:r>
            <a:r>
              <a:rPr lang="en-GB" b="1" dirty="0"/>
              <a:t>.</a:t>
            </a:r>
            <a:r>
              <a:rPr lang="en-GB" b="1" dirty="0" err="1"/>
              <a:t>dotm</a:t>
            </a:r>
            <a:r>
              <a:rPr lang="en-GB" dirty="0"/>
              <a:t>, depending on your Word version.</a:t>
            </a:r>
          </a:p>
          <a:p>
            <a:r>
              <a:rPr lang="fr-FR" sz="2200" dirty="0"/>
              <a:t>To </a:t>
            </a:r>
            <a:r>
              <a:rPr lang="fr-FR" sz="2200" dirty="0" err="1"/>
              <a:t>attach</a:t>
            </a:r>
            <a:r>
              <a:rPr lang="fr-FR" sz="2200" dirty="0"/>
              <a:t> the </a:t>
            </a:r>
            <a:r>
              <a:rPr lang="fr-FR" sz="2200" dirty="0" err="1"/>
              <a:t>template</a:t>
            </a:r>
            <a:r>
              <a:rPr lang="fr-FR" sz="2200" dirty="0"/>
              <a:t>:</a:t>
            </a:r>
          </a:p>
          <a:p>
            <a:pPr lvl="1"/>
            <a:r>
              <a:rPr lang="en-GB" dirty="0"/>
              <a:t>Open your Word® document.</a:t>
            </a:r>
          </a:p>
          <a:p>
            <a:pPr lvl="1"/>
            <a:r>
              <a:rPr lang="en-GB" dirty="0"/>
              <a:t>For 2013 and higher: click on File/Options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fr-F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FR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fr-F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31800" y="6588125"/>
            <a:ext cx="8555789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ETSI 2018. All rights reserved</a:t>
            </a: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89" y="930876"/>
            <a:ext cx="6657409" cy="559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9" t="36447" r="26465" b="5310"/>
          <a:stretch/>
        </p:blipFill>
        <p:spPr bwMode="auto">
          <a:xfrm>
            <a:off x="2691765" y="1189355"/>
            <a:ext cx="3760470" cy="4479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5461686" y="2010032"/>
            <a:ext cx="930928" cy="337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706245" y="1205230"/>
            <a:ext cx="5731510" cy="444754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2195512" y="1343025"/>
            <a:ext cx="4752975" cy="41719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421924" y="2446638"/>
            <a:ext cx="269841" cy="2059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720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ETSI_EXTERNAL_PRESENTATION_template_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6076446-B289-484D-A281-644D610D113D}" vid="{56C899FB-C33E-47A1-B00C-C0BBABA6787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487</TotalTime>
  <Words>960</Words>
  <Application>Microsoft Office PowerPoint</Application>
  <PresentationFormat>On-screen Show (4:3)</PresentationFormat>
  <Paragraphs>132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ETSI_EXTERNAL_PRESENTATION_template_2014</vt:lpstr>
      <vt:lpstr>editHelp! service</vt:lpstr>
      <vt:lpstr>What is editHelp!?</vt:lpstr>
      <vt:lpstr>What do we do?</vt:lpstr>
      <vt:lpstr>Where to find editHelp!?</vt:lpstr>
      <vt:lpstr>Start drafting</vt:lpstr>
      <vt:lpstr>oneM2M Drafting Rules</vt:lpstr>
      <vt:lpstr>ETSI writing World Class Standards</vt:lpstr>
      <vt:lpstr>Styles’ template</vt:lpstr>
      <vt:lpstr>How to attach the styles’ template?</vt:lpstr>
      <vt:lpstr>oneM2M deliverables</vt:lpstr>
      <vt:lpstr>Terms and Definitions Database Interactive</vt:lpstr>
      <vt:lpstr>editing</vt:lpstr>
      <vt:lpstr>Procedure</vt:lpstr>
      <vt:lpstr>Editing</vt:lpstr>
      <vt:lpstr>Ratified document</vt:lpstr>
      <vt:lpstr>Contact us</vt:lpstr>
    </vt:vector>
  </TitlesOfParts>
  <Company>ETSI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editHelp! service</dc:title>
  <dc:creator>Antoinette van Tricht</dc:creator>
  <cp:lastModifiedBy>Antoinette van Tricht</cp:lastModifiedBy>
  <cp:revision>34</cp:revision>
  <dcterms:created xsi:type="dcterms:W3CDTF">2018-05-07T10:41:25Z</dcterms:created>
  <dcterms:modified xsi:type="dcterms:W3CDTF">2018-05-23T06:48:38Z</dcterms:modified>
</cp:coreProperties>
</file>