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0" r:id="rId3"/>
    <p:sldId id="271" r:id="rId4"/>
    <p:sldId id="281" r:id="rId5"/>
    <p:sldId id="272" r:id="rId6"/>
    <p:sldId id="273" r:id="rId7"/>
    <p:sldId id="276" r:id="rId8"/>
    <p:sldId id="279" r:id="rId9"/>
    <p:sldId id="275" r:id="rId10"/>
    <p:sldId id="269" r:id="rId11"/>
    <p:sldId id="282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A0A0A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15620"/>
    <p:restoredTop sz="94660"/>
  </p:normalViewPr>
  <p:slideViewPr>
    <p:cSldViewPr showGuides="1">
      <p:cViewPr>
        <p:scale>
          <a:sx n="75" d="100"/>
          <a:sy n="75" d="100"/>
        </p:scale>
        <p:origin x="-864" y="-173"/>
      </p:cViewPr>
      <p:guideLst>
        <p:guide orient="horz" pos="720"/>
        <p:guide pos="28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8F549E75-3194-4472-9189-1B68A40FB749}" type="datetimeFigureOut">
              <a:rPr lang="en-US"/>
              <a:pPr>
                <a:defRPr/>
              </a:pPr>
              <a:t>1/27/2015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6A6C8017-FB95-4E18-ADD2-8C9E14BCE0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706E357-C718-4F57-81FB-4356666BEED2}" type="datetimeFigureOut">
              <a:rPr lang="en-US"/>
              <a:pPr>
                <a:defRPr/>
              </a:pPr>
              <a:t>1/27/2015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E357F0B-2432-497A-80E5-1FC4B9DEAF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75C8EAE1-CEA6-46AC-8986-E48CF4BE8A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D5555EB6-9B84-4119-8ED9-C8F91B3A55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59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hkim@dtnc.net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477962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ko-KR" sz="3600" b="1" dirty="0" smtClean="0">
                <a:solidFill>
                  <a:srgbClr val="A0A0A3"/>
                </a:solidFill>
              </a:rPr>
              <a:t>Compliance Testing Program</a:t>
            </a:r>
            <a:endParaRPr lang="en-US" altLang="ko-KR" sz="2800" b="1" dirty="0" smtClean="0">
              <a:solidFill>
                <a:srgbClr val="A0A0A3"/>
              </a:solidFill>
            </a:endParaRP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436985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B42025"/>
                </a:solidFill>
              </a:rPr>
              <a:t>TST (WG6)</a:t>
            </a:r>
          </a:p>
          <a:p>
            <a:r>
              <a:rPr lang="en-US" altLang="ko-KR" dirty="0">
                <a:solidFill>
                  <a:srgbClr val="B42025"/>
                </a:solidFill>
              </a:rPr>
              <a:t>Source: </a:t>
            </a:r>
            <a:r>
              <a:rPr lang="en-US" altLang="ko-KR" dirty="0" smtClean="0">
                <a:solidFill>
                  <a:srgbClr val="B42025"/>
                </a:solidFill>
              </a:rPr>
              <a:t> </a:t>
            </a:r>
            <a:r>
              <a:rPr lang="en-US" altLang="ko-KR" dirty="0" smtClean="0"/>
              <a:t>Seon</a:t>
            </a:r>
            <a:r>
              <a:rPr lang="en-US" altLang="ko-KR" dirty="0" smtClean="0">
                <a:solidFill>
                  <a:srgbClr val="B42025"/>
                </a:solidFill>
              </a:rPr>
              <a:t>, </a:t>
            </a:r>
            <a:r>
              <a:rPr lang="en-US" altLang="ko-KR" dirty="0" smtClean="0"/>
              <a:t>Dt&amp;C (TTA), </a:t>
            </a:r>
            <a:r>
              <a:rPr lang="en-US" altLang="ko-KR" dirty="0">
                <a:solidFill>
                  <a:srgbClr val="B42025"/>
                </a:solidFill>
                <a:hlinkClick r:id="rId3"/>
              </a:rPr>
              <a:t>shkim@dtnc.net</a:t>
            </a:r>
            <a:r>
              <a:rPr lang="en-US" altLang="ko-KR" dirty="0">
                <a:solidFill>
                  <a:srgbClr val="B42025"/>
                </a:solidFill>
              </a:rPr>
              <a:t>  </a:t>
            </a:r>
          </a:p>
          <a:p>
            <a:r>
              <a:rPr lang="en-US" altLang="ko-KR" dirty="0">
                <a:solidFill>
                  <a:srgbClr val="B42025"/>
                </a:solidFill>
              </a:rPr>
              <a:t>Meeting Date: </a:t>
            </a:r>
            <a:r>
              <a:rPr lang="en-US" altLang="ko-KR" dirty="0" smtClean="0">
                <a:solidFill>
                  <a:srgbClr val="B42025"/>
                </a:solidFill>
              </a:rPr>
              <a:t>2015-02-05</a:t>
            </a:r>
            <a:endParaRPr lang="en-US" altLang="ko-KR" dirty="0">
              <a:solidFill>
                <a:srgbClr val="B42025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2700" y="11113"/>
            <a:ext cx="70739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dirty="0" smtClean="0"/>
              <a:t>TST-2015-0022-WG6_Compliance Testing Program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P</a:t>
            </a:r>
            <a:r>
              <a:rPr lang="en-US" altLang="ko-KR" sz="3200" dirty="0" smtClean="0"/>
              <a:t>roposal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 bwMode="auto">
          <a:xfrm>
            <a:off x="381000" y="1219200"/>
            <a:ext cx="8534400" cy="5029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charset="0"/>
              <a:buNone/>
            </a:pPr>
            <a:endParaRPr lang="en-GB" altLang="ko-KR" sz="2000" b="1" dirty="0" smtClean="0"/>
          </a:p>
          <a:p>
            <a:pPr eaLnBrk="1" hangingPunct="1">
              <a:buFont typeface="Arial" charset="0"/>
              <a:buNone/>
            </a:pPr>
            <a:r>
              <a:rPr lang="en-GB" altLang="ko-KR" sz="2000" b="1" dirty="0" smtClean="0"/>
              <a:t>Question</a:t>
            </a:r>
            <a:r>
              <a:rPr lang="en-GB" altLang="ko-KR" sz="2000" dirty="0" smtClean="0"/>
              <a:t> : </a:t>
            </a:r>
            <a:r>
              <a:rPr lang="en-GB" altLang="ko-KR" sz="2000" dirty="0" smtClean="0"/>
              <a:t> What is the Best Compliance Test Management </a:t>
            </a:r>
            <a:r>
              <a:rPr lang="en-GB" altLang="ko-KR" sz="2000" dirty="0" smtClean="0"/>
              <a:t>Way for oneM2M </a:t>
            </a:r>
          </a:p>
          <a:p>
            <a:pPr eaLnBrk="1" hangingPunct="1">
              <a:buFont typeface="Arial" charset="0"/>
              <a:buNone/>
            </a:pPr>
            <a:r>
              <a:rPr lang="en-GB" altLang="ko-KR" sz="2000" dirty="0" smtClean="0"/>
              <a:t>	</a:t>
            </a:r>
            <a:r>
              <a:rPr lang="en-GB" altLang="ko-KR" sz="2000" dirty="0" smtClean="0"/>
              <a:t>	     to Integrate Machine </a:t>
            </a:r>
            <a:r>
              <a:rPr lang="en-GB" altLang="ko-KR" sz="2000" dirty="0" smtClean="0"/>
              <a:t>to </a:t>
            </a:r>
            <a:r>
              <a:rPr lang="en-GB" altLang="ko-KR" sz="2000" dirty="0" smtClean="0"/>
              <a:t>Machine </a:t>
            </a:r>
          </a:p>
          <a:p>
            <a:pPr eaLnBrk="1" hangingPunct="1">
              <a:buFont typeface="Arial" charset="0"/>
              <a:buNone/>
            </a:pPr>
            <a:r>
              <a:rPr lang="en-GB" altLang="ko-KR" sz="2000" dirty="0" smtClean="0"/>
              <a:t>	</a:t>
            </a:r>
            <a:r>
              <a:rPr lang="en-GB" altLang="ko-KR" sz="2000" dirty="0" smtClean="0"/>
              <a:t>	     </a:t>
            </a:r>
            <a:r>
              <a:rPr lang="en-GB" altLang="ko-KR" sz="2400" b="1" u="sng" dirty="0" smtClean="0">
                <a:latin typeface="+mj-lt"/>
              </a:rPr>
              <a:t>Connectivity </a:t>
            </a:r>
            <a:r>
              <a:rPr lang="en-GB" altLang="ko-KR" sz="2400" b="1" u="sng" dirty="0" smtClean="0">
                <a:latin typeface="+mj-lt"/>
              </a:rPr>
              <a:t>Chain with </a:t>
            </a:r>
            <a:r>
              <a:rPr lang="en-GB" altLang="ko-KR" sz="2400" b="1" u="sng" dirty="0" smtClean="0">
                <a:solidFill>
                  <a:srgbClr val="FF0000"/>
                </a:solidFill>
                <a:latin typeface="+mj-lt"/>
              </a:rPr>
              <a:t>Trustability </a:t>
            </a:r>
            <a:r>
              <a:rPr lang="en-GB" altLang="ko-KR" sz="2400" b="1" u="sng" dirty="0" smtClean="0">
                <a:latin typeface="+mj-lt"/>
              </a:rPr>
              <a:t>under </a:t>
            </a:r>
            <a:r>
              <a:rPr lang="en-GB" altLang="ko-KR" sz="2400" b="1" u="sng" dirty="0" smtClean="0">
                <a:solidFill>
                  <a:srgbClr val="FF0000"/>
                </a:solidFill>
                <a:latin typeface="+mj-lt"/>
              </a:rPr>
              <a:t>oneM2M</a:t>
            </a:r>
            <a:r>
              <a:rPr lang="en-GB" altLang="ko-KR" sz="2000" dirty="0" smtClean="0"/>
              <a:t>?</a:t>
            </a:r>
          </a:p>
          <a:p>
            <a:pPr eaLnBrk="1" hangingPunct="1">
              <a:buFont typeface="Arial" charset="0"/>
              <a:buNone/>
            </a:pPr>
            <a:endParaRPr lang="en-GB" altLang="ko-KR" sz="2000" dirty="0" smtClean="0"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endParaRPr lang="en-GB" altLang="ko-KR" sz="2000" dirty="0" smtClean="0"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r>
              <a:rPr lang="en-GB" altLang="ko-KR" sz="2000" b="1" dirty="0" smtClean="0">
                <a:sym typeface="Wingdings" pitchFamily="2" charset="2"/>
              </a:rPr>
              <a:t>Answer : </a:t>
            </a:r>
          </a:p>
          <a:p>
            <a:pPr eaLnBrk="1" hangingPunct="1">
              <a:buFont typeface="Wingdings" pitchFamily="2" charset="2"/>
              <a:buChar char="è"/>
            </a:pPr>
            <a:r>
              <a:rPr lang="en-US" altLang="ko-KR" sz="2200" dirty="0" smtClean="0">
                <a:solidFill>
                  <a:srgbClr val="FF0000"/>
                </a:solidFill>
                <a:sym typeface="Wingdings" pitchFamily="2" charset="2"/>
              </a:rPr>
              <a:t>1. </a:t>
            </a:r>
            <a:r>
              <a:rPr lang="en-US" altLang="ko-KR" sz="2200" b="1" dirty="0" smtClean="0">
                <a:solidFill>
                  <a:srgbClr val="FF0000"/>
                </a:solidFill>
                <a:sym typeface="Wingdings" pitchFamily="2" charset="2"/>
              </a:rPr>
              <a:t>Manage</a:t>
            </a:r>
            <a:r>
              <a:rPr lang="en-US" altLang="ko-KR" sz="22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altLang="ko-KR" sz="2200" dirty="0" smtClean="0">
                <a:sym typeface="Wingdings" pitchFamily="2" charset="2"/>
              </a:rPr>
              <a:t>Compliance Test Program </a:t>
            </a:r>
            <a:r>
              <a:rPr lang="en-US" altLang="ko-KR" sz="2200" b="1" u="sng" dirty="0" smtClean="0">
                <a:solidFill>
                  <a:srgbClr val="FF0000"/>
                </a:solidFill>
                <a:sym typeface="Wingdings" pitchFamily="2" charset="2"/>
              </a:rPr>
              <a:t>by oneM2M </a:t>
            </a:r>
            <a:r>
              <a:rPr lang="en-US" altLang="ko-KR" sz="2200" b="1" u="sng" dirty="0" smtClean="0">
                <a:solidFill>
                  <a:srgbClr val="FF0000"/>
                </a:solidFill>
                <a:sym typeface="Wingdings" pitchFamily="2" charset="2"/>
              </a:rPr>
              <a:t>Authority</a:t>
            </a:r>
            <a:endParaRPr lang="en-US" altLang="ko-KR" sz="2200" b="1" u="sng" dirty="0" smtClean="0">
              <a:solidFill>
                <a:srgbClr val="FF0000"/>
              </a:solidFill>
              <a:sym typeface="Wingdings" pitchFamily="2" charset="2"/>
            </a:endParaRPr>
          </a:p>
          <a:p>
            <a:pPr eaLnBrk="1" hangingPunct="1">
              <a:buFont typeface="Wingdings" pitchFamily="2" charset="2"/>
              <a:buChar char="è"/>
            </a:pPr>
            <a:r>
              <a:rPr lang="en-US" altLang="ko-KR" sz="2200" dirty="0" smtClean="0">
                <a:solidFill>
                  <a:srgbClr val="FF0000"/>
                </a:solidFill>
                <a:sym typeface="Wingdings" pitchFamily="2" charset="2"/>
              </a:rPr>
              <a:t>2. </a:t>
            </a:r>
            <a:r>
              <a:rPr lang="en-US" altLang="ko-KR" sz="2200" b="1" dirty="0" smtClean="0">
                <a:solidFill>
                  <a:srgbClr val="FF0000"/>
                </a:solidFill>
                <a:sym typeface="Wingdings" pitchFamily="2" charset="2"/>
              </a:rPr>
              <a:t>Designate reliable 3</a:t>
            </a:r>
            <a:r>
              <a:rPr lang="en-US" altLang="ko-KR" sz="2200" b="1" baseline="30000" dirty="0" smtClean="0">
                <a:solidFill>
                  <a:srgbClr val="FF0000"/>
                </a:solidFill>
                <a:sym typeface="Wingdings" pitchFamily="2" charset="2"/>
              </a:rPr>
              <a:t>rd</a:t>
            </a:r>
            <a:r>
              <a:rPr lang="en-US" altLang="ko-KR" sz="2200" b="1" dirty="0" smtClean="0">
                <a:solidFill>
                  <a:srgbClr val="FF0000"/>
                </a:solidFill>
                <a:sym typeface="Wingdings" pitchFamily="2" charset="2"/>
              </a:rPr>
              <a:t> Parties </a:t>
            </a:r>
            <a:r>
              <a:rPr lang="en-US" altLang="ko-KR" sz="2200" dirty="0" smtClean="0">
                <a:sym typeface="Wingdings" pitchFamily="2" charset="2"/>
              </a:rPr>
              <a:t>for Compliance Testing</a:t>
            </a:r>
          </a:p>
          <a:p>
            <a:pPr eaLnBrk="1" hangingPunct="1">
              <a:buFont typeface="Wingdings" pitchFamily="2" charset="2"/>
              <a:buChar char="è"/>
            </a:pPr>
            <a:r>
              <a:rPr lang="en-US" altLang="ko-KR" sz="2200" dirty="0" smtClean="0">
                <a:solidFill>
                  <a:srgbClr val="FF0000"/>
                </a:solidFill>
                <a:sym typeface="Wingdings" pitchFamily="2" charset="2"/>
              </a:rPr>
              <a:t>3.</a:t>
            </a:r>
            <a:r>
              <a:rPr lang="en-US" altLang="ko-KR" sz="2200" b="1" dirty="0" smtClean="0">
                <a:solidFill>
                  <a:srgbClr val="FF0000"/>
                </a:solidFill>
                <a:sym typeface="Wingdings" pitchFamily="2" charset="2"/>
              </a:rPr>
              <a:t> Select/Hire </a:t>
            </a:r>
            <a:r>
              <a:rPr lang="en-US" altLang="ko-KR" sz="2200" dirty="0" smtClean="0">
                <a:sym typeface="Wingdings" pitchFamily="2" charset="2"/>
              </a:rPr>
              <a:t>Independent Individuals </a:t>
            </a:r>
            <a:r>
              <a:rPr lang="en-US" altLang="ko-KR" sz="2200" b="1" dirty="0" smtClean="0">
                <a:solidFill>
                  <a:srgbClr val="FF0000"/>
                </a:solidFill>
                <a:sym typeface="Wingdings" pitchFamily="2" charset="2"/>
              </a:rPr>
              <a:t>INSIDE of oneM2M</a:t>
            </a:r>
          </a:p>
          <a:p>
            <a:pPr lvl="1" eaLnBrk="1" hangingPunct="1">
              <a:buFont typeface="Arial" charset="0"/>
              <a:buNone/>
            </a:pPr>
            <a:r>
              <a:rPr lang="en-US" altLang="ko-KR" sz="2200" dirty="0" smtClean="0">
                <a:solidFill>
                  <a:srgbClr val="FF0000"/>
                </a:solidFill>
                <a:sym typeface="Wingdings" pitchFamily="2" charset="2"/>
              </a:rPr>
              <a:t>   </a:t>
            </a:r>
            <a:r>
              <a:rPr lang="en-US" altLang="ko-KR" sz="2200" dirty="0" smtClean="0">
                <a:solidFill>
                  <a:schemeClr val="tx1"/>
                </a:solidFill>
                <a:sym typeface="Wingdings" pitchFamily="2" charset="2"/>
              </a:rPr>
              <a:t>for Test Result Evaluation, PlugFest Setting, Auditing</a:t>
            </a:r>
          </a:p>
          <a:p>
            <a:pPr lvl="2" eaLnBrk="1" hangingPunct="1">
              <a:buFont typeface="Arial" charset="0"/>
              <a:buNone/>
            </a:pPr>
            <a:endParaRPr lang="en-US" altLang="ko-KR" sz="1400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7BEF910-CFA0-474A-8EF3-CBA43B8321D0}" type="slidenum">
              <a:rPr lang="en-US" altLang="ko-KR" smtClean="0">
                <a:cs typeface="Arial" charset="0"/>
              </a:rPr>
              <a:pPr/>
              <a:t>10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 bwMode="auto">
          <a:xfrm>
            <a:off x="457200" y="1524000"/>
            <a:ext cx="8229600" cy="99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sz="2000" dirty="0" smtClean="0">
                <a:solidFill>
                  <a:schemeClr val="tx1"/>
                </a:solidFill>
              </a:rPr>
              <a:t>What is role of 3</a:t>
            </a:r>
            <a:r>
              <a:rPr lang="en-US" altLang="ko-KR" sz="2000" baseline="30000" dirty="0" smtClean="0">
                <a:solidFill>
                  <a:schemeClr val="tx1"/>
                </a:solidFill>
              </a:rPr>
              <a:t>rd</a:t>
            </a:r>
            <a:r>
              <a:rPr lang="en-US" altLang="ko-KR" sz="2000" dirty="0" smtClean="0">
                <a:solidFill>
                  <a:schemeClr val="tx1"/>
                </a:solidFill>
              </a:rPr>
              <a:t> Party, </a:t>
            </a:r>
            <a:r>
              <a:rPr lang="en-US" altLang="ko-KR" sz="2000" dirty="0" smtClean="0">
                <a:solidFill>
                  <a:schemeClr val="tx1"/>
                </a:solidFill>
              </a:rPr>
              <a:t>Authorized </a:t>
            </a:r>
            <a:r>
              <a:rPr lang="en-US" altLang="ko-KR" sz="2000" dirty="0" smtClean="0">
                <a:solidFill>
                  <a:schemeClr val="tx1"/>
                </a:solidFill>
              </a:rPr>
              <a:t>Test Laboratory?</a:t>
            </a:r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2286000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lang="en-GB" sz="2000" b="1" dirty="0" smtClean="0"/>
              <a:t>3</a:t>
            </a:r>
            <a:r>
              <a:rPr lang="en-GB" sz="2000" b="1" baseline="30000" dirty="0" smtClean="0"/>
              <a:t>rd</a:t>
            </a:r>
            <a:r>
              <a:rPr lang="en-GB" sz="2000" b="1" dirty="0" smtClean="0"/>
              <a:t> Party, Authorized Test Laboratory (ATL) </a:t>
            </a:r>
            <a:r>
              <a:rPr lang="en-GB" sz="2000" b="1" dirty="0" smtClean="0"/>
              <a:t>: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sz="2000" dirty="0" smtClean="0"/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1800" dirty="0" smtClean="0">
                <a:solidFill>
                  <a:srgbClr val="FF0000"/>
                </a:solidFill>
              </a:rPr>
              <a:t>Performing Test 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and helping Developer for Proper Device Development</a:t>
            </a:r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1800" dirty="0" smtClean="0">
                <a:solidFill>
                  <a:srgbClr val="FF0000"/>
                </a:solidFill>
              </a:rPr>
              <a:t>Free Contribution 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PlugFest</a:t>
            </a:r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1800" dirty="0" smtClean="0">
                <a:solidFill>
                  <a:srgbClr val="FF0000"/>
                </a:solidFill>
              </a:rPr>
              <a:t>Price Efficiency 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by Selecting several ATLs and making them 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competitive</a:t>
            </a:r>
            <a:endParaRPr lang="en-US" sz="1800" dirty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9BA205F-4E5D-4D77-8E20-ABA76EBE4BCB}" type="slidenum">
              <a:rPr lang="en-US" altLang="ko-KR" smtClean="0">
                <a:cs typeface="Arial" charset="0"/>
              </a:rPr>
              <a:pPr/>
              <a:t>11</a:t>
            </a:fld>
            <a:endParaRPr lang="en-US" altLang="ko-KR" smtClean="0">
              <a:cs typeface="Aria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304800"/>
            <a:ext cx="8229600" cy="76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400" dirty="0" smtClean="0">
                <a:solidFill>
                  <a:srgbClr val="C00000"/>
                </a:solidFill>
                <a:latin typeface="+mj-lt"/>
                <a:cs typeface="ＭＳ Ｐゴシック" charset="0"/>
              </a:rPr>
              <a:t>A</a:t>
            </a:r>
            <a:r>
              <a:rPr lang="en-US" altLang="ko-KR" sz="3200" dirty="0" smtClean="0">
                <a:solidFill>
                  <a:srgbClr val="C00000"/>
                </a:solidFill>
                <a:latin typeface="+mj-lt"/>
                <a:cs typeface="ＭＳ Ｐゴシック" charset="0"/>
              </a:rPr>
              <a:t>NNEX</a:t>
            </a:r>
            <a:r>
              <a:rPr lang="en-US" altLang="ko-KR" sz="4400" dirty="0" smtClean="0">
                <a:solidFill>
                  <a:srgbClr val="C00000"/>
                </a:solidFill>
                <a:latin typeface="+mj-lt"/>
                <a:cs typeface="ＭＳ Ｐゴシック" charset="0"/>
              </a:rPr>
              <a:t> A</a:t>
            </a:r>
            <a:endParaRPr kumimoji="0" lang="en-US" altLang="ko-KR" sz="44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MS PGothic" pitchFamily="34" charset="-128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C</a:t>
            </a:r>
            <a:r>
              <a:rPr lang="en-US" altLang="ko-KR" sz="3200" dirty="0" smtClean="0"/>
              <a:t>ontents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ko-KR" sz="2000" dirty="0" smtClean="0"/>
              <a:t>What is </a:t>
            </a:r>
            <a:r>
              <a:rPr lang="en-GB" altLang="ko-KR" sz="2000" dirty="0" smtClean="0">
                <a:solidFill>
                  <a:srgbClr val="FF0000"/>
                </a:solidFill>
              </a:rPr>
              <a:t>Compliance Test Management</a:t>
            </a:r>
            <a:r>
              <a:rPr lang="en-GB" altLang="ko-KR" sz="2000" dirty="0" smtClean="0"/>
              <a:t>?</a:t>
            </a:r>
          </a:p>
          <a:p>
            <a:pPr eaLnBrk="1" hangingPunct="1"/>
            <a:endParaRPr lang="en-GB" altLang="ko-KR" sz="20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en-GB" altLang="ko-KR" sz="2000" dirty="0" smtClean="0"/>
              <a:t>Why is </a:t>
            </a:r>
            <a:r>
              <a:rPr lang="en-GB" altLang="ko-KR" sz="2000" dirty="0" smtClean="0">
                <a:solidFill>
                  <a:srgbClr val="FF0000"/>
                </a:solidFill>
              </a:rPr>
              <a:t>Compliance Test Management </a:t>
            </a:r>
            <a:r>
              <a:rPr lang="en-GB" altLang="ko-KR" sz="2000" dirty="0" smtClean="0"/>
              <a:t>important?</a:t>
            </a:r>
          </a:p>
          <a:p>
            <a:pPr eaLnBrk="1" hangingPunct="1"/>
            <a:endParaRPr lang="en-GB" altLang="ko-KR" sz="2000" dirty="0" smtClean="0"/>
          </a:p>
          <a:p>
            <a:pPr eaLnBrk="1" hangingPunct="1"/>
            <a:r>
              <a:rPr lang="en-GB" altLang="ko-KR" sz="2000" dirty="0" smtClean="0"/>
              <a:t>Various options based on </a:t>
            </a:r>
            <a:r>
              <a:rPr lang="en-GB" altLang="ko-KR" sz="2000" dirty="0" smtClean="0">
                <a:solidFill>
                  <a:srgbClr val="FF0000"/>
                </a:solidFill>
              </a:rPr>
              <a:t>Compliance Test Management</a:t>
            </a:r>
          </a:p>
          <a:p>
            <a:pPr eaLnBrk="1" hangingPunct="1"/>
            <a:endParaRPr lang="en-GB" altLang="ko-KR" sz="2000" dirty="0" smtClean="0"/>
          </a:p>
          <a:p>
            <a:pPr eaLnBrk="1" hangingPunct="1"/>
            <a:r>
              <a:rPr lang="en-GB" altLang="ko-KR" sz="2000" dirty="0" smtClean="0"/>
              <a:t>Pros &amp; Cons comparison based on Compliance Test Management allocation (</a:t>
            </a:r>
            <a:r>
              <a:rPr lang="en-GB" altLang="ko-KR" sz="2000" dirty="0" smtClean="0">
                <a:solidFill>
                  <a:srgbClr val="FF0000"/>
                </a:solidFill>
              </a:rPr>
              <a:t>Internal or External</a:t>
            </a:r>
            <a:r>
              <a:rPr lang="en-GB" altLang="ko-KR" sz="2000" dirty="0" smtClean="0"/>
              <a:t>)</a:t>
            </a:r>
          </a:p>
          <a:p>
            <a:pPr eaLnBrk="1" hangingPunct="1"/>
            <a:endParaRPr lang="en-GB" altLang="ko-KR" sz="2000" dirty="0" smtClean="0"/>
          </a:p>
          <a:p>
            <a:pPr eaLnBrk="1" hangingPunct="1"/>
            <a:r>
              <a:rPr lang="en-GB" altLang="ko-KR" sz="2000" dirty="0" smtClean="0"/>
              <a:t>References of other Standard </a:t>
            </a:r>
            <a:r>
              <a:rPr lang="en-GB" altLang="ko-KR" sz="2000" dirty="0" smtClean="0"/>
              <a:t>O</a:t>
            </a:r>
            <a:r>
              <a:rPr lang="en-GB" altLang="ko-KR" sz="2000" dirty="0" smtClean="0"/>
              <a:t>rgans</a:t>
            </a:r>
            <a:endParaRPr lang="en-US" altLang="ko-KR" sz="2000" dirty="0" smtClean="0"/>
          </a:p>
          <a:p>
            <a:pPr eaLnBrk="1" hangingPunct="1"/>
            <a:endParaRPr lang="en-US" altLang="ko-KR" sz="2000" dirty="0" smtClean="0"/>
          </a:p>
          <a:p>
            <a:pPr eaLnBrk="1" hangingPunct="1"/>
            <a:r>
              <a:rPr lang="en-US" altLang="ko-KR" sz="2000" dirty="0" smtClean="0"/>
              <a:t>Proposal</a:t>
            </a:r>
            <a:endParaRPr lang="en-GB" altLang="ko-KR" sz="2000" dirty="0" smtClean="0"/>
          </a:p>
          <a:p>
            <a:pPr lvl="1"/>
            <a:endParaRPr lang="en-US" altLang="ko-KR" sz="1800" dirty="0" smtClean="0"/>
          </a:p>
          <a:p>
            <a:pPr lvl="2" eaLnBrk="1" hangingPunct="1"/>
            <a:endParaRPr lang="en-US" altLang="ko-KR" sz="1400" dirty="0" smtClean="0"/>
          </a:p>
        </p:txBody>
      </p:sp>
      <p:sp>
        <p:nvSpPr>
          <p:cNvPr id="4100" name="Slide Number Placeholder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4E43C9F-7C94-4604-A8A0-589264BD2103}" type="slidenum">
              <a:rPr lang="en-US" altLang="ko-KR" smtClean="0">
                <a:cs typeface="Arial" charset="0"/>
              </a:rPr>
              <a:pPr/>
              <a:t>2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>
                <a:solidFill>
                  <a:schemeClr val="tx1"/>
                </a:solidFill>
              </a:rPr>
              <a:t>W</a:t>
            </a:r>
            <a:r>
              <a:rPr lang="en-US" altLang="ko-KR" sz="3200" dirty="0" smtClean="0">
                <a:solidFill>
                  <a:schemeClr val="tx1"/>
                </a:solidFill>
              </a:rPr>
              <a:t>hat is </a:t>
            </a:r>
            <a:r>
              <a:rPr lang="en-US" altLang="ko-KR" sz="3200" dirty="0" smtClean="0"/>
              <a:t>Compliance Test Management</a:t>
            </a:r>
            <a:r>
              <a:rPr lang="en-US" altLang="ko-KR" sz="3200" dirty="0" smtClean="0">
                <a:solidFill>
                  <a:schemeClr val="tx1"/>
                </a:solidFill>
              </a:rPr>
              <a:t>?</a:t>
            </a:r>
            <a:br>
              <a:rPr lang="en-US" altLang="ko-KR" sz="3200" dirty="0" smtClean="0">
                <a:solidFill>
                  <a:schemeClr val="tx1"/>
                </a:solidFill>
              </a:rPr>
            </a:br>
            <a:endParaRPr lang="en-US" altLang="ko-KR" sz="3200" dirty="0" smtClean="0">
              <a:solidFill>
                <a:schemeClr val="tx1"/>
              </a:solidFill>
            </a:endParaRPr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lang="en-GB" sz="2000" b="1" dirty="0" smtClean="0"/>
              <a:t>Compliance Test Management :</a:t>
            </a:r>
            <a:endParaRPr lang="en-GB" sz="2000" dirty="0" smtClean="0"/>
          </a:p>
          <a:p>
            <a:pPr eaLnBrk="1" hangingPunct="1">
              <a:buFont typeface="Arial" pitchFamily="34" charset="0"/>
              <a:buNone/>
              <a:defRPr/>
            </a:pPr>
            <a:r>
              <a:rPr lang="en-GB" sz="2400" b="1" dirty="0" smtClean="0"/>
              <a:t>	</a:t>
            </a:r>
            <a:r>
              <a:rPr lang="en-GB" sz="2400" b="1" dirty="0" smtClean="0">
                <a:solidFill>
                  <a:srgbClr val="FF0000"/>
                </a:solidFill>
              </a:rPr>
              <a:t>Manage Overall Tests, PlugFest and Certificate </a:t>
            </a:r>
            <a:r>
              <a:rPr lang="en-GB" sz="2400" b="1" dirty="0" smtClean="0">
                <a:solidFill>
                  <a:srgbClr val="FF0000"/>
                </a:solidFill>
              </a:rPr>
              <a:t>program</a:t>
            </a:r>
          </a:p>
          <a:p>
            <a:pPr eaLnBrk="1" hangingPunct="1">
              <a:buFont typeface="Arial" pitchFamily="34" charset="0"/>
              <a:buNone/>
              <a:defRPr/>
            </a:pPr>
            <a:endParaRPr lang="en-GB" sz="2000" b="1" dirty="0" smtClean="0">
              <a:solidFill>
                <a:srgbClr val="FF0000"/>
              </a:solidFill>
            </a:endParaRPr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Interpret</a:t>
            </a:r>
            <a:r>
              <a:rPr lang="en-GB" sz="2000" b="1" dirty="0" smtClean="0">
                <a:solidFill>
                  <a:srgbClr val="FF0000"/>
                </a:solidFill>
              </a:rPr>
              <a:t> </a:t>
            </a:r>
            <a:r>
              <a:rPr lang="en-GB" sz="2000" dirty="0" smtClean="0">
                <a:solidFill>
                  <a:schemeClr val="tx1"/>
                </a:solidFill>
              </a:rPr>
              <a:t>Test Specs and Terms for Compliance Testing</a:t>
            </a:r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Test Result Checking </a:t>
            </a:r>
            <a:r>
              <a:rPr lang="en-GB" sz="2000" dirty="0" smtClean="0">
                <a:solidFill>
                  <a:schemeClr val="tx1"/>
                </a:solidFill>
              </a:rPr>
              <a:t>for Adequate Specification implementation</a:t>
            </a:r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Manage </a:t>
            </a: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PlugFest</a:t>
            </a:r>
            <a:r>
              <a:rPr lang="en-GB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000" dirty="0" smtClean="0">
                <a:solidFill>
                  <a:schemeClr val="tx1"/>
                </a:solidFill>
              </a:rPr>
              <a:t>Event </a:t>
            </a:r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Manage </a:t>
            </a: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Round Robin Testing </a:t>
            </a:r>
            <a:r>
              <a:rPr lang="en-GB" sz="2000" dirty="0" smtClean="0">
                <a:solidFill>
                  <a:schemeClr val="tx1"/>
                </a:solidFill>
              </a:rPr>
              <a:t>Program for Consistent &amp;  Appropriate Test Result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sz="2000" dirty="0" smtClean="0"/>
          </a:p>
          <a:p>
            <a:pPr lvl="1">
              <a:buFont typeface="Arial" pitchFamily="34" charset="0"/>
              <a:buNone/>
              <a:defRPr/>
            </a:pPr>
            <a:endParaRPr lang="en-US" sz="1800" dirty="0" smtClean="0"/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sz="1400" dirty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9BA205F-4E5D-4D77-8E20-ABA76EBE4BCB}" type="slidenum">
              <a:rPr lang="en-US" altLang="ko-KR" smtClean="0">
                <a:cs typeface="Arial" charset="0"/>
              </a:rPr>
              <a:pPr/>
              <a:t>3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99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>
                <a:solidFill>
                  <a:schemeClr val="tx1"/>
                </a:solidFill>
              </a:rPr>
              <a:t>W</a:t>
            </a:r>
            <a:r>
              <a:rPr lang="en-US" altLang="ko-KR" sz="3200" dirty="0" smtClean="0">
                <a:solidFill>
                  <a:schemeClr val="tx1"/>
                </a:solidFill>
              </a:rPr>
              <a:t>hy is </a:t>
            </a:r>
            <a:r>
              <a:rPr lang="en-US" altLang="ko-KR" sz="3200" dirty="0" smtClean="0">
                <a:solidFill>
                  <a:schemeClr val="tx1"/>
                </a:solidFill>
              </a:rPr>
              <a:t/>
            </a:r>
            <a:br>
              <a:rPr lang="en-US" altLang="ko-KR" sz="3200" dirty="0" smtClean="0">
                <a:solidFill>
                  <a:schemeClr val="tx1"/>
                </a:solidFill>
              </a:rPr>
            </a:br>
            <a:r>
              <a:rPr lang="en-US" altLang="ko-KR" sz="3200" dirty="0" smtClean="0"/>
              <a:t>Compliance </a:t>
            </a:r>
            <a:r>
              <a:rPr lang="en-US" altLang="ko-KR" sz="3200" dirty="0" smtClean="0"/>
              <a:t>Test Management </a:t>
            </a:r>
            <a:r>
              <a:rPr lang="en-US" altLang="ko-KR" sz="3200" dirty="0" smtClean="0"/>
              <a:t>Important</a:t>
            </a:r>
            <a:r>
              <a:rPr lang="en-US" altLang="ko-KR" sz="3200" dirty="0" smtClean="0">
                <a:solidFill>
                  <a:schemeClr val="tx1"/>
                </a:solidFill>
              </a:rPr>
              <a:t>?</a:t>
            </a:r>
            <a:endParaRPr lang="en-US" altLang="ko-KR" sz="3200" dirty="0" smtClean="0">
              <a:solidFill>
                <a:schemeClr val="tx1"/>
              </a:solidFill>
            </a:endParaRPr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  <a:defRPr/>
            </a:pPr>
            <a:endParaRPr lang="en-GB" sz="2000" b="1" dirty="0" smtClean="0"/>
          </a:p>
          <a:p>
            <a:pPr eaLnBrk="1" hangingPunct="1">
              <a:buNone/>
              <a:defRPr/>
            </a:pPr>
            <a:r>
              <a:rPr lang="en-GB" sz="2000" b="1" dirty="0" smtClean="0"/>
              <a:t>Based </a:t>
            </a:r>
            <a:r>
              <a:rPr lang="en-GB" sz="2000" b="1" dirty="0" smtClean="0"/>
              <a:t>on the result of Compliance Test,  PlugFest and Certificate Program, </a:t>
            </a:r>
          </a:p>
          <a:p>
            <a:pPr eaLnBrk="1" hangingPunct="1">
              <a:buNone/>
              <a:defRPr/>
            </a:pPr>
            <a:r>
              <a:rPr lang="en-GB" sz="2000" b="1" dirty="0" smtClean="0"/>
              <a:t>Compliance Test Management Do;</a:t>
            </a:r>
          </a:p>
          <a:p>
            <a:pPr eaLnBrk="1" hangingPunct="1">
              <a:buNone/>
              <a:defRPr/>
            </a:pPr>
            <a:endParaRPr lang="en-GB" sz="2000" b="1" dirty="0" smtClean="0"/>
          </a:p>
          <a:p>
            <a:pPr eaLnBrk="1" hangingPunct="1">
              <a:buNone/>
              <a:defRPr/>
            </a:pPr>
            <a:endParaRPr lang="en-GB" sz="2000" b="1" dirty="0" smtClean="0"/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en-GB" sz="2000" b="1" dirty="0" smtClean="0"/>
              <a:t>Represent Member Companies </a:t>
            </a:r>
            <a:r>
              <a:rPr lang="en-GB" sz="2000" b="1" dirty="0" smtClean="0">
                <a:solidFill>
                  <a:srgbClr val="FF0000"/>
                </a:solidFill>
              </a:rPr>
              <a:t>Interests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en-GB" sz="2000" b="1" dirty="0" smtClean="0">
                <a:solidFill>
                  <a:srgbClr val="FF0000"/>
                </a:solidFill>
              </a:rPr>
              <a:t>B</a:t>
            </a:r>
            <a:r>
              <a:rPr lang="en-GB" sz="2000" b="1" dirty="0" smtClean="0">
                <a:solidFill>
                  <a:srgbClr val="FF0000"/>
                </a:solidFill>
                <a:cs typeface="ＭＳ Ｐゴシック" charset="0"/>
              </a:rPr>
              <a:t>lock </a:t>
            </a:r>
            <a:r>
              <a:rPr lang="en-GB" sz="2000" b="1" dirty="0" smtClean="0">
                <a:solidFill>
                  <a:srgbClr val="FF0000"/>
                </a:solidFill>
                <a:cs typeface="ＭＳ Ｐゴシック" charset="0"/>
              </a:rPr>
              <a:t>corrupted Devices </a:t>
            </a:r>
            <a:r>
              <a:rPr lang="en-GB" sz="2000" b="1" dirty="0" smtClean="0">
                <a:solidFill>
                  <a:schemeClr val="tx1"/>
                </a:solidFill>
                <a:cs typeface="ＭＳ Ｐゴシック" charset="0"/>
              </a:rPr>
              <a:t>for oneM2M </a:t>
            </a:r>
            <a:r>
              <a:rPr lang="en-GB" sz="2000" b="1" dirty="0" smtClean="0">
                <a:solidFill>
                  <a:srgbClr val="FF0000"/>
                </a:solidFill>
                <a:cs typeface="ＭＳ Ｐゴシック" charset="0"/>
              </a:rPr>
              <a:t>Trustability Chain </a:t>
            </a:r>
            <a:r>
              <a:rPr lang="en-GB" sz="2000" b="1" dirty="0" smtClean="0">
                <a:solidFill>
                  <a:srgbClr val="FF0000"/>
                </a:solidFill>
                <a:cs typeface="ＭＳ Ｐゴシック" charset="0"/>
              </a:rPr>
              <a:t>Solidity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en-GB" sz="2000" b="1" dirty="0" smtClean="0">
                <a:solidFill>
                  <a:srgbClr val="FF0000"/>
                </a:solidFill>
              </a:rPr>
              <a:t>Grant</a:t>
            </a:r>
            <a:r>
              <a:rPr lang="en-GB" sz="2000" b="1" dirty="0" smtClean="0">
                <a:solidFill>
                  <a:srgbClr val="FF0000"/>
                </a:solidFill>
                <a:cs typeface="ＭＳ Ｐゴシック" charset="0"/>
              </a:rPr>
              <a:t>/Redeem</a:t>
            </a:r>
            <a:r>
              <a:rPr lang="en-GB" sz="2000" b="1" dirty="0" smtClean="0">
                <a:solidFill>
                  <a:schemeClr val="tx1"/>
                </a:solidFill>
                <a:cs typeface="ＭＳ Ｐゴシック" charset="0"/>
              </a:rPr>
              <a:t> Certificates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en-GB" sz="2000" b="1" dirty="0" smtClean="0">
                <a:solidFill>
                  <a:srgbClr val="FF0000"/>
                </a:solidFill>
              </a:rPr>
              <a:t>Audit</a:t>
            </a:r>
            <a:r>
              <a:rPr lang="en-GB" sz="2000" b="1" dirty="0" smtClean="0"/>
              <a:t> </a:t>
            </a:r>
            <a:r>
              <a:rPr lang="en-GB" sz="2000" b="1" dirty="0" smtClean="0"/>
              <a:t>3rd parties to evaluate their capability as oneM2M Testing Lab.</a:t>
            </a:r>
            <a:endParaRPr lang="en-GB" sz="2000" b="1" dirty="0" smtClean="0"/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endParaRPr lang="en-US" sz="1400" dirty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9BA205F-4E5D-4D77-8E20-ABA76EBE4BCB}" type="slidenum">
              <a:rPr lang="en-US" altLang="ko-KR" smtClean="0">
                <a:cs typeface="Arial" charset="0"/>
              </a:rPr>
              <a:pPr/>
              <a:t>4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V</a:t>
            </a:r>
            <a:r>
              <a:rPr lang="en-US" altLang="ko-KR" sz="3200" dirty="0" smtClean="0"/>
              <a:t>arious Options Compliance </a:t>
            </a:r>
            <a:r>
              <a:rPr lang="en-US" altLang="ko-KR" sz="3200" dirty="0" smtClean="0"/>
              <a:t>Test Programs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lang="en-GB" altLang="ko-KR" sz="2200" b="1" dirty="0" smtClean="0"/>
              <a:t>Options :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altLang="ko-KR" sz="1600" dirty="0" smtClean="0">
                <a:solidFill>
                  <a:schemeClr val="tx2">
                    <a:lumMod val="75000"/>
                  </a:schemeClr>
                </a:solidFill>
              </a:rPr>
              <a:t>Option 1: Test &amp; Cert. management by oneM2M and conducting tests by 3rd parties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GB" altLang="ko-KR" sz="1600" dirty="0" smtClean="0">
                <a:solidFill>
                  <a:schemeClr val="tx2">
                    <a:lumMod val="75000"/>
                  </a:schemeClr>
                </a:solidFill>
              </a:rPr>
              <a:t>Option 2: </a:t>
            </a:r>
            <a:r>
              <a:rPr lang="en-US" altLang="ko-KR" sz="1600" dirty="0" smtClean="0">
                <a:solidFill>
                  <a:schemeClr val="tx2">
                    <a:lumMod val="75000"/>
                  </a:schemeClr>
                </a:solidFill>
              </a:rPr>
              <a:t>Test &amp; Cert. management and conducting test by 3rd parties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GB" altLang="ko-KR" sz="1600" dirty="0" smtClean="0">
                <a:solidFill>
                  <a:schemeClr val="tx2">
                    <a:lumMod val="75000"/>
                  </a:schemeClr>
                </a:solidFill>
              </a:rPr>
              <a:t>Option 3: </a:t>
            </a:r>
            <a:r>
              <a:rPr lang="en-US" altLang="ko-KR" sz="1600" dirty="0" smtClean="0">
                <a:solidFill>
                  <a:schemeClr val="tx2">
                    <a:lumMod val="75000"/>
                  </a:schemeClr>
                </a:solidFill>
              </a:rPr>
              <a:t>Test &amp; Cert. management and conducting test by oneM2M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altLang="ko-KR" sz="1600" dirty="0" smtClean="0">
                <a:solidFill>
                  <a:schemeClr val="tx2">
                    <a:lumMod val="75000"/>
                  </a:schemeClr>
                </a:solidFill>
              </a:rPr>
              <a:t>Option 4: Test &amp; Cert. in oneM2M and Self certification by each member&amp;3rd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altLang="ko-KR" sz="1600" dirty="0" smtClean="0">
                <a:solidFill>
                  <a:schemeClr val="tx2">
                    <a:lumMod val="75000"/>
                  </a:schemeClr>
                </a:solidFill>
              </a:rPr>
              <a:t>Option 5: Test &amp; Cert. management and conducting test by each member</a:t>
            </a:r>
          </a:p>
          <a:p>
            <a:pPr lvl="1">
              <a:buFont typeface="Arial" pitchFamily="34" charset="0"/>
              <a:buChar char="–"/>
              <a:defRPr/>
            </a:pPr>
            <a:endParaRPr lang="en-US" altLang="ko-KR" sz="18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>
              <a:buFont typeface="Arial" pitchFamily="34" charset="0"/>
              <a:buChar char="–"/>
              <a:defRPr/>
            </a:pPr>
            <a:endParaRPr lang="en-US" altLang="ko-KR" sz="1800" dirty="0" smtClean="0"/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altLang="ko-KR" sz="14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90600" y="3657600"/>
          <a:ext cx="7315200" cy="2275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2895600"/>
                <a:gridCol w="3352800"/>
              </a:tblGrid>
              <a:tr h="37077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Options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Testing</a:t>
                      </a:r>
                      <a:r>
                        <a:rPr lang="en-US" sz="1800" baseline="0" dirty="0" smtClean="0"/>
                        <a:t> &amp; Cert. </a:t>
                      </a:r>
                      <a:r>
                        <a:rPr lang="en-US" sz="1800" dirty="0" smtClean="0"/>
                        <a:t>Management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Test</a:t>
                      </a:r>
                      <a:r>
                        <a:rPr lang="en-US" sz="1800" baseline="0" dirty="0" smtClean="0"/>
                        <a:t> Conducting</a:t>
                      </a:r>
                      <a:endParaRPr lang="en-US" sz="1800" dirty="0"/>
                    </a:p>
                  </a:txBody>
                  <a:tcPr marT="45712" marB="45712"/>
                </a:tc>
              </a:tr>
              <a:tr h="37077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Option 1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oneM2M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r>
                        <a:rPr lang="en-US" sz="1800" baseline="30000" dirty="0" smtClean="0"/>
                        <a:t>rd</a:t>
                      </a:r>
                      <a:r>
                        <a:rPr lang="en-US" sz="1800" dirty="0" smtClean="0"/>
                        <a:t> Party (by Test Lab.)</a:t>
                      </a:r>
                      <a:endParaRPr lang="en-US" sz="1800" dirty="0"/>
                    </a:p>
                  </a:txBody>
                  <a:tcPr marT="45712" marB="45712"/>
                </a:tc>
              </a:tr>
              <a:tr h="37077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Option 2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3</a:t>
                      </a:r>
                      <a:r>
                        <a:rPr lang="en-US" sz="1800" baseline="30000" dirty="0" smtClean="0"/>
                        <a:t>rd</a:t>
                      </a:r>
                      <a:r>
                        <a:rPr lang="en-US" sz="1800" dirty="0" smtClean="0"/>
                        <a:t> Party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r>
                        <a:rPr lang="en-US" sz="1800" baseline="30000" dirty="0" smtClean="0"/>
                        <a:t>rd</a:t>
                      </a:r>
                      <a:r>
                        <a:rPr lang="en-US" sz="1800" dirty="0" smtClean="0"/>
                        <a:t> Party (by Test Lab.)</a:t>
                      </a:r>
                      <a:endParaRPr lang="en-US" sz="1800" dirty="0"/>
                    </a:p>
                  </a:txBody>
                  <a:tcPr marT="45712" marB="45712"/>
                </a:tc>
              </a:tr>
              <a:tr h="43172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Option 3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oneM2M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oneM2M</a:t>
                      </a:r>
                      <a:endParaRPr lang="en-US" sz="1800" dirty="0"/>
                    </a:p>
                  </a:txBody>
                  <a:tcPr marT="45712" marB="45712"/>
                </a:tc>
              </a:tr>
              <a:tr h="36569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Option  4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oneM2M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Each member</a:t>
                      </a:r>
                      <a:endParaRPr lang="en-US" sz="1800" dirty="0"/>
                    </a:p>
                  </a:txBody>
                  <a:tcPr marT="45712" marB="45712"/>
                </a:tc>
              </a:tr>
              <a:tr h="36569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Option 5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Each member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Each member</a:t>
                      </a:r>
                      <a:endParaRPr lang="en-US" sz="1800" dirty="0"/>
                    </a:p>
                  </a:txBody>
                  <a:tcPr marT="45712" marB="45712"/>
                </a:tc>
              </a:tr>
            </a:tbl>
          </a:graphicData>
        </a:graphic>
      </p:graphicFrame>
      <p:sp>
        <p:nvSpPr>
          <p:cNvPr id="5150" name="Slide Number Placeholder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4F0ADDF-34F4-4110-88B0-216DB6F02C30}" type="slidenum">
              <a:rPr lang="en-US" altLang="ko-KR" smtClean="0">
                <a:cs typeface="Arial" charset="0"/>
              </a:rPr>
              <a:pPr/>
              <a:t>5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I</a:t>
            </a:r>
            <a:r>
              <a:rPr lang="en-US" altLang="ko-KR" sz="3200" dirty="0" smtClean="0"/>
              <a:t>nternal Compliance Test Management</a:t>
            </a:r>
            <a:endParaRPr lang="en-US" altLang="ko-KR" sz="3200" dirty="0" smtClean="0"/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1" indent="-342900" eaLnBrk="1" hangingPunct="1">
              <a:buFont typeface="Arial" pitchFamily="34" charset="0"/>
              <a:buChar char="•"/>
              <a:defRPr/>
            </a:pPr>
            <a:r>
              <a:rPr lang="en-US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Can Get Various Pros by setting Compliance Test Management!</a:t>
            </a:r>
            <a:endParaRPr lang="en-US" sz="22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sz="2000" dirty="0" smtClean="0"/>
          </a:p>
          <a:p>
            <a:pPr eaLnBrk="1" hangingPunct="1">
              <a:buFont typeface="Arial" pitchFamily="34" charset="0"/>
              <a:buNone/>
              <a:defRPr/>
            </a:pPr>
            <a:endParaRPr lang="en-GB" sz="2000" dirty="0" smtClean="0"/>
          </a:p>
          <a:p>
            <a:pPr lvl="1">
              <a:buFont typeface="Arial" pitchFamily="34" charset="0"/>
              <a:buNone/>
              <a:defRPr/>
            </a:pPr>
            <a:endParaRPr lang="en-US" sz="1800" dirty="0" smtClean="0"/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sz="1400" dirty="0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3507455-533D-4425-9946-165D9D878AD3}" type="slidenum">
              <a:rPr lang="en-US" altLang="ko-KR" smtClean="0">
                <a:cs typeface="Arial" charset="0"/>
              </a:rPr>
              <a:pPr/>
              <a:t>6</a:t>
            </a:fld>
            <a:endParaRPr lang="en-US" altLang="ko-KR" smtClean="0">
              <a:cs typeface="Arial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90600" y="1981200"/>
            <a:ext cx="3505200" cy="41910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105400" y="1981200"/>
            <a:ext cx="3505200" cy="41910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75" name="TextBox 7"/>
          <p:cNvSpPr txBox="1">
            <a:spLocks noChangeArrowheads="1"/>
          </p:cNvSpPr>
          <p:nvPr/>
        </p:nvSpPr>
        <p:spPr bwMode="auto">
          <a:xfrm>
            <a:off x="2209800" y="1685925"/>
            <a:ext cx="955675" cy="5857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3200"/>
              <a:t>Pros</a:t>
            </a:r>
          </a:p>
        </p:txBody>
      </p:sp>
      <p:sp>
        <p:nvSpPr>
          <p:cNvPr id="7176" name="TextBox 8"/>
          <p:cNvSpPr txBox="1">
            <a:spLocks noChangeArrowheads="1"/>
          </p:cNvSpPr>
          <p:nvPr/>
        </p:nvSpPr>
        <p:spPr bwMode="auto">
          <a:xfrm>
            <a:off x="6319838" y="1697038"/>
            <a:ext cx="1016000" cy="584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3200"/>
              <a:t>Cons</a:t>
            </a:r>
          </a:p>
        </p:txBody>
      </p:sp>
      <p:sp>
        <p:nvSpPr>
          <p:cNvPr id="11" name="Left-Right Arrow 10"/>
          <p:cNvSpPr/>
          <p:nvPr/>
        </p:nvSpPr>
        <p:spPr>
          <a:xfrm>
            <a:off x="4572000" y="3962400"/>
            <a:ext cx="457200" cy="228600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78" name="TextBox 12"/>
          <p:cNvSpPr txBox="1">
            <a:spLocks noChangeArrowheads="1"/>
          </p:cNvSpPr>
          <p:nvPr/>
        </p:nvSpPr>
        <p:spPr bwMode="auto">
          <a:xfrm>
            <a:off x="1219200" y="2533233"/>
            <a:ext cx="3124200" cy="2970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 altLang="ko-KR" sz="1700" dirty="0" smtClean="0"/>
              <a:t>Keep </a:t>
            </a:r>
            <a:r>
              <a:rPr lang="en-US" altLang="ko-KR" sz="1700" dirty="0">
                <a:solidFill>
                  <a:srgbClr val="FF0000"/>
                </a:solidFill>
              </a:rPr>
              <a:t>Major</a:t>
            </a:r>
            <a:r>
              <a:rPr lang="en-US" altLang="ko-KR" sz="1700" dirty="0"/>
              <a:t> </a:t>
            </a:r>
            <a:r>
              <a:rPr lang="en-US" altLang="ko-KR" sz="1700" b="1" dirty="0" smtClean="0">
                <a:solidFill>
                  <a:srgbClr val="FF0000"/>
                </a:solidFill>
              </a:rPr>
              <a:t>Authority</a:t>
            </a:r>
            <a:r>
              <a:rPr lang="en-US" altLang="ko-KR" sz="1700" dirty="0" smtClean="0">
                <a:solidFill>
                  <a:srgbClr val="FF0000"/>
                </a:solidFill>
              </a:rPr>
              <a:t>  Inside</a:t>
            </a:r>
          </a:p>
          <a:p>
            <a:pPr>
              <a:buFontTx/>
              <a:buChar char="-"/>
            </a:pPr>
            <a:r>
              <a:rPr lang="en-US" altLang="ko-KR" sz="1700" dirty="0" smtClean="0"/>
              <a:t>Reflect </a:t>
            </a:r>
            <a:r>
              <a:rPr lang="en-US" altLang="ko-KR" sz="1700" dirty="0"/>
              <a:t>Members </a:t>
            </a:r>
            <a:r>
              <a:rPr lang="en-US" altLang="ko-KR" sz="1700" b="1" dirty="0" smtClean="0">
                <a:solidFill>
                  <a:srgbClr val="FF0000"/>
                </a:solidFill>
              </a:rPr>
              <a:t>Interest  Easily</a:t>
            </a:r>
          </a:p>
          <a:p>
            <a:pPr>
              <a:buFontTx/>
              <a:buChar char="-"/>
            </a:pPr>
            <a:r>
              <a:rPr lang="en-US" altLang="ko-KR" sz="1700" b="1" dirty="0" smtClean="0">
                <a:solidFill>
                  <a:srgbClr val="FF0000"/>
                </a:solidFill>
              </a:rPr>
              <a:t>Test </a:t>
            </a:r>
            <a:r>
              <a:rPr lang="en-US" altLang="ko-KR" sz="1700" b="1" dirty="0">
                <a:solidFill>
                  <a:srgbClr val="FF0000"/>
                </a:solidFill>
              </a:rPr>
              <a:t>Price Control </a:t>
            </a:r>
            <a:r>
              <a:rPr lang="en-US" altLang="ko-KR" sz="1700" dirty="0">
                <a:solidFill>
                  <a:srgbClr val="FF0000"/>
                </a:solidFill>
              </a:rPr>
              <a:t>Efficiency </a:t>
            </a:r>
          </a:p>
          <a:p>
            <a:r>
              <a:rPr lang="en-US" altLang="ko-KR" sz="1700" dirty="0"/>
              <a:t>by selecting several 3</a:t>
            </a:r>
            <a:r>
              <a:rPr lang="en-US" altLang="ko-KR" sz="1700" baseline="30000" dirty="0"/>
              <a:t>rd</a:t>
            </a:r>
            <a:r>
              <a:rPr lang="en-US" altLang="ko-KR" sz="1700" dirty="0"/>
              <a:t> </a:t>
            </a:r>
            <a:r>
              <a:rPr lang="en-US" altLang="ko-KR" sz="1700" dirty="0" smtClean="0"/>
              <a:t>Parties</a:t>
            </a:r>
          </a:p>
          <a:p>
            <a:pPr>
              <a:buFontTx/>
              <a:buChar char="-"/>
            </a:pPr>
            <a:r>
              <a:rPr lang="en-US" altLang="ko-KR" sz="1700" dirty="0" smtClean="0"/>
              <a:t>Easier </a:t>
            </a:r>
            <a:r>
              <a:rPr lang="en-US" altLang="ko-KR" sz="1700" b="1" dirty="0">
                <a:solidFill>
                  <a:srgbClr val="FF0000"/>
                </a:solidFill>
              </a:rPr>
              <a:t>PlugFest</a:t>
            </a:r>
            <a:r>
              <a:rPr lang="en-US" altLang="ko-KR" sz="1700" dirty="0">
                <a:solidFill>
                  <a:srgbClr val="FF0000"/>
                </a:solidFill>
              </a:rPr>
              <a:t> </a:t>
            </a:r>
            <a:r>
              <a:rPr lang="en-US" altLang="ko-KR" sz="1700" dirty="0" smtClean="0">
                <a:solidFill>
                  <a:srgbClr val="FF0000"/>
                </a:solidFill>
              </a:rPr>
              <a:t>Handling</a:t>
            </a:r>
          </a:p>
          <a:p>
            <a:pPr>
              <a:buFontTx/>
              <a:buChar char="-"/>
            </a:pPr>
            <a:r>
              <a:rPr lang="en-US" altLang="ko-KR" sz="1700" dirty="0" smtClean="0"/>
              <a:t>No </a:t>
            </a:r>
            <a:r>
              <a:rPr lang="en-US" altLang="ko-KR" sz="1700" dirty="0"/>
              <a:t>Spec Interpretation/</a:t>
            </a:r>
          </a:p>
          <a:p>
            <a:r>
              <a:rPr lang="en-US" altLang="ko-KR" sz="1700" dirty="0"/>
              <a:t>Integration </a:t>
            </a:r>
            <a:r>
              <a:rPr lang="en-US" altLang="ko-KR" sz="1700" dirty="0" smtClean="0"/>
              <a:t>Error</a:t>
            </a:r>
          </a:p>
          <a:p>
            <a:pPr>
              <a:buFontTx/>
              <a:buChar char="-"/>
            </a:pPr>
            <a:r>
              <a:rPr lang="en-US" altLang="ko-KR" sz="1700" dirty="0" smtClean="0"/>
              <a:t> </a:t>
            </a:r>
            <a:r>
              <a:rPr lang="en-US" altLang="ko-KR" sz="1700" dirty="0"/>
              <a:t>Management Efficiency</a:t>
            </a:r>
          </a:p>
          <a:p>
            <a:r>
              <a:rPr lang="en-US" altLang="ko-KR" sz="1700" dirty="0"/>
              <a:t>(Easy  Test Program controlling)</a:t>
            </a:r>
          </a:p>
          <a:p>
            <a:pPr>
              <a:buFontTx/>
              <a:buChar char="-"/>
            </a:pPr>
            <a:r>
              <a:rPr lang="en-US" altLang="ko-KR" sz="1700" dirty="0"/>
              <a:t>Easy to Give / Redeem Cert. </a:t>
            </a:r>
          </a:p>
          <a:p>
            <a:pPr>
              <a:buFontTx/>
              <a:buChar char="-"/>
            </a:pPr>
            <a:r>
              <a:rPr lang="en-US" altLang="ko-KR" sz="1700" dirty="0"/>
              <a:t>Easy to Block corrupted </a:t>
            </a:r>
            <a:r>
              <a:rPr lang="en-US" altLang="ko-KR" sz="1700" dirty="0" smtClean="0"/>
              <a:t>Devices</a:t>
            </a:r>
            <a:endParaRPr lang="en-US" altLang="ko-KR" sz="1700" dirty="0"/>
          </a:p>
        </p:txBody>
      </p:sp>
      <p:sp>
        <p:nvSpPr>
          <p:cNvPr id="7179" name="TextBox 13"/>
          <p:cNvSpPr txBox="1">
            <a:spLocks noChangeArrowheads="1"/>
          </p:cNvSpPr>
          <p:nvPr/>
        </p:nvSpPr>
        <p:spPr bwMode="auto">
          <a:xfrm>
            <a:off x="5334000" y="3276600"/>
            <a:ext cx="3124200" cy="1400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 altLang="ko-KR" sz="1700" dirty="0" smtClean="0"/>
              <a:t>oneM2M </a:t>
            </a:r>
            <a:r>
              <a:rPr lang="en-US" altLang="ko-KR" sz="1700" dirty="0">
                <a:solidFill>
                  <a:srgbClr val="FF0000"/>
                </a:solidFill>
              </a:rPr>
              <a:t>needs Additional Resource</a:t>
            </a:r>
            <a:r>
              <a:rPr lang="en-US" altLang="ko-KR" sz="1700" dirty="0"/>
              <a:t> to handle management program like,</a:t>
            </a:r>
          </a:p>
          <a:p>
            <a:r>
              <a:rPr lang="en-US" altLang="ko-KR" sz="1700" dirty="0"/>
              <a:t>Audit, Round Robin Test, 3</a:t>
            </a:r>
            <a:r>
              <a:rPr lang="en-US" altLang="ko-KR" sz="1700" baseline="30000" dirty="0"/>
              <a:t>rd</a:t>
            </a:r>
            <a:r>
              <a:rPr lang="en-US" altLang="ko-KR" sz="1700" dirty="0"/>
              <a:t> Parties Test Capability Check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E</a:t>
            </a:r>
            <a:r>
              <a:rPr lang="en-US" altLang="ko-KR" sz="3200" dirty="0" smtClean="0"/>
              <a:t>xternal </a:t>
            </a:r>
            <a:r>
              <a:rPr lang="en-US" altLang="ko-KR" sz="3200" dirty="0" smtClean="0"/>
              <a:t>Compliance Test Management</a:t>
            </a:r>
            <a:endParaRPr lang="en-US" altLang="ko-KR" sz="3200" dirty="0" smtClean="0"/>
          </a:p>
        </p:txBody>
      </p:sp>
      <p:sp>
        <p:nvSpPr>
          <p:cNvPr id="2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1" indent="-342900" eaLnBrk="1" hangingPunct="1">
              <a:buFont typeface="Arial" pitchFamily="34" charset="0"/>
              <a:buChar char="•"/>
              <a:defRPr/>
            </a:pPr>
            <a:r>
              <a:rPr lang="en-US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</a:t>
            </a:r>
            <a:r>
              <a:rPr lang="en-US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eeds to take Risks </a:t>
            </a:r>
            <a:r>
              <a:rPr lang="en-US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by </a:t>
            </a:r>
            <a:r>
              <a:rPr lang="en-US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not setting </a:t>
            </a:r>
            <a:r>
              <a:rPr lang="en-US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Compliance Test </a:t>
            </a:r>
            <a:r>
              <a:rPr lang="en-US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Management!</a:t>
            </a:r>
            <a:endParaRPr lang="en-US" sz="22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sz="2000" dirty="0" smtClean="0"/>
          </a:p>
          <a:p>
            <a:pPr eaLnBrk="1" hangingPunct="1">
              <a:buFont typeface="Arial" pitchFamily="34" charset="0"/>
              <a:buNone/>
              <a:defRPr/>
            </a:pPr>
            <a:endParaRPr lang="en-GB" sz="2000" dirty="0" smtClean="0"/>
          </a:p>
          <a:p>
            <a:pPr lvl="1">
              <a:buFont typeface="Arial" pitchFamily="34" charset="0"/>
              <a:buNone/>
              <a:defRPr/>
            </a:pPr>
            <a:endParaRPr lang="en-US" sz="1800" dirty="0" smtClean="0"/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sz="1400" dirty="0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15A585A-C688-4347-B4C8-3A2AB7738BFC}" type="slidenum">
              <a:rPr lang="en-US" altLang="ko-KR" smtClean="0">
                <a:cs typeface="Arial" charset="0"/>
              </a:rPr>
              <a:pPr/>
              <a:t>7</a:t>
            </a:fld>
            <a:endParaRPr lang="en-US" altLang="ko-KR" smtClean="0">
              <a:cs typeface="Arial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90600" y="1981200"/>
            <a:ext cx="3505200" cy="41910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105400" y="1981200"/>
            <a:ext cx="3505200" cy="41910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7"/>
          <p:cNvSpPr txBox="1">
            <a:spLocks noChangeArrowheads="1"/>
          </p:cNvSpPr>
          <p:nvPr/>
        </p:nvSpPr>
        <p:spPr bwMode="auto">
          <a:xfrm>
            <a:off x="2209800" y="1685925"/>
            <a:ext cx="955675" cy="5857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3200"/>
              <a:t>Pros</a:t>
            </a:r>
          </a:p>
        </p:txBody>
      </p:sp>
      <p:sp>
        <p:nvSpPr>
          <p:cNvPr id="8200" name="TextBox 8"/>
          <p:cNvSpPr txBox="1">
            <a:spLocks noChangeArrowheads="1"/>
          </p:cNvSpPr>
          <p:nvPr/>
        </p:nvSpPr>
        <p:spPr bwMode="auto">
          <a:xfrm>
            <a:off x="6319838" y="1697038"/>
            <a:ext cx="1016000" cy="584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3200"/>
              <a:t>Cons</a:t>
            </a:r>
          </a:p>
        </p:txBody>
      </p:sp>
      <p:sp>
        <p:nvSpPr>
          <p:cNvPr id="11" name="Left-Right Arrow 10"/>
          <p:cNvSpPr/>
          <p:nvPr/>
        </p:nvSpPr>
        <p:spPr>
          <a:xfrm>
            <a:off x="4572000" y="3962400"/>
            <a:ext cx="457200" cy="228600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202" name="TextBox 12"/>
          <p:cNvSpPr txBox="1">
            <a:spLocks noChangeArrowheads="1"/>
          </p:cNvSpPr>
          <p:nvPr/>
        </p:nvSpPr>
        <p:spPr bwMode="auto">
          <a:xfrm>
            <a:off x="1219200" y="2743200"/>
            <a:ext cx="3048000" cy="2477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endParaRPr lang="en-US" altLang="ko-KR" dirty="0"/>
          </a:p>
          <a:p>
            <a:pPr>
              <a:buFontTx/>
              <a:buChar char="-"/>
            </a:pPr>
            <a:r>
              <a:rPr lang="en-US" altLang="ko-KR" sz="1700" dirty="0"/>
              <a:t>oneM2M </a:t>
            </a:r>
            <a:r>
              <a:rPr lang="en-US" altLang="ko-KR" sz="1700" b="1" dirty="0">
                <a:solidFill>
                  <a:srgbClr val="FF0000"/>
                </a:solidFill>
              </a:rPr>
              <a:t>doesn’t need to give Extra Resources and Concern </a:t>
            </a:r>
            <a:r>
              <a:rPr lang="en-US" altLang="ko-KR" sz="1700" dirty="0"/>
              <a:t>Testing Program, Audit, Round Robin Test, Selecting labs, Give/Redeem Cert. , Spec Integration </a:t>
            </a:r>
          </a:p>
          <a:p>
            <a:r>
              <a:rPr lang="en-US" altLang="ko-KR" sz="1700" dirty="0"/>
              <a:t>Only concentrating to Spec.</a:t>
            </a:r>
          </a:p>
          <a:p>
            <a:pPr>
              <a:buFontTx/>
              <a:buChar char="-"/>
            </a:pPr>
            <a:endParaRPr lang="en-US" altLang="ko-KR" dirty="0"/>
          </a:p>
        </p:txBody>
      </p:sp>
      <p:sp>
        <p:nvSpPr>
          <p:cNvPr id="8203" name="TextBox 13"/>
          <p:cNvSpPr txBox="1">
            <a:spLocks noChangeArrowheads="1"/>
          </p:cNvSpPr>
          <p:nvPr/>
        </p:nvSpPr>
        <p:spPr bwMode="auto">
          <a:xfrm>
            <a:off x="5334000" y="2133600"/>
            <a:ext cx="3048000" cy="377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altLang="ko-KR" dirty="0"/>
          </a:p>
          <a:p>
            <a:pPr>
              <a:buFontTx/>
              <a:buChar char="-"/>
            </a:pPr>
            <a:r>
              <a:rPr lang="en-US" altLang="ko-KR" sz="1700" b="1" dirty="0">
                <a:solidFill>
                  <a:srgbClr val="FF0000"/>
                </a:solidFill>
              </a:rPr>
              <a:t>3</a:t>
            </a:r>
            <a:r>
              <a:rPr lang="en-US" altLang="ko-KR" sz="1700" b="1" baseline="30000" dirty="0">
                <a:solidFill>
                  <a:srgbClr val="FF0000"/>
                </a:solidFill>
              </a:rPr>
              <a:t>rd</a:t>
            </a:r>
            <a:r>
              <a:rPr lang="en-US" altLang="ko-KR" sz="1700" b="1" dirty="0">
                <a:solidFill>
                  <a:srgbClr val="FF0000"/>
                </a:solidFill>
              </a:rPr>
              <a:t> Party </a:t>
            </a:r>
            <a:r>
              <a:rPr lang="en-US" altLang="ko-KR" sz="1700" b="1" dirty="0" smtClean="0">
                <a:solidFill>
                  <a:srgbClr val="FF0000"/>
                </a:solidFill>
              </a:rPr>
              <a:t>Keeps </a:t>
            </a:r>
            <a:r>
              <a:rPr lang="en-US" altLang="ko-KR" sz="1700" b="1" dirty="0">
                <a:solidFill>
                  <a:srgbClr val="FF0000"/>
                </a:solidFill>
              </a:rPr>
              <a:t>Major oneM2M Authority </a:t>
            </a:r>
          </a:p>
          <a:p>
            <a:pPr>
              <a:buFontTx/>
              <a:buChar char="-"/>
            </a:pPr>
            <a:r>
              <a:rPr lang="en-US" altLang="ko-KR" sz="1700" dirty="0"/>
              <a:t>Takes Procedures to Reflect Members </a:t>
            </a:r>
            <a:r>
              <a:rPr lang="en-US" altLang="ko-KR" sz="1700" b="1" dirty="0">
                <a:solidFill>
                  <a:srgbClr val="FF0000"/>
                </a:solidFill>
              </a:rPr>
              <a:t>Interest</a:t>
            </a:r>
          </a:p>
          <a:p>
            <a:pPr>
              <a:buFontTx/>
              <a:buChar char="-"/>
            </a:pPr>
            <a:r>
              <a:rPr lang="en-US" altLang="ko-KR" sz="1700" b="1" dirty="0">
                <a:solidFill>
                  <a:srgbClr val="FF0000"/>
                </a:solidFill>
              </a:rPr>
              <a:t>Hard to Control Test Price</a:t>
            </a:r>
            <a:endParaRPr lang="en-US" altLang="ko-KR" sz="1700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en-US" altLang="ko-KR" sz="1700" dirty="0"/>
              <a:t>Need to Co-Work with 3</a:t>
            </a:r>
            <a:r>
              <a:rPr lang="en-US" altLang="ko-KR" sz="1700" baseline="30000" dirty="0"/>
              <a:t>rd</a:t>
            </a:r>
            <a:r>
              <a:rPr lang="en-US" altLang="ko-KR" sz="1700" dirty="0"/>
              <a:t> Party to </a:t>
            </a:r>
            <a:r>
              <a:rPr lang="en-US" altLang="ko-KR" sz="1700" dirty="0">
                <a:solidFill>
                  <a:srgbClr val="FF0000"/>
                </a:solidFill>
              </a:rPr>
              <a:t>Handle </a:t>
            </a:r>
            <a:r>
              <a:rPr lang="en-US" altLang="ko-KR" sz="1700" b="1" dirty="0">
                <a:solidFill>
                  <a:srgbClr val="FF0000"/>
                </a:solidFill>
              </a:rPr>
              <a:t>PlugFest</a:t>
            </a:r>
            <a:r>
              <a:rPr lang="en-US" altLang="ko-KR" sz="1700" dirty="0">
                <a:solidFill>
                  <a:srgbClr val="FF0000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en-US" altLang="ko-KR" sz="1700" dirty="0"/>
              <a:t>Possible Spec Interpretation/</a:t>
            </a:r>
          </a:p>
          <a:p>
            <a:r>
              <a:rPr lang="en-US" altLang="ko-KR" sz="1700" dirty="0"/>
              <a:t>Integration Error</a:t>
            </a:r>
          </a:p>
          <a:p>
            <a:pPr>
              <a:buFontTx/>
              <a:buChar char="-"/>
            </a:pPr>
            <a:r>
              <a:rPr lang="en-US" altLang="ko-KR" sz="1700" dirty="0"/>
              <a:t>Need to Discuss with 3</a:t>
            </a:r>
            <a:r>
              <a:rPr lang="en-US" altLang="ko-KR" sz="1700" baseline="30000" dirty="0"/>
              <a:t>rd</a:t>
            </a:r>
            <a:r>
              <a:rPr lang="en-US" altLang="ko-KR" sz="1700" dirty="0"/>
              <a:t> Party to  Give / Redeem Cert. </a:t>
            </a:r>
          </a:p>
          <a:p>
            <a:pPr>
              <a:buFontTx/>
              <a:buChar char="-"/>
            </a:pPr>
            <a:r>
              <a:rPr lang="en-US" altLang="ko-KR" sz="1700" dirty="0"/>
              <a:t>Need to Discuss with 3</a:t>
            </a:r>
            <a:r>
              <a:rPr lang="en-US" altLang="ko-KR" sz="1700" baseline="30000" dirty="0"/>
              <a:t>rd</a:t>
            </a:r>
            <a:r>
              <a:rPr lang="en-US" altLang="ko-KR" sz="1700" dirty="0"/>
              <a:t> Party to Block corrupted Devices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S</a:t>
            </a:r>
            <a:r>
              <a:rPr lang="en-US" altLang="ko-KR" sz="3200" dirty="0" smtClean="0"/>
              <a:t>elf-Testing vs. </a:t>
            </a:r>
            <a:r>
              <a:rPr lang="en-US" altLang="ko-KR" sz="4000" dirty="0" smtClean="0"/>
              <a:t>3</a:t>
            </a:r>
            <a:r>
              <a:rPr lang="en-US" altLang="ko-KR" sz="3200" baseline="30000" dirty="0" smtClean="0"/>
              <a:t>rd</a:t>
            </a:r>
            <a:r>
              <a:rPr lang="en-US" altLang="ko-KR" sz="3200" dirty="0" smtClean="0"/>
              <a:t> Party Testing</a:t>
            </a:r>
          </a:p>
        </p:txBody>
      </p:sp>
      <p:sp>
        <p:nvSpPr>
          <p:cNvPr id="2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1" indent="-342900" eaLnBrk="1" hangingPunct="1">
              <a:buFont typeface="Arial" pitchFamily="34" charset="0"/>
              <a:buChar char="•"/>
              <a:defRPr/>
            </a:pPr>
            <a:r>
              <a:rPr lang="en-US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Neutrality is Major Point for Testing!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sz="2000" dirty="0" smtClean="0"/>
          </a:p>
          <a:p>
            <a:pPr eaLnBrk="1" hangingPunct="1">
              <a:buFont typeface="Arial" pitchFamily="34" charset="0"/>
              <a:buNone/>
              <a:defRPr/>
            </a:pPr>
            <a:endParaRPr lang="en-GB" sz="2000" dirty="0" smtClean="0"/>
          </a:p>
          <a:p>
            <a:pPr lvl="1">
              <a:buFont typeface="Arial" pitchFamily="34" charset="0"/>
              <a:buNone/>
              <a:defRPr/>
            </a:pPr>
            <a:endParaRPr lang="en-US" sz="1800" dirty="0" smtClean="0"/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sz="1400" dirty="0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1641213-0C67-47BE-9123-D7EC428BD074}" type="slidenum">
              <a:rPr lang="en-US" altLang="ko-KR" smtClean="0">
                <a:cs typeface="Arial" charset="0"/>
              </a:rPr>
              <a:pPr/>
              <a:t>8</a:t>
            </a:fld>
            <a:endParaRPr lang="en-US" altLang="ko-KR" smtClean="0">
              <a:cs typeface="Arial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90600" y="1981200"/>
            <a:ext cx="3505200" cy="41910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105400" y="1981200"/>
            <a:ext cx="3505200" cy="41910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223" name="TextBox 7"/>
          <p:cNvSpPr txBox="1">
            <a:spLocks noChangeArrowheads="1"/>
          </p:cNvSpPr>
          <p:nvPr/>
        </p:nvSpPr>
        <p:spPr bwMode="auto">
          <a:xfrm>
            <a:off x="1905000" y="1676400"/>
            <a:ext cx="1600200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400" dirty="0"/>
              <a:t>Self-Testing</a:t>
            </a:r>
          </a:p>
        </p:txBody>
      </p:sp>
      <p:sp>
        <p:nvSpPr>
          <p:cNvPr id="9224" name="TextBox 8"/>
          <p:cNvSpPr txBox="1">
            <a:spLocks noChangeArrowheads="1"/>
          </p:cNvSpPr>
          <p:nvPr/>
        </p:nvSpPr>
        <p:spPr bwMode="auto">
          <a:xfrm>
            <a:off x="5791200" y="1676400"/>
            <a:ext cx="2209800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400" dirty="0"/>
              <a:t>3</a:t>
            </a:r>
            <a:r>
              <a:rPr lang="en-US" altLang="ko-KR" sz="2400" baseline="30000" dirty="0"/>
              <a:t>rd</a:t>
            </a:r>
            <a:r>
              <a:rPr lang="en-US" altLang="ko-KR" sz="2400" dirty="0"/>
              <a:t> Party Testing</a:t>
            </a:r>
          </a:p>
        </p:txBody>
      </p:sp>
      <p:sp>
        <p:nvSpPr>
          <p:cNvPr id="11" name="Left-Right Arrow 10"/>
          <p:cNvSpPr/>
          <p:nvPr/>
        </p:nvSpPr>
        <p:spPr>
          <a:xfrm>
            <a:off x="4572000" y="3962400"/>
            <a:ext cx="457200" cy="228600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226" name="TextBox 12"/>
          <p:cNvSpPr txBox="1">
            <a:spLocks noChangeArrowheads="1"/>
          </p:cNvSpPr>
          <p:nvPr/>
        </p:nvSpPr>
        <p:spPr bwMode="auto">
          <a:xfrm>
            <a:off x="1219200" y="2133600"/>
            <a:ext cx="3048000" cy="3339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dirty="0"/>
              <a:t>&lt;Pros&gt;</a:t>
            </a:r>
          </a:p>
          <a:p>
            <a:pPr>
              <a:buFontTx/>
              <a:buChar char="-"/>
            </a:pPr>
            <a:r>
              <a:rPr lang="en-US" altLang="ko-KR" sz="1700" dirty="0"/>
              <a:t>Easy Access</a:t>
            </a:r>
          </a:p>
          <a:p>
            <a:pPr>
              <a:buFontTx/>
              <a:buChar char="-"/>
            </a:pPr>
            <a:r>
              <a:rPr lang="en-US" altLang="ko-KR" sz="1700" dirty="0"/>
              <a:t>No Testing </a:t>
            </a:r>
            <a:r>
              <a:rPr lang="en-US" altLang="ko-KR" sz="1700" dirty="0" smtClean="0"/>
              <a:t>Fee</a:t>
            </a:r>
          </a:p>
          <a:p>
            <a:pPr>
              <a:buFontTx/>
              <a:buChar char="-"/>
            </a:pPr>
            <a:r>
              <a:rPr lang="en-US" altLang="ko-KR" sz="1700" dirty="0" smtClean="0"/>
              <a:t>Easy Debug Handling</a:t>
            </a:r>
            <a:endParaRPr lang="en-US" altLang="ko-KR" sz="1700" dirty="0"/>
          </a:p>
          <a:p>
            <a:pPr>
              <a:buFontTx/>
              <a:buChar char="-"/>
            </a:pPr>
            <a:endParaRPr lang="en-US" altLang="ko-KR" dirty="0"/>
          </a:p>
          <a:p>
            <a:pPr>
              <a:buFontTx/>
              <a:buChar char="-"/>
            </a:pPr>
            <a:endParaRPr lang="en-US" altLang="ko-KR" dirty="0"/>
          </a:p>
          <a:p>
            <a:r>
              <a:rPr lang="en-US" altLang="ko-KR" dirty="0"/>
              <a:t>&lt;Cons&gt;</a:t>
            </a:r>
          </a:p>
          <a:p>
            <a:r>
              <a:rPr lang="en-US" altLang="ko-KR" sz="1600" dirty="0"/>
              <a:t>- </a:t>
            </a:r>
            <a:r>
              <a:rPr lang="en-US" altLang="ko-KR" sz="2000" b="1" u="sng" dirty="0">
                <a:solidFill>
                  <a:srgbClr val="FF0000"/>
                </a:solidFill>
              </a:rPr>
              <a:t>Insecure Neutrality</a:t>
            </a:r>
          </a:p>
          <a:p>
            <a:pPr>
              <a:buFontTx/>
              <a:buChar char="-"/>
            </a:pPr>
            <a:r>
              <a:rPr lang="en-US" altLang="ko-KR" sz="1700" dirty="0"/>
              <a:t>Hard to make reference golden units for all wanted </a:t>
            </a:r>
            <a:r>
              <a:rPr lang="en-US" altLang="ko-KR" sz="1700" dirty="0" smtClean="0"/>
              <a:t>developers</a:t>
            </a:r>
          </a:p>
          <a:p>
            <a:pPr>
              <a:buFontTx/>
              <a:buChar char="-"/>
            </a:pPr>
            <a:r>
              <a:rPr lang="en-US" altLang="ko-KR" sz="1700" dirty="0" smtClean="0">
                <a:solidFill>
                  <a:srgbClr val="FF0000"/>
                </a:solidFill>
              </a:rPr>
              <a:t>How to Prove Self –Tested Device is Trustable</a:t>
            </a:r>
            <a:r>
              <a:rPr lang="en-US" altLang="ko-KR" sz="1700" dirty="0" smtClean="0"/>
              <a:t>?</a:t>
            </a:r>
            <a:endParaRPr lang="en-US" altLang="ko-KR" sz="1700" dirty="0"/>
          </a:p>
        </p:txBody>
      </p:sp>
      <p:sp>
        <p:nvSpPr>
          <p:cNvPr id="9227" name="TextBox 13"/>
          <p:cNvSpPr txBox="1">
            <a:spLocks noChangeArrowheads="1"/>
          </p:cNvSpPr>
          <p:nvPr/>
        </p:nvSpPr>
        <p:spPr bwMode="auto">
          <a:xfrm>
            <a:off x="5334000" y="2133600"/>
            <a:ext cx="3048000" cy="3370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dirty="0"/>
              <a:t>&lt;Pros&gt;</a:t>
            </a:r>
          </a:p>
          <a:p>
            <a:pPr>
              <a:buFontTx/>
              <a:buChar char="-"/>
            </a:pPr>
            <a:r>
              <a:rPr lang="en-US" altLang="ko-KR" sz="2000" b="1" u="sng" dirty="0">
                <a:solidFill>
                  <a:srgbClr val="FF0000"/>
                </a:solidFill>
                <a:sym typeface="Wingdings" pitchFamily="2" charset="2"/>
              </a:rPr>
              <a:t>Secure Neutrality</a:t>
            </a:r>
          </a:p>
          <a:p>
            <a:pPr>
              <a:buFontTx/>
              <a:buChar char="-"/>
            </a:pPr>
            <a:r>
              <a:rPr lang="en-US" altLang="ko-KR" sz="1700" dirty="0">
                <a:solidFill>
                  <a:srgbClr val="FF0000"/>
                </a:solidFill>
                <a:sym typeface="Wingdings" pitchFamily="2" charset="2"/>
              </a:rPr>
              <a:t> Get PlugFest Contributions &amp; Free Resources </a:t>
            </a:r>
          </a:p>
          <a:p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/>
              <a:t>&lt;Cons&gt;</a:t>
            </a:r>
          </a:p>
          <a:p>
            <a:pPr>
              <a:buFontTx/>
              <a:buChar char="-"/>
            </a:pPr>
            <a:r>
              <a:rPr lang="en-US" altLang="ko-KR" sz="1700" dirty="0"/>
              <a:t>Need to </a:t>
            </a:r>
            <a:r>
              <a:rPr lang="en-US" altLang="ko-KR" sz="1700" dirty="0" smtClean="0"/>
              <a:t>pay testing </a:t>
            </a:r>
            <a:r>
              <a:rPr lang="en-US" altLang="ko-KR" sz="1700" dirty="0"/>
              <a:t>fee </a:t>
            </a:r>
          </a:p>
          <a:p>
            <a:pPr>
              <a:buFontTx/>
              <a:buChar char="-"/>
            </a:pPr>
            <a:r>
              <a:rPr lang="en-US" altLang="ko-KR" sz="1700" dirty="0"/>
              <a:t>Need to Book </a:t>
            </a:r>
            <a:r>
              <a:rPr lang="en-US" altLang="ko-KR" sz="1700" dirty="0" smtClean="0"/>
              <a:t>schedules</a:t>
            </a:r>
          </a:p>
          <a:p>
            <a:pPr>
              <a:buFontTx/>
              <a:buChar char="-"/>
            </a:pPr>
            <a:r>
              <a:rPr lang="en-US" altLang="ko-KR" sz="1700" dirty="0" smtClean="0"/>
              <a:t>Sample Shipping</a:t>
            </a:r>
            <a:endParaRPr lang="en-US" altLang="ko-KR" sz="1700" dirty="0"/>
          </a:p>
          <a:p>
            <a:pPr>
              <a:buFontTx/>
              <a:buChar char="-"/>
            </a:pPr>
            <a:endParaRPr lang="en-US" altLang="ko-KR" dirty="0"/>
          </a:p>
          <a:p>
            <a:pPr>
              <a:buFontTx/>
              <a:buChar char="-"/>
            </a:pPr>
            <a:endParaRPr lang="en-US" altLang="ko-K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O</a:t>
            </a:r>
            <a:r>
              <a:rPr lang="en-US" altLang="ko-KR" sz="3200" dirty="0" smtClean="0"/>
              <a:t>rganizations</a:t>
            </a:r>
            <a:r>
              <a:rPr lang="en-US" altLang="ko-KR" dirty="0" smtClean="0"/>
              <a:t> C</a:t>
            </a:r>
            <a:r>
              <a:rPr lang="en-US" altLang="ko-KR" sz="3200" dirty="0" smtClean="0"/>
              <a:t>omparison</a:t>
            </a:r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1" indent="-342900" eaLnBrk="1" hangingPunct="1">
              <a:buFont typeface="Arial" pitchFamily="34" charset="0"/>
              <a:buChar char="•"/>
              <a:defRPr/>
            </a:pPr>
            <a:r>
              <a:rPr lang="en-GB" sz="2200" b="1" dirty="0" smtClean="0">
                <a:solidFill>
                  <a:srgbClr val="FF0000"/>
                </a:solidFill>
              </a:rPr>
              <a:t>Internal Management is More Effective for Standards </a:t>
            </a:r>
          </a:p>
          <a:p>
            <a:pPr marL="342900" lvl="1" indent="-342900" eaLnBrk="1" hangingPunct="1">
              <a:buNone/>
              <a:defRPr/>
            </a:pPr>
            <a:r>
              <a:rPr lang="en-GB" sz="2200" b="1" dirty="0" smtClean="0">
                <a:solidFill>
                  <a:srgbClr val="FF0000"/>
                </a:solidFill>
              </a:rPr>
              <a:t>	which are Intensive to </a:t>
            </a:r>
            <a:r>
              <a:rPr lang="en-GB" sz="2200" b="1" dirty="0" smtClean="0">
                <a:solidFill>
                  <a:srgbClr val="FF0000"/>
                </a:solidFill>
              </a:rPr>
              <a:t>S</a:t>
            </a:r>
            <a:r>
              <a:rPr lang="en-GB" sz="2200" b="1" dirty="0" smtClean="0">
                <a:solidFill>
                  <a:srgbClr val="FF0000"/>
                </a:solidFill>
              </a:rPr>
              <a:t>everal </a:t>
            </a:r>
            <a:r>
              <a:rPr lang="en-GB" sz="2200" b="1" dirty="0" smtClean="0">
                <a:solidFill>
                  <a:srgbClr val="FF0000"/>
                </a:solidFill>
              </a:rPr>
              <a:t>F</a:t>
            </a:r>
            <a:r>
              <a:rPr lang="en-GB" sz="2200" b="1" dirty="0" smtClean="0">
                <a:solidFill>
                  <a:srgbClr val="FF0000"/>
                </a:solidFill>
              </a:rPr>
              <a:t>eatures!  </a:t>
            </a:r>
            <a:endParaRPr lang="en-GB" sz="2200" b="1" dirty="0" smtClean="0">
              <a:solidFill>
                <a:srgbClr val="FF0000"/>
              </a:solidFill>
            </a:endParaRPr>
          </a:p>
          <a:p>
            <a:pPr eaLnBrk="1" hangingPunct="1">
              <a:buFont typeface="Arial" pitchFamily="34" charset="0"/>
              <a:buNone/>
              <a:defRPr/>
            </a:pPr>
            <a:endParaRPr lang="en-GB" sz="2000" dirty="0" smtClean="0"/>
          </a:p>
          <a:p>
            <a:pPr lvl="1">
              <a:buFont typeface="Arial" pitchFamily="34" charset="0"/>
              <a:buNone/>
              <a:defRPr/>
            </a:pPr>
            <a:endParaRPr lang="en-US" sz="1800" dirty="0" smtClean="0"/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sz="1400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168726D-40D0-4FEE-804F-20DEC2A86850}" type="slidenum">
              <a:rPr lang="en-US" altLang="ko-KR" smtClean="0">
                <a:cs typeface="Arial" charset="0"/>
              </a:rPr>
              <a:pPr/>
              <a:t>9</a:t>
            </a:fld>
            <a:endParaRPr lang="en-US" altLang="ko-KR" smtClean="0">
              <a:cs typeface="Arial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90600" y="2743200"/>
            <a:ext cx="3505200" cy="34290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105400" y="2743200"/>
            <a:ext cx="3505200" cy="34290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47" name="TextBox 7"/>
          <p:cNvSpPr txBox="1">
            <a:spLocks noChangeArrowheads="1"/>
          </p:cNvSpPr>
          <p:nvPr/>
        </p:nvSpPr>
        <p:spPr bwMode="auto">
          <a:xfrm>
            <a:off x="1905000" y="2416314"/>
            <a:ext cx="1676400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000" dirty="0">
                <a:solidFill>
                  <a:srgbClr val="0070C0"/>
                </a:solidFill>
              </a:rPr>
              <a:t>Internal</a:t>
            </a:r>
          </a:p>
          <a:p>
            <a:r>
              <a:rPr lang="en-US" altLang="ko-KR" sz="2000" dirty="0">
                <a:solidFill>
                  <a:srgbClr val="0070C0"/>
                </a:solidFill>
              </a:rPr>
              <a:t>Management</a:t>
            </a:r>
          </a:p>
        </p:txBody>
      </p:sp>
      <p:sp>
        <p:nvSpPr>
          <p:cNvPr id="11" name="Left-Right Arrow 10"/>
          <p:cNvSpPr/>
          <p:nvPr/>
        </p:nvSpPr>
        <p:spPr>
          <a:xfrm>
            <a:off x="4572000" y="4495800"/>
            <a:ext cx="457200" cy="228600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49" name="TextBox 12"/>
          <p:cNvSpPr txBox="1">
            <a:spLocks noChangeArrowheads="1"/>
          </p:cNvSpPr>
          <p:nvPr/>
        </p:nvSpPr>
        <p:spPr bwMode="auto">
          <a:xfrm>
            <a:off x="1219200" y="2819400"/>
            <a:ext cx="30480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endParaRPr lang="en-US" altLang="ko-KR" dirty="0"/>
          </a:p>
          <a:p>
            <a:pPr>
              <a:buFontTx/>
              <a:buChar char="-"/>
            </a:pPr>
            <a:r>
              <a:rPr lang="en-US" altLang="ko-KR" sz="2000" b="1" dirty="0" smtClean="0">
                <a:solidFill>
                  <a:srgbClr val="FF0000"/>
                </a:solidFill>
              </a:rPr>
              <a:t>For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Small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and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Intensive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Scopes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!</a:t>
            </a:r>
          </a:p>
          <a:p>
            <a:pPr>
              <a:buFontTx/>
              <a:buChar char="-"/>
            </a:pPr>
            <a:endParaRPr lang="en-US" altLang="ko-KR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r>
              <a:rPr lang="en-US" altLang="ko-KR" sz="2000" dirty="0" smtClean="0"/>
              <a:t>Wi-Fi Alliance, -Bluetooth</a:t>
            </a:r>
            <a:endParaRPr lang="en-US" altLang="ko-KR" sz="2000" dirty="0"/>
          </a:p>
          <a:p>
            <a:pPr>
              <a:buFontTx/>
              <a:buChar char="-"/>
            </a:pPr>
            <a:r>
              <a:rPr lang="en-US" altLang="ko-KR" sz="2000" dirty="0" smtClean="0"/>
              <a:t>HDMI, -MHL</a:t>
            </a:r>
            <a:endParaRPr lang="en-US" altLang="ko-KR" sz="2000" dirty="0"/>
          </a:p>
          <a:p>
            <a:pPr>
              <a:buFontTx/>
              <a:buChar char="-"/>
            </a:pPr>
            <a:r>
              <a:rPr lang="en-US" altLang="ko-KR" sz="2000" dirty="0" smtClean="0"/>
              <a:t>MirrorLink, -UPnP</a:t>
            </a:r>
            <a:endParaRPr lang="en-US" altLang="ko-KR" sz="2000" dirty="0"/>
          </a:p>
          <a:p>
            <a:pPr>
              <a:buFontTx/>
              <a:buChar char="-"/>
            </a:pPr>
            <a:r>
              <a:rPr lang="en-US" altLang="ko-KR" sz="2000" dirty="0" smtClean="0"/>
              <a:t>DLNA, -NFC</a:t>
            </a:r>
            <a:r>
              <a:rPr lang="en-US" altLang="ko-KR" sz="2000" dirty="0"/>
              <a:t/>
            </a:r>
            <a:br>
              <a:rPr lang="en-US" altLang="ko-KR" sz="2000" dirty="0"/>
            </a:br>
            <a:r>
              <a:rPr lang="en-US" altLang="ko-KR" sz="2000" dirty="0"/>
              <a:t>- </a:t>
            </a:r>
            <a:r>
              <a:rPr lang="en-US" altLang="ko-KR" sz="2000" dirty="0" smtClean="0"/>
              <a:t>WPC, -RFID</a:t>
            </a:r>
            <a:endParaRPr lang="en-US" altLang="ko-KR" sz="2000" dirty="0"/>
          </a:p>
          <a:p>
            <a:pPr>
              <a:buFontTx/>
              <a:buChar char="-"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USB</a:t>
            </a:r>
            <a:endParaRPr lang="en-US" altLang="ko-KR" sz="2000" dirty="0"/>
          </a:p>
        </p:txBody>
      </p:sp>
      <p:sp>
        <p:nvSpPr>
          <p:cNvPr id="10250" name="TextBox 13"/>
          <p:cNvSpPr txBox="1">
            <a:spLocks noChangeArrowheads="1"/>
          </p:cNvSpPr>
          <p:nvPr/>
        </p:nvSpPr>
        <p:spPr bwMode="auto">
          <a:xfrm>
            <a:off x="5334000" y="1981200"/>
            <a:ext cx="3048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sz="2000" b="1" dirty="0" smtClean="0">
                <a:solidFill>
                  <a:srgbClr val="FF0000"/>
                </a:solidFill>
              </a:rPr>
              <a:t>For Big and Various Scopes!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sz="2000" dirty="0" smtClean="0"/>
              <a:t>-</a:t>
            </a:r>
            <a:r>
              <a:rPr lang="en-US" altLang="ko-KR" sz="2000" dirty="0"/>
              <a:t>GCF</a:t>
            </a:r>
          </a:p>
          <a:p>
            <a:r>
              <a:rPr lang="en-US" altLang="ko-KR" sz="2000" dirty="0"/>
              <a:t>-PTCRB</a:t>
            </a:r>
          </a:p>
          <a:p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 </a:t>
            </a:r>
          </a:p>
        </p:txBody>
      </p:sp>
      <p:sp>
        <p:nvSpPr>
          <p:cNvPr id="10251" name="TextBox 7"/>
          <p:cNvSpPr txBox="1">
            <a:spLocks noChangeArrowheads="1"/>
          </p:cNvSpPr>
          <p:nvPr/>
        </p:nvSpPr>
        <p:spPr bwMode="auto">
          <a:xfrm>
            <a:off x="6019800" y="2416314"/>
            <a:ext cx="1676400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000" dirty="0">
                <a:solidFill>
                  <a:srgbClr val="0070C0"/>
                </a:solidFill>
              </a:rPr>
              <a:t>External</a:t>
            </a:r>
          </a:p>
          <a:p>
            <a:r>
              <a:rPr lang="en-US" altLang="ko-KR" sz="2000" dirty="0">
                <a:solidFill>
                  <a:srgbClr val="0070C0"/>
                </a:solidFill>
              </a:rPr>
              <a:t>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1707</TotalTime>
  <Words>627</Words>
  <Application>Microsoft Office PowerPoint</Application>
  <PresentationFormat>On-screen Show (4:3)</PresentationFormat>
  <Paragraphs>182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Compliance Testing Program</vt:lpstr>
      <vt:lpstr>Contents</vt:lpstr>
      <vt:lpstr>What is Compliance Test Management? </vt:lpstr>
      <vt:lpstr>Why is  Compliance Test Management Important?</vt:lpstr>
      <vt:lpstr>Various Options Compliance Test Programs</vt:lpstr>
      <vt:lpstr>Internal Compliance Test Management</vt:lpstr>
      <vt:lpstr>External Compliance Test Management</vt:lpstr>
      <vt:lpstr>Self-Testing vs. 3rd Party Testing</vt:lpstr>
      <vt:lpstr>Organizations Comparison</vt:lpstr>
      <vt:lpstr>Proposal</vt:lpstr>
      <vt:lpstr>What is role of 3rd Party, Authorized Test Laboratory?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seonhyang kim</cp:lastModifiedBy>
  <cp:revision>182</cp:revision>
  <dcterms:created xsi:type="dcterms:W3CDTF">2012-09-11T22:52:11Z</dcterms:created>
  <dcterms:modified xsi:type="dcterms:W3CDTF">2015-01-27T05:09:28Z</dcterms:modified>
</cp:coreProperties>
</file>