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1" r:id="rId4"/>
    <p:sldId id="281" r:id="rId5"/>
    <p:sldId id="272" r:id="rId6"/>
    <p:sldId id="273" r:id="rId7"/>
    <p:sldId id="276" r:id="rId8"/>
    <p:sldId id="279" r:id="rId9"/>
    <p:sldId id="275" r:id="rId10"/>
    <p:sldId id="269" r:id="rId11"/>
    <p:sldId id="28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941" y="-250"/>
      </p:cViewPr>
      <p:guideLst>
        <p:guide orient="horz" pos="72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8F549E75-3194-4472-9189-1B68A40FB749}" type="datetimeFigureOut">
              <a:rPr lang="en-US"/>
              <a:pPr>
                <a:defRPr/>
              </a:pPr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A6C8017-FB95-4E18-ADD2-8C9E14BCE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06E357-C718-4F57-81FB-4356666BEED2}" type="datetimeFigureOut">
              <a:rPr lang="en-US"/>
              <a:pPr>
                <a:defRPr/>
              </a:pPr>
              <a:t>1/28/2015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357F0B-2432-497A-80E5-1FC4B9DE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5C8EAE1-CEA6-46AC-8986-E48CF4BE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555EB6-9B84-4119-8ED9-C8F91B3A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kim@dtnc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477962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A0A0A3"/>
                </a:solidFill>
              </a:rPr>
              <a:t>Compliance Testing Program</a:t>
            </a:r>
            <a:endParaRPr lang="en-US" altLang="ko-KR" sz="2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36985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B42025"/>
                </a:solidFill>
              </a:rPr>
              <a:t>TST (WG6)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</a:rPr>
              <a:t> </a:t>
            </a:r>
            <a:r>
              <a:rPr lang="en-US" altLang="ko-KR" dirty="0" smtClean="0"/>
              <a:t>Seon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r>
              <a:rPr lang="en-US" altLang="ko-KR" dirty="0" smtClean="0"/>
              <a:t>Dt&amp;C (TTA), </a:t>
            </a:r>
            <a:r>
              <a:rPr lang="en-US" altLang="ko-KR" dirty="0">
                <a:solidFill>
                  <a:srgbClr val="B42025"/>
                </a:solidFill>
                <a:hlinkClick r:id="rId3"/>
              </a:rPr>
              <a:t>shkim@dtnc.net</a:t>
            </a:r>
            <a:r>
              <a:rPr lang="en-US" altLang="ko-KR" dirty="0">
                <a:solidFill>
                  <a:srgbClr val="B42025"/>
                </a:solidFill>
              </a:rPr>
              <a:t>  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</a:rPr>
              <a:t>2015-02-05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700" y="11113"/>
            <a:ext cx="7073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dirty="0" smtClean="0"/>
              <a:t>TST-2015-0022-WG6_Compliance Testing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P</a:t>
            </a:r>
            <a:r>
              <a:rPr lang="en-US" altLang="ko-KR" sz="3200" dirty="0" smtClean="0"/>
              <a:t>roposal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534400" cy="502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None/>
            </a:pPr>
            <a:endParaRPr lang="en-GB" altLang="ko-KR" sz="2000" b="1" dirty="0" smtClean="0"/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/>
              <a:t>Question</a:t>
            </a:r>
            <a:r>
              <a:rPr lang="en-GB" altLang="ko-KR" sz="2000" dirty="0" smtClean="0"/>
              <a:t> :  What is the Best Compliance Test Management Way for oneM2M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to Integrate Machine to Machine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</a:t>
            </a:r>
            <a:r>
              <a:rPr lang="en-GB" altLang="ko-KR" sz="2400" b="1" u="sng" dirty="0" smtClean="0">
                <a:latin typeface="+mj-lt"/>
              </a:rPr>
              <a:t>Connectivity Chain with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Trustability </a:t>
            </a:r>
            <a:r>
              <a:rPr lang="en-GB" altLang="ko-KR" sz="2400" b="1" u="sng" dirty="0" smtClean="0">
                <a:latin typeface="+mj-lt"/>
              </a:rPr>
              <a:t>under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oneM2M</a:t>
            </a:r>
            <a:r>
              <a:rPr lang="en-GB" altLang="ko-KR" sz="2000" dirty="0" smtClean="0"/>
              <a:t>?</a:t>
            </a: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>
                <a:sym typeface="Wingdings" pitchFamily="2" charset="2"/>
              </a:rPr>
              <a:t>Answer : 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1.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Manage</a:t>
            </a: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dirty="0" smtClean="0">
                <a:sym typeface="Wingdings" pitchFamily="2" charset="2"/>
              </a:rPr>
              <a:t>Compliance Test Program </a:t>
            </a:r>
            <a:r>
              <a:rPr lang="en-US" altLang="ko-KR" sz="2200" b="1" u="sng" dirty="0" smtClean="0">
                <a:solidFill>
                  <a:srgbClr val="FF0000"/>
                </a:solidFill>
                <a:sym typeface="Wingdings" pitchFamily="2" charset="2"/>
              </a:rPr>
              <a:t>by oneM2M Authority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2.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Designate reliable 3</a:t>
            </a:r>
            <a:r>
              <a:rPr lang="en-US" altLang="ko-KR" sz="2200" b="1" baseline="30000" dirty="0" smtClean="0">
                <a:solidFill>
                  <a:srgbClr val="FF0000"/>
                </a:solidFill>
                <a:sym typeface="Wingdings" pitchFamily="2" charset="2"/>
              </a:rPr>
              <a:t>rd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Parties </a:t>
            </a:r>
            <a:r>
              <a:rPr lang="en-US" altLang="ko-KR" sz="2200" dirty="0" smtClean="0">
                <a:sym typeface="Wingdings" pitchFamily="2" charset="2"/>
              </a:rPr>
              <a:t>for Compliance Testing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3.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Select/Hire </a:t>
            </a:r>
            <a:r>
              <a:rPr lang="en-US" altLang="ko-KR" sz="2200" dirty="0" smtClean="0">
                <a:sym typeface="Wingdings" pitchFamily="2" charset="2"/>
              </a:rPr>
              <a:t>Independent Individuals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INSIDE of oneM2M</a:t>
            </a:r>
          </a:p>
          <a:p>
            <a:pPr lvl="1" eaLnBrk="1" hangingPunct="1">
              <a:buFont typeface="Arial" charset="0"/>
              <a:buNone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en-US" altLang="ko-KR" sz="2200" dirty="0" smtClean="0">
                <a:solidFill>
                  <a:schemeClr val="tx1"/>
                </a:solidFill>
                <a:sym typeface="Wingdings" pitchFamily="2" charset="2"/>
              </a:rPr>
              <a:t>for Test Result Evaluation, PlugFest Setting, Auditing</a:t>
            </a:r>
          </a:p>
          <a:p>
            <a:pPr lvl="2" eaLnBrk="1" hangingPunct="1">
              <a:buFont typeface="Arial" charset="0"/>
              <a:buNone/>
            </a:pPr>
            <a:endParaRPr lang="en-US" altLang="ko-KR" sz="14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BEF910-CFA0-474A-8EF3-CBA43B8321D0}" type="slidenum">
              <a:rPr lang="en-US" altLang="ko-KR" smtClean="0">
                <a:cs typeface="Arial" charset="0"/>
              </a:rPr>
              <a:pPr/>
              <a:t>10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152400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2000" dirty="0" smtClean="0">
                <a:solidFill>
                  <a:schemeClr val="tx1"/>
                </a:solidFill>
              </a:rPr>
              <a:t>What is role of 3</a:t>
            </a:r>
            <a:r>
              <a:rPr lang="en-US" altLang="ko-KR" sz="20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ko-KR" sz="2000" dirty="0" smtClean="0">
                <a:solidFill>
                  <a:schemeClr val="tx1"/>
                </a:solidFill>
              </a:rPr>
              <a:t> Party, Authorized Test Laboratory?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286000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Party, Authorized Test Laboratory (ATL) 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Performing Test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helping Developer for Proper Device Development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Free Contribution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PlugFest</a:t>
            </a:r>
            <a:endParaRPr lang="en-GB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Price Efficiency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Selecting several ATLs and making them competitive</a:t>
            </a:r>
            <a:endParaRPr lang="en-US" sz="1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11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A</a:t>
            </a:r>
            <a:r>
              <a:rPr lang="en-US" altLang="ko-KR" sz="32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NNEX</a:t>
            </a: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 A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C</a:t>
            </a:r>
            <a:r>
              <a:rPr lang="en-US" altLang="ko-KR" sz="3200" dirty="0" smtClean="0"/>
              <a:t>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ko-KR" sz="2000" dirty="0" smtClean="0"/>
              <a:t>What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  <a:r>
              <a:rPr lang="en-GB" altLang="ko-KR" sz="2000" dirty="0" smtClean="0"/>
              <a:t>?</a:t>
            </a:r>
          </a:p>
          <a:p>
            <a:pPr eaLnBrk="1" hangingPunct="1"/>
            <a:endParaRPr lang="en-GB" altLang="ko-KR" sz="20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altLang="ko-KR" sz="2000" dirty="0" smtClean="0"/>
              <a:t>Why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 </a:t>
            </a:r>
            <a:r>
              <a:rPr lang="en-GB" altLang="ko-KR" sz="2000" dirty="0" smtClean="0"/>
              <a:t>important?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Various options based on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Pros &amp; Cons comparison based on Compliance Test Management allocation (</a:t>
            </a:r>
            <a:r>
              <a:rPr lang="en-GB" altLang="ko-KR" sz="2000" dirty="0" smtClean="0">
                <a:solidFill>
                  <a:srgbClr val="FF0000"/>
                </a:solidFill>
              </a:rPr>
              <a:t>Internal or External</a:t>
            </a:r>
            <a:r>
              <a:rPr lang="en-GB" altLang="ko-KR" sz="2000" dirty="0" smtClean="0"/>
              <a:t>)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References of other Standard Organs</a:t>
            </a:r>
            <a:endParaRPr lang="en-US" altLang="ko-KR" sz="2000" dirty="0" smtClean="0"/>
          </a:p>
          <a:p>
            <a:pPr eaLnBrk="1" hangingPunct="1"/>
            <a:endParaRPr lang="en-US" altLang="ko-KR" sz="2000" dirty="0" smtClean="0"/>
          </a:p>
          <a:p>
            <a:pPr eaLnBrk="1" hangingPunct="1"/>
            <a:r>
              <a:rPr lang="en-US" altLang="ko-KR" sz="2000" dirty="0" smtClean="0"/>
              <a:t>Proposal</a:t>
            </a:r>
            <a:endParaRPr lang="en-GB" altLang="ko-KR" sz="2000" dirty="0" smtClean="0"/>
          </a:p>
          <a:p>
            <a:pPr lvl="1"/>
            <a:endParaRPr lang="en-US" altLang="ko-KR" sz="1800" dirty="0" smtClean="0"/>
          </a:p>
          <a:p>
            <a:pPr lvl="2" eaLnBrk="1" hangingPunct="1"/>
            <a:endParaRPr lang="en-US" altLang="ko-KR" sz="1400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E43C9F-7C94-4604-A8A0-589264BD2103}" type="slidenum">
              <a:rPr lang="en-US" altLang="ko-KR" smtClean="0">
                <a:cs typeface="Arial" charset="0"/>
              </a:rPr>
              <a:pPr/>
              <a:t>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hat is </a:t>
            </a:r>
            <a:r>
              <a:rPr lang="en-US" altLang="ko-KR" sz="3200" dirty="0" smtClean="0"/>
              <a:t>Compliance Test Management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Compliance Test Management :</a:t>
            </a: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b="1" dirty="0" smtClean="0"/>
              <a:t>	</a:t>
            </a:r>
            <a:r>
              <a:rPr lang="en-GB" sz="2400" b="1" dirty="0" smtClean="0">
                <a:solidFill>
                  <a:srgbClr val="FF0000"/>
                </a:solidFill>
              </a:rPr>
              <a:t>Manage Overall Tests, PlugFest and Certificate program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Interpret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Test Specs and Terms for Compliance Testing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Result Checking </a:t>
            </a:r>
            <a:r>
              <a:rPr lang="en-GB" sz="2000" dirty="0" smtClean="0">
                <a:solidFill>
                  <a:schemeClr val="tx1"/>
                </a:solidFill>
              </a:rPr>
              <a:t>for Adequate Specification implementation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PlugFest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Event 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Round Robin Testing </a:t>
            </a:r>
            <a:r>
              <a:rPr lang="en-GB" sz="2000" dirty="0" smtClean="0">
                <a:solidFill>
                  <a:schemeClr val="tx1"/>
                </a:solidFill>
              </a:rPr>
              <a:t>Program for Consistent &amp;  Appropriate Test Result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3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hy is 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r>
              <a:rPr lang="en-US" altLang="ko-KR" sz="3200" dirty="0" smtClean="0"/>
              <a:t>Compliance Test Management Important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r>
              <a:rPr lang="en-GB" sz="2000" b="1" dirty="0" smtClean="0"/>
              <a:t>Based on the result of Compliance Test,  PlugFest and Certificate Program, 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Compliance Test Management Do;</a:t>
            </a:r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/>
              <a:t>Represent Member Companies </a:t>
            </a:r>
            <a:r>
              <a:rPr lang="en-GB" sz="2000" b="1" dirty="0" smtClean="0">
                <a:solidFill>
                  <a:srgbClr val="FF0000"/>
                </a:solidFill>
              </a:rPr>
              <a:t>Interests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B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lock corrupted Devices 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for oneM2M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Trustability Chain Solidity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Grant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/Redeem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 Certificates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Audit</a:t>
            </a:r>
            <a:r>
              <a:rPr lang="en-GB" sz="2000" b="1" dirty="0" smtClean="0"/>
              <a:t> 3rd parties to evaluate their capability as oneM2M Testing Lab.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4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V</a:t>
            </a:r>
            <a:r>
              <a:rPr lang="en-US" altLang="ko-KR" sz="3200" dirty="0" smtClean="0"/>
              <a:t>arious Options Compliance Test Programs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altLang="ko-KR" sz="2200" b="1" dirty="0" smtClean="0"/>
              <a:t>Options :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1: Test &amp; Cert. management by oneM2M and conducting tests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2: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3: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oneM2M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4: Test &amp; Cert. in oneM2M and Self certification by each member&amp;3rd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5: Test &amp; Cert. management and conducting test by each member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altLang="ko-KR" sz="1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657600"/>
          <a:ext cx="7315200" cy="2275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895600"/>
                <a:gridCol w="3352800"/>
              </a:tblGrid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Options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Testing</a:t>
                      </a:r>
                      <a:r>
                        <a:rPr lang="en-US" sz="1800" baseline="0" dirty="0" smtClean="0"/>
                        <a:t> &amp; Cert. </a:t>
                      </a:r>
                      <a:r>
                        <a:rPr lang="en-US" sz="1800" dirty="0" smtClean="0"/>
                        <a:t>Management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</a:t>
                      </a:r>
                      <a:r>
                        <a:rPr lang="en-US" sz="1800" baseline="0" dirty="0" smtClean="0"/>
                        <a:t> Conducting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1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2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43172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3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 4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5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</a:tbl>
          </a:graphicData>
        </a:graphic>
      </p:graphicFrame>
      <p:sp>
        <p:nvSpPr>
          <p:cNvPr id="515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F0ADDF-34F4-4110-88B0-216DB6F02C30}" type="slidenum">
              <a:rPr lang="en-US" altLang="ko-KR" smtClean="0">
                <a:cs typeface="Arial" charset="0"/>
              </a:rPr>
              <a:pPr/>
              <a:t>5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I</a:t>
            </a:r>
            <a:r>
              <a:rPr lang="en-US" altLang="ko-KR" sz="3200" dirty="0" smtClean="0"/>
              <a:t>nternal Compliance Test Management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Can Get Various Pros </a:t>
            </a:r>
          </a:p>
          <a:p>
            <a:pPr marL="342900" lvl="1" indent="-342900" eaLnBrk="1" hangingPunct="1">
              <a:buNone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by setting Compliance Test Management </a:t>
            </a:r>
            <a:r>
              <a:rPr lang="en-US" sz="3200" b="1" dirty="0" smtClean="0">
                <a:solidFill>
                  <a:srgbClr val="FF0000"/>
                </a:solidFill>
              </a:rPr>
              <a:t>In oneM2M!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507455-533D-4425-9946-165D9D878AD3}" type="slidenum">
              <a:rPr lang="en-US" altLang="ko-KR" smtClean="0">
                <a:cs typeface="Arial" charset="0"/>
              </a:rPr>
              <a:pPr/>
              <a:t>6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2209800" y="2362200"/>
            <a:ext cx="955675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324600" y="2362200"/>
            <a:ext cx="10160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1219200" y="2533233"/>
            <a:ext cx="312420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sz="1700" dirty="0" smtClean="0"/>
          </a:p>
          <a:p>
            <a:pPr>
              <a:buFontTx/>
              <a:buChar char="-"/>
            </a:pPr>
            <a:endParaRPr lang="en-US" altLang="ko-KR" sz="1700" dirty="0" smtClean="0"/>
          </a:p>
          <a:p>
            <a:pPr>
              <a:buFontTx/>
              <a:buChar char="-"/>
            </a:pPr>
            <a:r>
              <a:rPr lang="en-US" altLang="ko-KR" sz="1700" dirty="0" smtClean="0"/>
              <a:t>Keep </a:t>
            </a:r>
            <a:r>
              <a:rPr lang="en-US" altLang="ko-KR" sz="1700" dirty="0">
                <a:solidFill>
                  <a:srgbClr val="FF0000"/>
                </a:solidFill>
              </a:rPr>
              <a:t>Major</a:t>
            </a:r>
            <a:r>
              <a:rPr lang="en-US" altLang="ko-KR" sz="1700" dirty="0"/>
              <a:t>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Authority</a:t>
            </a:r>
            <a:r>
              <a:rPr lang="en-US" altLang="ko-KR" sz="1700" dirty="0" smtClean="0">
                <a:solidFill>
                  <a:srgbClr val="FF0000"/>
                </a:solidFill>
              </a:rPr>
              <a:t>  Inside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Reflect </a:t>
            </a:r>
            <a:r>
              <a:rPr lang="en-US" altLang="ko-KR" sz="1700" dirty="0"/>
              <a:t>Members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Interest  Easily</a:t>
            </a:r>
          </a:p>
          <a:p>
            <a:pPr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Test </a:t>
            </a:r>
            <a:r>
              <a:rPr lang="en-US" altLang="ko-KR" sz="1700" b="1" dirty="0">
                <a:solidFill>
                  <a:srgbClr val="FF0000"/>
                </a:solidFill>
              </a:rPr>
              <a:t>Price Control </a:t>
            </a:r>
            <a:r>
              <a:rPr lang="en-US" altLang="ko-KR" sz="1700" dirty="0">
                <a:solidFill>
                  <a:srgbClr val="FF0000"/>
                </a:solidFill>
              </a:rPr>
              <a:t>Efficiency </a:t>
            </a:r>
          </a:p>
          <a:p>
            <a:r>
              <a:rPr lang="en-US" altLang="ko-KR" sz="1700" dirty="0"/>
              <a:t>by selecting several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</a:t>
            </a:r>
            <a:r>
              <a:rPr lang="en-US" altLang="ko-KR" sz="1700" dirty="0" smtClean="0"/>
              <a:t>Parties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Easier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  <a:r>
              <a:rPr lang="en-US" altLang="ko-KR" sz="1700" dirty="0" smtClean="0">
                <a:solidFill>
                  <a:srgbClr val="FF0000"/>
                </a:solidFill>
              </a:rPr>
              <a:t>Handling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No </a:t>
            </a:r>
            <a:r>
              <a:rPr lang="en-US" altLang="ko-KR" sz="1700" dirty="0"/>
              <a:t>Spec Interpretation/</a:t>
            </a:r>
          </a:p>
          <a:p>
            <a:r>
              <a:rPr lang="en-US" altLang="ko-KR" sz="1700" dirty="0"/>
              <a:t>Integration </a:t>
            </a:r>
            <a:r>
              <a:rPr lang="en-US" altLang="ko-KR" sz="1700" dirty="0" smtClean="0"/>
              <a:t>Error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 </a:t>
            </a:r>
            <a:r>
              <a:rPr lang="en-US" altLang="ko-KR" sz="1700" dirty="0"/>
              <a:t>Management Efficiency</a:t>
            </a:r>
          </a:p>
          <a:p>
            <a:r>
              <a:rPr lang="en-US" altLang="ko-KR" sz="1700" dirty="0"/>
              <a:t>(Easy  Test Program controlling)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Block corrupted </a:t>
            </a:r>
            <a:r>
              <a:rPr lang="en-US" altLang="ko-KR" sz="1700" dirty="0" smtClean="0"/>
              <a:t>Devices</a:t>
            </a:r>
            <a:endParaRPr lang="en-US" altLang="ko-KR" sz="1700" dirty="0"/>
          </a:p>
        </p:txBody>
      </p:sp>
      <p:sp>
        <p:nvSpPr>
          <p:cNvPr id="7179" name="TextBox 13"/>
          <p:cNvSpPr txBox="1">
            <a:spLocks noChangeArrowheads="1"/>
          </p:cNvSpPr>
          <p:nvPr/>
        </p:nvSpPr>
        <p:spPr bwMode="auto">
          <a:xfrm>
            <a:off x="5334000" y="3276600"/>
            <a:ext cx="31242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ko-KR" sz="1700" dirty="0" smtClean="0"/>
              <a:t>oneM2M </a:t>
            </a:r>
            <a:r>
              <a:rPr lang="en-US" altLang="ko-KR" sz="1700" dirty="0">
                <a:solidFill>
                  <a:srgbClr val="FF0000"/>
                </a:solidFill>
              </a:rPr>
              <a:t>needs Additional Resource</a:t>
            </a:r>
            <a:r>
              <a:rPr lang="en-US" altLang="ko-KR" sz="1700" dirty="0"/>
              <a:t> to handle management program like,</a:t>
            </a:r>
          </a:p>
          <a:p>
            <a:r>
              <a:rPr lang="en-US" altLang="ko-KR" sz="1700" dirty="0"/>
              <a:t>Audit, Round Robin Test,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Parties Test Capability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E</a:t>
            </a:r>
            <a:r>
              <a:rPr lang="en-US" altLang="ko-KR" sz="3200" dirty="0" smtClean="0"/>
              <a:t>xternal Compliance Test Management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Needs to </a:t>
            </a:r>
            <a:r>
              <a:rPr lang="en-US" sz="3200" b="1" dirty="0" smtClean="0">
                <a:solidFill>
                  <a:srgbClr val="FF0000"/>
                </a:solidFill>
              </a:rPr>
              <a:t>take Risks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not setting Compliance Test Management!</a:t>
            </a:r>
            <a:endParaRPr lang="en-US" sz="2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5A585A-C688-4347-B4C8-3A2AB7738BFC}" type="slidenum">
              <a:rPr lang="en-US" altLang="ko-KR" smtClean="0">
                <a:cs typeface="Arial" charset="0"/>
              </a:rPr>
              <a:pPr/>
              <a:t>7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2209800" y="2133600"/>
            <a:ext cx="990600" cy="585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6324600" y="2133600"/>
            <a:ext cx="10160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2" name="TextBox 12"/>
          <p:cNvSpPr txBox="1">
            <a:spLocks noChangeArrowheads="1"/>
          </p:cNvSpPr>
          <p:nvPr/>
        </p:nvSpPr>
        <p:spPr bwMode="auto">
          <a:xfrm>
            <a:off x="1219200" y="2743200"/>
            <a:ext cx="30480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1700" dirty="0"/>
              <a:t>oneM2M </a:t>
            </a:r>
            <a:r>
              <a:rPr lang="en-US" altLang="ko-KR" sz="1700" b="1" dirty="0">
                <a:solidFill>
                  <a:srgbClr val="FF0000"/>
                </a:solidFill>
              </a:rPr>
              <a:t>doesn’t need to give Extra Resources and Concern </a:t>
            </a:r>
            <a:r>
              <a:rPr lang="en-US" altLang="ko-KR" sz="1700" dirty="0"/>
              <a:t>Testing Program, Audit, Round Robin Test, Selecting labs, Give/Redeem Cert. , Spec Integration </a:t>
            </a:r>
          </a:p>
          <a:p>
            <a:r>
              <a:rPr lang="en-US" altLang="ko-KR" sz="1700" dirty="0"/>
              <a:t>Only concentrating to Spec.</a:t>
            </a:r>
          </a:p>
          <a:p>
            <a:pPr>
              <a:buFontTx/>
              <a:buChar char="-"/>
            </a:pPr>
            <a:endParaRPr lang="en-US" altLang="ko-KR" dirty="0"/>
          </a:p>
        </p:txBody>
      </p:sp>
      <p:sp>
        <p:nvSpPr>
          <p:cNvPr id="8203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pPr>
              <a:buFontTx/>
              <a:buChar char="-"/>
            </a:pPr>
            <a:endParaRPr lang="en-US" altLang="ko-KR" sz="17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3</a:t>
            </a:r>
            <a:r>
              <a:rPr lang="en-US" altLang="ko-KR" sz="1700" b="1" baseline="30000" dirty="0" smtClean="0">
                <a:solidFill>
                  <a:srgbClr val="FF0000"/>
                </a:solidFill>
              </a:rPr>
              <a:t>rd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700" b="1" dirty="0">
                <a:solidFill>
                  <a:srgbClr val="FF0000"/>
                </a:solidFill>
              </a:rPr>
              <a:t>Party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Keeps </a:t>
            </a:r>
            <a:r>
              <a:rPr lang="en-US" altLang="ko-KR" sz="1700" b="1" dirty="0">
                <a:solidFill>
                  <a:srgbClr val="FF0000"/>
                </a:solidFill>
              </a:rPr>
              <a:t>Major oneM2M Authority </a:t>
            </a:r>
          </a:p>
          <a:p>
            <a:pPr>
              <a:buFontTx/>
              <a:buChar char="-"/>
            </a:pPr>
            <a:r>
              <a:rPr lang="en-US" altLang="ko-KR" sz="1700" dirty="0"/>
              <a:t>Takes Procedures to Reflect Members </a:t>
            </a:r>
            <a:r>
              <a:rPr lang="en-US" altLang="ko-KR" sz="1700" b="1" dirty="0">
                <a:solidFill>
                  <a:srgbClr val="FF0000"/>
                </a:solidFill>
              </a:rPr>
              <a:t>Interest</a:t>
            </a:r>
          </a:p>
          <a:p>
            <a:pPr>
              <a:buFontTx/>
              <a:buChar char="-"/>
            </a:pPr>
            <a:r>
              <a:rPr lang="en-US" altLang="ko-KR" sz="1700" b="1" dirty="0">
                <a:solidFill>
                  <a:srgbClr val="FF0000"/>
                </a:solidFill>
              </a:rPr>
              <a:t>Hard to Control Test Price</a:t>
            </a:r>
            <a:endParaRPr lang="en-US" altLang="ko-KR" sz="17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dirty="0"/>
              <a:t>Need to Co-Work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</a:t>
            </a:r>
            <a:r>
              <a:rPr lang="en-US" altLang="ko-KR" sz="1700" dirty="0">
                <a:solidFill>
                  <a:srgbClr val="FF0000"/>
                </a:solidFill>
              </a:rPr>
              <a:t>Handle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altLang="ko-KR" sz="1700" dirty="0"/>
              <a:t>Possible Spec Interpretation/</a:t>
            </a:r>
          </a:p>
          <a:p>
            <a:r>
              <a:rPr lang="en-US" altLang="ko-KR" sz="1700" dirty="0"/>
              <a:t>Integration Error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Block corrupted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S</a:t>
            </a:r>
            <a:r>
              <a:rPr lang="en-US" altLang="ko-KR" sz="3200" dirty="0" smtClean="0"/>
              <a:t>elf-Testing vs. </a:t>
            </a:r>
            <a:r>
              <a:rPr lang="en-US" altLang="ko-KR" sz="4000" dirty="0" smtClean="0"/>
              <a:t>3</a:t>
            </a:r>
            <a:r>
              <a:rPr lang="en-US" altLang="ko-KR" sz="3200" baseline="30000" dirty="0" smtClean="0"/>
              <a:t>rd</a:t>
            </a:r>
            <a:r>
              <a:rPr lang="en-US" altLang="ko-KR" sz="3200" dirty="0" smtClean="0"/>
              <a:t> Party Testing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rgbClr val="FF0000"/>
                </a:solidFill>
              </a:rPr>
              <a:t>Neutrality is Major Point for Testing!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641213-0C67-47BE-9123-D7EC428BD074}" type="slidenum">
              <a:rPr lang="en-US" altLang="ko-KR" smtClean="0">
                <a:cs typeface="Arial" charset="0"/>
              </a:rPr>
              <a:pPr/>
              <a:t>8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1905000" y="1676400"/>
            <a:ext cx="1600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Self-Testing</a:t>
            </a: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5791200" y="1676400"/>
            <a:ext cx="22098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3</a:t>
            </a:r>
            <a:r>
              <a:rPr lang="en-US" altLang="ko-KR" sz="2400" baseline="30000" dirty="0"/>
              <a:t>rd</a:t>
            </a:r>
            <a:r>
              <a:rPr lang="en-US" altLang="ko-KR" sz="2400" dirty="0"/>
              <a:t> Party Testing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6" name="TextBox 12"/>
          <p:cNvSpPr txBox="1">
            <a:spLocks noChangeArrowheads="1"/>
          </p:cNvSpPr>
          <p:nvPr/>
        </p:nvSpPr>
        <p:spPr bwMode="auto">
          <a:xfrm>
            <a:off x="1219200" y="2133600"/>
            <a:ext cx="3048000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1700" dirty="0"/>
              <a:t>Easy Access</a:t>
            </a:r>
          </a:p>
          <a:p>
            <a:pPr>
              <a:buFontTx/>
              <a:buChar char="-"/>
            </a:pPr>
            <a:r>
              <a:rPr lang="en-US" altLang="ko-KR" sz="1700" dirty="0"/>
              <a:t>No Testing </a:t>
            </a:r>
            <a:r>
              <a:rPr lang="en-US" altLang="ko-KR" sz="1700" dirty="0" smtClean="0"/>
              <a:t>Fee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Easy Debug Handling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r>
              <a:rPr lang="en-US" altLang="ko-KR" sz="1600" dirty="0"/>
              <a:t>- </a:t>
            </a:r>
            <a:r>
              <a:rPr lang="en-US" altLang="ko-KR" sz="2000" b="1" u="sng" dirty="0">
                <a:solidFill>
                  <a:srgbClr val="FF0000"/>
                </a:solidFill>
              </a:rPr>
              <a:t>Insecure Neutrality</a:t>
            </a:r>
          </a:p>
          <a:p>
            <a:pPr>
              <a:buFontTx/>
              <a:buChar char="-"/>
            </a:pPr>
            <a:r>
              <a:rPr lang="en-US" altLang="ko-KR" sz="1700" dirty="0"/>
              <a:t>Hard to make reference golden units for all wanted </a:t>
            </a:r>
            <a:r>
              <a:rPr lang="en-US" altLang="ko-KR" sz="1700" dirty="0" smtClean="0"/>
              <a:t>developers</a:t>
            </a:r>
          </a:p>
          <a:p>
            <a:pPr>
              <a:buFontTx/>
              <a:buChar char="-"/>
            </a:pPr>
            <a:r>
              <a:rPr lang="en-US" altLang="ko-KR" sz="1700" dirty="0" smtClean="0">
                <a:solidFill>
                  <a:srgbClr val="FF0000"/>
                </a:solidFill>
              </a:rPr>
              <a:t>How to Prove Self –Tested Device is Trustable</a:t>
            </a:r>
            <a:r>
              <a:rPr lang="en-US" altLang="ko-KR" sz="1700" dirty="0" smtClean="0"/>
              <a:t>?</a:t>
            </a:r>
            <a:endParaRPr lang="en-US" altLang="ko-KR" sz="1700" dirty="0"/>
          </a:p>
        </p:txBody>
      </p:sp>
      <p:sp>
        <p:nvSpPr>
          <p:cNvPr id="9227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2000" b="1" u="sng" dirty="0">
                <a:solidFill>
                  <a:srgbClr val="FF0000"/>
                </a:solidFill>
                <a:sym typeface="Wingdings" pitchFamily="2" charset="2"/>
              </a:rPr>
              <a:t>Secure Neutrality</a:t>
            </a:r>
          </a:p>
          <a:p>
            <a:pPr>
              <a:buFontTx/>
              <a:buChar char="-"/>
            </a:pPr>
            <a:r>
              <a:rPr lang="en-US" altLang="ko-KR" sz="1700" dirty="0">
                <a:solidFill>
                  <a:srgbClr val="FF0000"/>
                </a:solidFill>
                <a:sym typeface="Wingdings" pitchFamily="2" charset="2"/>
              </a:rPr>
              <a:t> Get PlugFest Contributions &amp; Free Resources 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</a:t>
            </a:r>
            <a:r>
              <a:rPr lang="en-US" altLang="ko-KR" sz="1700" dirty="0" smtClean="0"/>
              <a:t>pay testing </a:t>
            </a:r>
            <a:r>
              <a:rPr lang="en-US" altLang="ko-KR" sz="1700" dirty="0"/>
              <a:t>fee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Book </a:t>
            </a:r>
            <a:r>
              <a:rPr lang="en-US" altLang="ko-KR" sz="1700" dirty="0" smtClean="0"/>
              <a:t>schedules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Sample Shipping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O</a:t>
            </a:r>
            <a:r>
              <a:rPr lang="en-US" altLang="ko-KR" sz="3200" dirty="0" smtClean="0"/>
              <a:t>rganizations</a:t>
            </a:r>
            <a:r>
              <a:rPr lang="en-US" altLang="ko-KR" dirty="0" smtClean="0"/>
              <a:t> C</a:t>
            </a:r>
            <a:r>
              <a:rPr lang="en-US" altLang="ko-KR" sz="3200" dirty="0" smtClean="0"/>
              <a:t>omparison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Internal Management is More Effective for Standards </a:t>
            </a:r>
          </a:p>
          <a:p>
            <a:pPr marL="342900" lvl="1" indent="-342900" eaLnBrk="1" hangingPunct="1">
              <a:buNone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	which are Intensive to </a:t>
            </a:r>
            <a:r>
              <a:rPr lang="en-GB" sz="2200" b="1" dirty="0" smtClean="0">
                <a:solidFill>
                  <a:srgbClr val="FF0000"/>
                </a:solidFill>
              </a:rPr>
              <a:t>Selective</a:t>
            </a:r>
            <a:r>
              <a:rPr lang="en-GB" sz="2200" b="1" dirty="0" smtClean="0">
                <a:solidFill>
                  <a:srgbClr val="FF0000"/>
                </a:solidFill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</a:rPr>
              <a:t>Features!  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68726D-40D0-4FEE-804F-20DEC2A86850}" type="slidenum">
              <a:rPr lang="en-US" altLang="ko-KR" smtClean="0">
                <a:cs typeface="Arial" charset="0"/>
              </a:rPr>
              <a:pPr/>
              <a:t>9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19050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Internal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44958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9" name="TextBox 12"/>
          <p:cNvSpPr txBox="1">
            <a:spLocks noChangeArrowheads="1"/>
          </p:cNvSpPr>
          <p:nvPr/>
        </p:nvSpPr>
        <p:spPr bwMode="auto">
          <a:xfrm>
            <a:off x="1219200" y="2819400"/>
            <a:ext cx="3048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2000" b="1" dirty="0" smtClean="0">
                <a:solidFill>
                  <a:srgbClr val="FF0000"/>
                </a:solidFill>
              </a:rPr>
              <a:t>For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Selective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and Intensive Scopes!</a:t>
            </a:r>
          </a:p>
          <a:p>
            <a:pPr>
              <a:buFontTx/>
              <a:buChar char="-"/>
            </a:pPr>
            <a:endParaRPr lang="en-US" altLang="ko-K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altLang="ko-KR" sz="2000" dirty="0" smtClean="0"/>
              <a:t>Wi-Fi Alliance, -Bluetooth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HDMI, -MHL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MirrorLink, -UPnP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DLNA, -NFC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r>
              <a:rPr lang="en-US" altLang="ko-KR" sz="2000" dirty="0"/>
              <a:t>- </a:t>
            </a:r>
            <a:r>
              <a:rPr lang="en-US" altLang="ko-KR" sz="2000" dirty="0" smtClean="0"/>
              <a:t>WPC, -RFID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USB</a:t>
            </a:r>
            <a:endParaRPr lang="en-US" altLang="ko-KR" sz="2000" dirty="0"/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5334000" y="1981200"/>
            <a:ext cx="3048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For Big and Various Scopes!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-</a:t>
            </a:r>
            <a:r>
              <a:rPr lang="en-US" altLang="ko-KR" sz="2000" dirty="0"/>
              <a:t>GCF</a:t>
            </a:r>
          </a:p>
          <a:p>
            <a:r>
              <a:rPr lang="en-US" altLang="ko-KR" sz="2000" dirty="0"/>
              <a:t>-PTCRB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</a:t>
            </a:r>
          </a:p>
        </p:txBody>
      </p:sp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60198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External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</TotalTime>
  <Words>621</Words>
  <Application>Microsoft Office PowerPoint</Application>
  <PresentationFormat>On-screen Show (4:3)</PresentationFormat>
  <Paragraphs>186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Compliance Testing Program</vt:lpstr>
      <vt:lpstr>Contents</vt:lpstr>
      <vt:lpstr>What is Compliance Test Management? </vt:lpstr>
      <vt:lpstr>Why is  Compliance Test Management Important?</vt:lpstr>
      <vt:lpstr>Various Options Compliance Test Programs</vt:lpstr>
      <vt:lpstr>Internal Compliance Test Management</vt:lpstr>
      <vt:lpstr>External Compliance Test Management</vt:lpstr>
      <vt:lpstr>Self-Testing vs. 3rd Party Testing</vt:lpstr>
      <vt:lpstr>Organizations Comparison</vt:lpstr>
      <vt:lpstr>Proposal</vt:lpstr>
      <vt:lpstr>What is role of 3rd Party, Authorized Test Laboratory?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seonhyang kim</cp:lastModifiedBy>
  <cp:revision>188</cp:revision>
  <dcterms:created xsi:type="dcterms:W3CDTF">2012-09-11T22:52:11Z</dcterms:created>
  <dcterms:modified xsi:type="dcterms:W3CDTF">2015-01-28T05:16:43Z</dcterms:modified>
</cp:coreProperties>
</file>