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0" r:id="rId3"/>
    <p:sldId id="271" r:id="rId4"/>
    <p:sldId id="281" r:id="rId5"/>
    <p:sldId id="283" r:id="rId6"/>
    <p:sldId id="273" r:id="rId7"/>
    <p:sldId id="276" r:id="rId8"/>
    <p:sldId id="279" r:id="rId9"/>
    <p:sldId id="275" r:id="rId10"/>
    <p:sldId id="269" r:id="rId11"/>
    <p:sldId id="282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20">
          <p15:clr>
            <a:srgbClr val="A4A3A4"/>
          </p15:clr>
        </p15:guide>
        <p15:guide id="2" pos="2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 showGuides="1">
      <p:cViewPr>
        <p:scale>
          <a:sx n="57" d="100"/>
          <a:sy n="57" d="100"/>
        </p:scale>
        <p:origin x="1200" y="53"/>
      </p:cViewPr>
      <p:guideLst>
        <p:guide orient="horz" pos="720"/>
        <p:guide pos="28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11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8F549E75-3194-4472-9189-1B68A40FB749}" type="datetimeFigureOut">
              <a:rPr lang="en-US"/>
              <a:pPr>
                <a:defRPr/>
              </a:pPr>
              <a:t>2/24/2015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6A6C8017-FB95-4E18-ADD2-8C9E14BCE0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959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706E357-C718-4F57-81FB-4356666BEED2}" type="datetimeFigureOut">
              <a:rPr lang="en-US"/>
              <a:pPr>
                <a:defRPr/>
              </a:pPr>
              <a:t>2/24/2015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E357F0B-2432-497A-80E5-1FC4B9DEAF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869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75C8EAE1-CEA6-46AC-8986-E48CF4BE8A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D5555EB6-9B84-4119-8ED9-C8F91B3A55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59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hkim@dtnc.net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rbrennan@Telxxis.com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477962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ko-KR" sz="3600" b="1" dirty="0" smtClean="0">
                <a:solidFill>
                  <a:srgbClr val="A0A0A3"/>
                </a:solidFill>
              </a:rPr>
              <a:t>Compliance Testing Program</a:t>
            </a:r>
            <a:endParaRPr lang="en-US" altLang="ko-KR" sz="2800" b="1" dirty="0" smtClean="0">
              <a:solidFill>
                <a:srgbClr val="A0A0A3"/>
              </a:solidFill>
            </a:endParaRP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543033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B42025"/>
                </a:solidFill>
              </a:rPr>
              <a:t>TST (WG6)</a:t>
            </a:r>
          </a:p>
          <a:p>
            <a:r>
              <a:rPr lang="en-US" altLang="ko-KR" dirty="0">
                <a:solidFill>
                  <a:srgbClr val="B42025"/>
                </a:solidFill>
              </a:rPr>
              <a:t>Source: </a:t>
            </a:r>
            <a:r>
              <a:rPr lang="en-US" altLang="ko-KR" dirty="0" smtClean="0">
                <a:solidFill>
                  <a:srgbClr val="B42025"/>
                </a:solidFill>
              </a:rPr>
              <a:t> </a:t>
            </a:r>
            <a:r>
              <a:rPr lang="en-US" altLang="ko-KR" dirty="0" err="1" smtClean="0"/>
              <a:t>Seonhyang</a:t>
            </a:r>
            <a:r>
              <a:rPr lang="en-US" altLang="ko-KR" dirty="0" smtClean="0"/>
              <a:t> Kim</a:t>
            </a:r>
            <a:r>
              <a:rPr lang="en-US" altLang="ko-KR" dirty="0" smtClean="0">
                <a:solidFill>
                  <a:srgbClr val="B42025"/>
                </a:solidFill>
              </a:rPr>
              <a:t>, </a:t>
            </a:r>
            <a:r>
              <a:rPr lang="en-US" altLang="ko-KR" dirty="0" smtClean="0"/>
              <a:t>DT&amp;C </a:t>
            </a:r>
            <a:r>
              <a:rPr lang="en-US" altLang="ko-KR" dirty="0" smtClean="0"/>
              <a:t>(TTA), </a:t>
            </a:r>
            <a:r>
              <a:rPr lang="en-US" altLang="ko-KR" dirty="0">
                <a:solidFill>
                  <a:srgbClr val="B42025"/>
                </a:solidFill>
                <a:hlinkClick r:id="rId3"/>
              </a:rPr>
              <a:t>shkim@dtnc.net</a:t>
            </a:r>
            <a:r>
              <a:rPr lang="en-US" altLang="ko-KR" dirty="0">
                <a:solidFill>
                  <a:srgbClr val="B42025"/>
                </a:solidFill>
              </a:rPr>
              <a:t> </a:t>
            </a:r>
            <a:r>
              <a:rPr lang="en-US" altLang="ko-KR" dirty="0" smtClean="0">
                <a:solidFill>
                  <a:srgbClr val="B42025"/>
                </a:solidFill>
              </a:rPr>
              <a:t>, </a:t>
            </a:r>
            <a:br>
              <a:rPr lang="en-US" altLang="ko-KR" dirty="0" smtClean="0">
                <a:solidFill>
                  <a:srgbClr val="B42025"/>
                </a:solidFill>
              </a:rPr>
            </a:br>
            <a:r>
              <a:rPr lang="en-US" altLang="ko-KR" dirty="0" smtClean="0"/>
              <a:t>Richard Brennan, Telxxis (TIA), </a:t>
            </a:r>
            <a:r>
              <a:rPr lang="en-US" altLang="ko-KR" dirty="0" smtClean="0">
                <a:hlinkClick r:id="rId4"/>
              </a:rPr>
              <a:t>rbrennan@telxxis.com</a:t>
            </a:r>
            <a:r>
              <a:rPr lang="en-US" altLang="ko-KR" dirty="0" smtClean="0"/>
              <a:t>  </a:t>
            </a:r>
            <a:endParaRPr lang="en-US" altLang="ko-KR" dirty="0"/>
          </a:p>
          <a:p>
            <a:r>
              <a:rPr lang="en-US" altLang="ko-KR" dirty="0">
                <a:solidFill>
                  <a:srgbClr val="B42025"/>
                </a:solidFill>
              </a:rPr>
              <a:t>Meeting Date: </a:t>
            </a:r>
            <a:r>
              <a:rPr lang="en-US" altLang="ko-KR" dirty="0" smtClean="0">
                <a:solidFill>
                  <a:srgbClr val="B42025"/>
                </a:solidFill>
              </a:rPr>
              <a:t>2015-02-25</a:t>
            </a:r>
            <a:endParaRPr lang="en-US" altLang="ko-KR" dirty="0">
              <a:solidFill>
                <a:srgbClr val="B42025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2700" y="11113"/>
            <a:ext cx="70739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dirty="0" smtClean="0"/>
              <a:t>TST-2015-0023R02-Compliance </a:t>
            </a:r>
            <a:r>
              <a:rPr lang="fi-FI" dirty="0" smtClean="0"/>
              <a:t>Testing Program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/>
              <a:t>P</a:t>
            </a:r>
            <a:r>
              <a:rPr lang="en-US" altLang="ko-KR" sz="3200" dirty="0" smtClean="0"/>
              <a:t>roposal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 bwMode="auto">
          <a:xfrm>
            <a:off x="381000" y="1219200"/>
            <a:ext cx="8534400" cy="5029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Arial" charset="0"/>
              <a:buNone/>
            </a:pPr>
            <a:endParaRPr lang="en-GB" altLang="ko-KR" sz="2000" b="1" dirty="0" smtClean="0"/>
          </a:p>
          <a:p>
            <a:pPr eaLnBrk="1" hangingPunct="1">
              <a:buFont typeface="Arial" charset="0"/>
              <a:buNone/>
            </a:pPr>
            <a:r>
              <a:rPr lang="en-GB" altLang="ko-KR" sz="2000" b="1" dirty="0" smtClean="0"/>
              <a:t>Question</a:t>
            </a:r>
            <a:r>
              <a:rPr lang="en-GB" altLang="ko-KR" sz="2000" dirty="0" smtClean="0"/>
              <a:t> :  What is the Best Compliance Test Management </a:t>
            </a:r>
            <a:r>
              <a:rPr lang="en-GB" altLang="ko-KR" sz="2000" dirty="0" smtClean="0"/>
              <a:t>process </a:t>
            </a:r>
            <a:r>
              <a:rPr lang="en-GB" altLang="ko-KR" sz="2000" dirty="0" smtClean="0"/>
              <a:t>for oneM2M </a:t>
            </a:r>
          </a:p>
          <a:p>
            <a:pPr eaLnBrk="1" hangingPunct="1">
              <a:buFont typeface="Arial" charset="0"/>
              <a:buNone/>
            </a:pPr>
            <a:r>
              <a:rPr lang="en-GB" altLang="ko-KR" sz="2000" dirty="0" smtClean="0"/>
              <a:t>		     to Integrate </a:t>
            </a:r>
            <a:r>
              <a:rPr lang="en-GB" altLang="ko-KR" sz="2000" dirty="0" smtClean="0"/>
              <a:t>M2M</a:t>
            </a:r>
            <a:endParaRPr lang="en-GB" altLang="ko-KR" sz="2000" dirty="0" smtClean="0"/>
          </a:p>
          <a:p>
            <a:pPr eaLnBrk="1" hangingPunct="1">
              <a:buFont typeface="Arial" charset="0"/>
              <a:buNone/>
            </a:pPr>
            <a:r>
              <a:rPr lang="en-GB" altLang="ko-KR" sz="2000" dirty="0" smtClean="0"/>
              <a:t>		     </a:t>
            </a:r>
            <a:r>
              <a:rPr lang="en-GB" altLang="ko-KR" sz="2400" b="1" u="sng" dirty="0" smtClean="0">
                <a:latin typeface="+mj-lt"/>
              </a:rPr>
              <a:t>Connectivity Chain with </a:t>
            </a:r>
            <a:r>
              <a:rPr lang="en-GB" altLang="ko-KR" sz="2400" b="1" u="sng" dirty="0" smtClean="0">
                <a:solidFill>
                  <a:srgbClr val="FF0000"/>
                </a:solidFill>
                <a:latin typeface="+mj-lt"/>
              </a:rPr>
              <a:t>Trustability </a:t>
            </a:r>
            <a:r>
              <a:rPr lang="en-GB" altLang="ko-KR" sz="2400" b="1" u="sng" dirty="0" smtClean="0">
                <a:latin typeface="+mj-lt"/>
              </a:rPr>
              <a:t>under </a:t>
            </a:r>
            <a:r>
              <a:rPr lang="en-GB" altLang="ko-KR" sz="2400" b="1" u="sng" dirty="0" smtClean="0">
                <a:solidFill>
                  <a:srgbClr val="FF0000"/>
                </a:solidFill>
                <a:latin typeface="+mj-lt"/>
              </a:rPr>
              <a:t>oneM2M</a:t>
            </a:r>
            <a:r>
              <a:rPr lang="en-GB" altLang="ko-KR" sz="2000" dirty="0" smtClean="0"/>
              <a:t>?</a:t>
            </a:r>
          </a:p>
          <a:p>
            <a:pPr eaLnBrk="1" hangingPunct="1">
              <a:buFont typeface="Arial" charset="0"/>
              <a:buNone/>
            </a:pPr>
            <a:endParaRPr lang="en-GB" altLang="ko-KR" sz="2000" dirty="0" smtClean="0">
              <a:sym typeface="Wingdings" pitchFamily="2" charset="2"/>
            </a:endParaRPr>
          </a:p>
          <a:p>
            <a:pPr eaLnBrk="1" hangingPunct="1">
              <a:buFont typeface="Arial" charset="0"/>
              <a:buNone/>
            </a:pPr>
            <a:endParaRPr lang="en-GB" altLang="ko-KR" sz="2000" dirty="0" smtClean="0">
              <a:sym typeface="Wingdings" pitchFamily="2" charset="2"/>
            </a:endParaRPr>
          </a:p>
          <a:p>
            <a:pPr eaLnBrk="1" hangingPunct="1">
              <a:buFont typeface="Arial" charset="0"/>
              <a:buNone/>
            </a:pPr>
            <a:r>
              <a:rPr lang="en-GB" altLang="ko-KR" sz="2000" b="1" dirty="0" smtClean="0">
                <a:sym typeface="Wingdings" pitchFamily="2" charset="2"/>
              </a:rPr>
              <a:t>Answer : </a:t>
            </a:r>
          </a:p>
          <a:p>
            <a:pPr eaLnBrk="1" hangingPunct="1">
              <a:buFont typeface="Wingdings" pitchFamily="2" charset="2"/>
              <a:buChar char="è"/>
            </a:pPr>
            <a:r>
              <a:rPr lang="en-US" altLang="ko-KR" sz="2200" dirty="0" smtClean="0">
                <a:solidFill>
                  <a:srgbClr val="FF0000"/>
                </a:solidFill>
                <a:sym typeface="Wingdings" pitchFamily="2" charset="2"/>
              </a:rPr>
              <a:t>1. </a:t>
            </a:r>
            <a:r>
              <a:rPr lang="en-US" altLang="ko-KR" sz="2200" b="1" dirty="0" smtClean="0">
                <a:solidFill>
                  <a:srgbClr val="FF0000"/>
                </a:solidFill>
                <a:sym typeface="Wingdings" pitchFamily="2" charset="2"/>
              </a:rPr>
              <a:t>Manage</a:t>
            </a:r>
            <a:r>
              <a:rPr lang="en-US" altLang="ko-KR" sz="220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altLang="ko-KR" sz="2200" dirty="0" smtClean="0">
                <a:sym typeface="Wingdings" pitchFamily="2" charset="2"/>
              </a:rPr>
              <a:t>Compliance Test Program </a:t>
            </a:r>
            <a:r>
              <a:rPr lang="en-US" altLang="ko-KR" sz="2200" b="1" u="sng" dirty="0" smtClean="0">
                <a:solidFill>
                  <a:srgbClr val="FF0000"/>
                </a:solidFill>
                <a:sym typeface="Wingdings" pitchFamily="2" charset="2"/>
              </a:rPr>
              <a:t>by oneM2M Authority</a:t>
            </a:r>
          </a:p>
          <a:p>
            <a:pPr eaLnBrk="1" hangingPunct="1">
              <a:buFont typeface="Wingdings" pitchFamily="2" charset="2"/>
              <a:buChar char="è"/>
            </a:pPr>
            <a:r>
              <a:rPr lang="en-US" altLang="ko-KR" sz="2200" dirty="0" smtClean="0">
                <a:solidFill>
                  <a:srgbClr val="FF0000"/>
                </a:solidFill>
                <a:sym typeface="Wingdings" pitchFamily="2" charset="2"/>
              </a:rPr>
              <a:t>2. </a:t>
            </a:r>
            <a:r>
              <a:rPr lang="en-US" altLang="ko-KR" sz="2200" b="1" dirty="0" smtClean="0">
                <a:solidFill>
                  <a:srgbClr val="FF0000"/>
                </a:solidFill>
                <a:sym typeface="Wingdings" pitchFamily="2" charset="2"/>
              </a:rPr>
              <a:t>Designate reliable 3</a:t>
            </a:r>
            <a:r>
              <a:rPr lang="en-US" altLang="ko-KR" sz="2200" b="1" baseline="30000" dirty="0" smtClean="0">
                <a:solidFill>
                  <a:srgbClr val="FF0000"/>
                </a:solidFill>
                <a:sym typeface="Wingdings" pitchFamily="2" charset="2"/>
              </a:rPr>
              <a:t>rd</a:t>
            </a:r>
            <a:r>
              <a:rPr lang="en-US" altLang="ko-KR" sz="2200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altLang="ko-KR" sz="2200" b="1" dirty="0" smtClean="0">
                <a:solidFill>
                  <a:srgbClr val="FF0000"/>
                </a:solidFill>
                <a:sym typeface="Wingdings" pitchFamily="2" charset="2"/>
              </a:rPr>
              <a:t>Party Test Labs </a:t>
            </a:r>
            <a:r>
              <a:rPr lang="en-US" altLang="ko-KR" sz="2200" dirty="0" smtClean="0">
                <a:sym typeface="Wingdings" pitchFamily="2" charset="2"/>
              </a:rPr>
              <a:t>for Compliance Testing</a:t>
            </a:r>
          </a:p>
          <a:p>
            <a:pPr eaLnBrk="1" hangingPunct="1">
              <a:buFont typeface="Wingdings" pitchFamily="2" charset="2"/>
              <a:buChar char="è"/>
            </a:pPr>
            <a:r>
              <a:rPr lang="en-US" altLang="ko-KR" sz="2200" dirty="0" smtClean="0">
                <a:solidFill>
                  <a:srgbClr val="FF0000"/>
                </a:solidFill>
                <a:sym typeface="Wingdings" pitchFamily="2" charset="2"/>
              </a:rPr>
              <a:t>3.</a:t>
            </a:r>
            <a:r>
              <a:rPr lang="en-US" altLang="ko-KR" sz="2200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altLang="ko-KR" sz="2200" b="1" dirty="0" smtClean="0">
                <a:solidFill>
                  <a:srgbClr val="FF0000"/>
                </a:solidFill>
                <a:sym typeface="Wingdings" pitchFamily="2" charset="2"/>
              </a:rPr>
              <a:t>Select </a:t>
            </a:r>
            <a:r>
              <a:rPr lang="en-US" altLang="ko-KR" sz="2200" dirty="0" smtClean="0">
                <a:sym typeface="Wingdings" pitchFamily="2" charset="2"/>
              </a:rPr>
              <a:t>Independent </a:t>
            </a:r>
            <a:r>
              <a:rPr lang="en-US" altLang="ko-KR" sz="2200" dirty="0" smtClean="0">
                <a:sym typeface="Wingdings" pitchFamily="2" charset="2"/>
              </a:rPr>
              <a:t>Individuals </a:t>
            </a:r>
            <a:r>
              <a:rPr lang="en-US" altLang="ko-KR" sz="2200" b="1" dirty="0" smtClean="0">
                <a:solidFill>
                  <a:srgbClr val="FF0000"/>
                </a:solidFill>
                <a:sym typeface="Wingdings" pitchFamily="2" charset="2"/>
              </a:rPr>
              <a:t>INSIDE of </a:t>
            </a:r>
            <a:r>
              <a:rPr lang="en-US" altLang="ko-KR" sz="2200" b="1" dirty="0" smtClean="0">
                <a:solidFill>
                  <a:srgbClr val="FF0000"/>
                </a:solidFill>
                <a:sym typeface="Wingdings" pitchFamily="2" charset="2"/>
              </a:rPr>
              <a:t>oneM2M/Partners</a:t>
            </a:r>
            <a:endParaRPr lang="en-US" altLang="ko-KR" sz="2200" b="1" dirty="0" smtClean="0">
              <a:solidFill>
                <a:srgbClr val="FF0000"/>
              </a:solidFill>
              <a:sym typeface="Wingdings" pitchFamily="2" charset="2"/>
            </a:endParaRPr>
          </a:p>
          <a:p>
            <a:pPr lvl="1" eaLnBrk="1" hangingPunct="1">
              <a:buFont typeface="Arial" charset="0"/>
              <a:buNone/>
            </a:pPr>
            <a:r>
              <a:rPr lang="en-US" altLang="ko-KR" sz="2200" dirty="0" smtClean="0">
                <a:solidFill>
                  <a:srgbClr val="FF0000"/>
                </a:solidFill>
                <a:sym typeface="Wingdings" pitchFamily="2" charset="2"/>
              </a:rPr>
              <a:t>   </a:t>
            </a:r>
            <a:r>
              <a:rPr lang="en-US" altLang="ko-KR" sz="2200" dirty="0" smtClean="0">
                <a:solidFill>
                  <a:schemeClr val="tx1"/>
                </a:solidFill>
                <a:sym typeface="Wingdings" pitchFamily="2" charset="2"/>
              </a:rPr>
              <a:t>for Test Result Evaluation, PlugFest Setting, Auditing</a:t>
            </a:r>
          </a:p>
          <a:p>
            <a:pPr lvl="2" eaLnBrk="1" hangingPunct="1">
              <a:buFont typeface="Arial" charset="0"/>
              <a:buNone/>
            </a:pPr>
            <a:endParaRPr lang="en-US" altLang="ko-KR" sz="1400" dirty="0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7BEF910-CFA0-474A-8EF3-CBA43B8321D0}" type="slidenum">
              <a:rPr lang="en-US" altLang="ko-KR" smtClean="0">
                <a:cs typeface="Arial" charset="0"/>
              </a:rPr>
              <a:pPr/>
              <a:t>10</a:t>
            </a:fld>
            <a:endParaRPr lang="en-US" altLang="ko-KR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 bwMode="auto">
          <a:xfrm>
            <a:off x="457200" y="1524000"/>
            <a:ext cx="8229600" cy="99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sz="2800" b="1" dirty="0" smtClean="0"/>
              <a:t>What is </a:t>
            </a:r>
            <a:r>
              <a:rPr lang="en-US" altLang="ko-KR" sz="2800" b="1" dirty="0" smtClean="0"/>
              <a:t>ATL (</a:t>
            </a:r>
            <a:r>
              <a:rPr lang="en-US" altLang="ko-KR" sz="2800" b="1" dirty="0" smtClean="0"/>
              <a:t>Authorized </a:t>
            </a:r>
            <a:r>
              <a:rPr lang="en-US" altLang="ko-KR" sz="2800" b="1" dirty="0" smtClean="0"/>
              <a:t>Test </a:t>
            </a:r>
            <a:r>
              <a:rPr lang="en-US" altLang="ko-KR" sz="2800" b="1" dirty="0" smtClean="0"/>
              <a:t>Laboratory_?</a:t>
            </a:r>
            <a:endParaRPr lang="en-US" altLang="ko-KR" sz="2800" b="1" dirty="0" smtClean="0"/>
          </a:p>
        </p:txBody>
      </p:sp>
      <p:sp>
        <p:nvSpPr>
          <p:cNvPr id="8194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2286000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Arial" pitchFamily="34" charset="0"/>
              <a:buChar char="•"/>
              <a:defRPr/>
            </a:pPr>
            <a:r>
              <a:rPr lang="en-GB" sz="2000" b="1" dirty="0" smtClean="0"/>
              <a:t>3</a:t>
            </a:r>
            <a:r>
              <a:rPr lang="en-GB" sz="2000" b="1" baseline="30000" dirty="0" smtClean="0"/>
              <a:t>rd</a:t>
            </a:r>
            <a:r>
              <a:rPr lang="en-GB" sz="2000" b="1" dirty="0" smtClean="0"/>
              <a:t> Party, Authorized Test </a:t>
            </a:r>
            <a:r>
              <a:rPr lang="en-GB" sz="2000" b="1" dirty="0" smtClean="0"/>
              <a:t>Laboratory - ATL:</a:t>
            </a:r>
            <a:endParaRPr lang="en-GB" sz="2000" b="1" dirty="0" smtClean="0"/>
          </a:p>
          <a:p>
            <a:pPr eaLnBrk="1" hangingPunct="1">
              <a:buFont typeface="Arial" pitchFamily="34" charset="0"/>
              <a:buChar char="•"/>
              <a:defRPr/>
            </a:pPr>
            <a:endParaRPr lang="en-GB" sz="2000" dirty="0" smtClean="0"/>
          </a:p>
          <a:p>
            <a:pPr marL="342900" lvl="1" indent="-342900" eaLnBrk="1" hangingPunct="1">
              <a:buFontTx/>
              <a:buChar char="-"/>
              <a:defRPr/>
            </a:pPr>
            <a:r>
              <a:rPr lang="en-GB" sz="1800" dirty="0" smtClean="0">
                <a:solidFill>
                  <a:srgbClr val="FF0000"/>
                </a:solidFill>
              </a:rPr>
              <a:t>Performs </a:t>
            </a:r>
            <a:r>
              <a:rPr lang="en-GB" sz="1800" dirty="0" smtClean="0">
                <a:solidFill>
                  <a:srgbClr val="FF0000"/>
                </a:solidFill>
              </a:rPr>
              <a:t>Test </a:t>
            </a:r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and helping Developer for Proper Device Development</a:t>
            </a:r>
          </a:p>
          <a:p>
            <a:pPr marL="342900" lvl="1" indent="-342900" eaLnBrk="1" hangingPunct="1">
              <a:buFontTx/>
              <a:buChar char="-"/>
              <a:defRPr/>
            </a:pPr>
            <a:r>
              <a:rPr lang="en-GB" sz="1800" dirty="0" smtClean="0">
                <a:solidFill>
                  <a:srgbClr val="FF0000"/>
                </a:solidFill>
              </a:rPr>
              <a:t>Involvement / Contributions </a:t>
            </a:r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</a:t>
            </a:r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PlugFest</a:t>
            </a:r>
          </a:p>
          <a:p>
            <a:pPr marL="342900" lvl="1" indent="-342900" eaLnBrk="1" hangingPunct="1">
              <a:buFontTx/>
              <a:buChar char="-"/>
              <a:defRPr/>
            </a:pPr>
            <a:r>
              <a:rPr lang="en-GB" sz="1800" dirty="0" smtClean="0">
                <a:solidFill>
                  <a:srgbClr val="FF0000"/>
                </a:solidFill>
              </a:rPr>
              <a:t>Multiple Options - </a:t>
            </a:r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by </a:t>
            </a:r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Selecting several ATLs and making them competitive</a:t>
            </a:r>
            <a:endParaRPr lang="en-US" sz="1800" dirty="0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9BA205F-4E5D-4D77-8E20-ABA76EBE4BCB}" type="slidenum">
              <a:rPr lang="en-US" altLang="ko-KR" smtClean="0">
                <a:cs typeface="Arial" charset="0"/>
              </a:rPr>
              <a:pPr/>
              <a:t>11</a:t>
            </a:fld>
            <a:endParaRPr lang="en-US" altLang="ko-KR" smtClean="0">
              <a:cs typeface="Arial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304800"/>
            <a:ext cx="8229600" cy="76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400" dirty="0" smtClean="0">
                <a:solidFill>
                  <a:srgbClr val="C00000"/>
                </a:solidFill>
                <a:latin typeface="+mj-lt"/>
                <a:cs typeface="ＭＳ Ｐゴシック" charset="0"/>
              </a:rPr>
              <a:t>A</a:t>
            </a:r>
            <a:r>
              <a:rPr lang="en-US" altLang="ko-KR" sz="3200" dirty="0" smtClean="0">
                <a:solidFill>
                  <a:srgbClr val="C00000"/>
                </a:solidFill>
                <a:latin typeface="+mj-lt"/>
                <a:cs typeface="ＭＳ Ｐゴシック" charset="0"/>
              </a:rPr>
              <a:t>NNEX</a:t>
            </a:r>
            <a:r>
              <a:rPr lang="en-US" altLang="ko-KR" sz="4400" dirty="0" smtClean="0">
                <a:solidFill>
                  <a:srgbClr val="C00000"/>
                </a:solidFill>
                <a:latin typeface="+mj-lt"/>
                <a:cs typeface="ＭＳ Ｐゴシック" charset="0"/>
              </a:rPr>
              <a:t> A</a:t>
            </a:r>
            <a:endParaRPr kumimoji="0" lang="en-US" altLang="ko-KR" sz="44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MS PGothic" pitchFamily="34" charset="-128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/>
              <a:t>C</a:t>
            </a:r>
            <a:r>
              <a:rPr lang="en-US" altLang="ko-KR" sz="3200" dirty="0" smtClean="0"/>
              <a:t>ontents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ko-KR" sz="2000" dirty="0" smtClean="0"/>
              <a:t>What is </a:t>
            </a:r>
            <a:r>
              <a:rPr lang="en-GB" altLang="ko-KR" sz="2000" dirty="0" smtClean="0">
                <a:solidFill>
                  <a:srgbClr val="FF0000"/>
                </a:solidFill>
              </a:rPr>
              <a:t>Compliance Test Management</a:t>
            </a:r>
            <a:r>
              <a:rPr lang="en-GB" altLang="ko-KR" sz="2000" dirty="0" smtClean="0"/>
              <a:t>?</a:t>
            </a:r>
          </a:p>
          <a:p>
            <a:pPr eaLnBrk="1" hangingPunct="1"/>
            <a:endParaRPr lang="en-GB" altLang="ko-KR" sz="2000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en-GB" altLang="ko-KR" sz="2000" dirty="0" smtClean="0"/>
              <a:t>Why is </a:t>
            </a:r>
            <a:r>
              <a:rPr lang="en-GB" altLang="ko-KR" sz="2000" dirty="0" smtClean="0">
                <a:solidFill>
                  <a:srgbClr val="FF0000"/>
                </a:solidFill>
              </a:rPr>
              <a:t>Compliance Test Management </a:t>
            </a:r>
            <a:r>
              <a:rPr lang="en-GB" altLang="ko-KR" sz="2000" dirty="0" smtClean="0"/>
              <a:t>important?</a:t>
            </a:r>
          </a:p>
          <a:p>
            <a:pPr eaLnBrk="1" hangingPunct="1"/>
            <a:endParaRPr lang="en-GB" altLang="ko-KR" sz="2000" dirty="0" smtClean="0"/>
          </a:p>
          <a:p>
            <a:pPr eaLnBrk="1" hangingPunct="1"/>
            <a:r>
              <a:rPr lang="en-GB" altLang="ko-KR" sz="2000" dirty="0" smtClean="0"/>
              <a:t>Various options based on </a:t>
            </a:r>
            <a:r>
              <a:rPr lang="en-GB" altLang="ko-KR" sz="2000" dirty="0" smtClean="0">
                <a:solidFill>
                  <a:srgbClr val="FF0000"/>
                </a:solidFill>
              </a:rPr>
              <a:t>Compliance Test Management</a:t>
            </a:r>
          </a:p>
          <a:p>
            <a:pPr eaLnBrk="1" hangingPunct="1"/>
            <a:endParaRPr lang="en-GB" altLang="ko-KR" sz="2000" dirty="0" smtClean="0"/>
          </a:p>
          <a:p>
            <a:pPr eaLnBrk="1" hangingPunct="1"/>
            <a:r>
              <a:rPr lang="en-GB" altLang="ko-KR" sz="2000" dirty="0" smtClean="0"/>
              <a:t>Pros &amp; Cons comparison based on Compliance Test Management allocation (</a:t>
            </a:r>
            <a:r>
              <a:rPr lang="en-GB" altLang="ko-KR" sz="2000" dirty="0" smtClean="0">
                <a:solidFill>
                  <a:srgbClr val="FF0000"/>
                </a:solidFill>
              </a:rPr>
              <a:t>Internal or External</a:t>
            </a:r>
            <a:r>
              <a:rPr lang="en-GB" altLang="ko-KR" sz="2000" dirty="0" smtClean="0"/>
              <a:t>)</a:t>
            </a:r>
          </a:p>
          <a:p>
            <a:pPr eaLnBrk="1" hangingPunct="1"/>
            <a:endParaRPr lang="en-GB" altLang="ko-KR" sz="2000" dirty="0" smtClean="0"/>
          </a:p>
          <a:p>
            <a:pPr eaLnBrk="1" hangingPunct="1"/>
            <a:r>
              <a:rPr lang="en-GB" altLang="ko-KR" sz="2000" dirty="0" smtClean="0"/>
              <a:t>References of other Standard Organs</a:t>
            </a:r>
            <a:endParaRPr lang="en-US" altLang="ko-KR" sz="2000" dirty="0" smtClean="0"/>
          </a:p>
          <a:p>
            <a:pPr eaLnBrk="1" hangingPunct="1"/>
            <a:endParaRPr lang="en-US" altLang="ko-KR" sz="2000" dirty="0" smtClean="0"/>
          </a:p>
          <a:p>
            <a:pPr eaLnBrk="1" hangingPunct="1"/>
            <a:r>
              <a:rPr lang="en-US" altLang="ko-KR" sz="2000" dirty="0" smtClean="0"/>
              <a:t>Proposal</a:t>
            </a:r>
            <a:endParaRPr lang="en-GB" altLang="ko-KR" sz="2000" dirty="0" smtClean="0"/>
          </a:p>
          <a:p>
            <a:pPr lvl="1"/>
            <a:endParaRPr lang="en-US" altLang="ko-KR" sz="1800" dirty="0" smtClean="0"/>
          </a:p>
          <a:p>
            <a:pPr lvl="2" eaLnBrk="1" hangingPunct="1"/>
            <a:endParaRPr lang="en-US" altLang="ko-KR" sz="1400" dirty="0" smtClean="0"/>
          </a:p>
        </p:txBody>
      </p:sp>
      <p:sp>
        <p:nvSpPr>
          <p:cNvPr id="4100" name="Slide Number Placeholder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4E43C9F-7C94-4604-A8A0-589264BD2103}" type="slidenum">
              <a:rPr lang="en-US" altLang="ko-KR" smtClean="0">
                <a:cs typeface="Arial" charset="0"/>
              </a:rPr>
              <a:pPr/>
              <a:t>2</a:t>
            </a:fld>
            <a:endParaRPr lang="en-US" altLang="ko-KR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>
                <a:solidFill>
                  <a:schemeClr val="tx1"/>
                </a:solidFill>
              </a:rPr>
              <a:t>W</a:t>
            </a:r>
            <a:r>
              <a:rPr lang="en-US" altLang="ko-KR" sz="3200" dirty="0" smtClean="0">
                <a:solidFill>
                  <a:schemeClr val="tx1"/>
                </a:solidFill>
              </a:rPr>
              <a:t>hat is </a:t>
            </a:r>
            <a:r>
              <a:rPr lang="en-US" altLang="ko-KR" sz="3200" dirty="0" smtClean="0"/>
              <a:t>Compliance Test Management</a:t>
            </a:r>
            <a:r>
              <a:rPr lang="en-US" altLang="ko-KR" sz="3200" dirty="0" smtClean="0">
                <a:solidFill>
                  <a:schemeClr val="tx1"/>
                </a:solidFill>
              </a:rPr>
              <a:t>?</a:t>
            </a:r>
            <a:br>
              <a:rPr lang="en-US" altLang="ko-KR" sz="3200" dirty="0" smtClean="0">
                <a:solidFill>
                  <a:schemeClr val="tx1"/>
                </a:solidFill>
              </a:rPr>
            </a:br>
            <a:endParaRPr lang="en-US" altLang="ko-KR" sz="3200" dirty="0" smtClean="0">
              <a:solidFill>
                <a:schemeClr val="tx1"/>
              </a:solidFill>
            </a:endParaRPr>
          </a:p>
        </p:txBody>
      </p:sp>
      <p:sp>
        <p:nvSpPr>
          <p:cNvPr id="8194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Arial" pitchFamily="34" charset="0"/>
              <a:buChar char="•"/>
              <a:defRPr/>
            </a:pPr>
            <a:r>
              <a:rPr lang="en-GB" sz="2000" b="1" dirty="0" smtClean="0"/>
              <a:t>Compliance Test Management :</a:t>
            </a:r>
            <a:endParaRPr lang="en-GB" sz="2000" dirty="0" smtClean="0"/>
          </a:p>
          <a:p>
            <a:pPr eaLnBrk="1" hangingPunct="1">
              <a:buFont typeface="Arial" pitchFamily="34" charset="0"/>
              <a:buNone/>
              <a:defRPr/>
            </a:pPr>
            <a:r>
              <a:rPr lang="en-GB" sz="2400" b="1" dirty="0" smtClean="0"/>
              <a:t>	</a:t>
            </a:r>
            <a:r>
              <a:rPr lang="en-GB" sz="2400" b="1" dirty="0" smtClean="0">
                <a:solidFill>
                  <a:srgbClr val="FF0000"/>
                </a:solidFill>
              </a:rPr>
              <a:t>Manage Overall Tests, PlugFest and Certificate program</a:t>
            </a:r>
          </a:p>
          <a:p>
            <a:pPr eaLnBrk="1" hangingPunct="1">
              <a:buFont typeface="Arial" pitchFamily="34" charset="0"/>
              <a:buNone/>
              <a:defRPr/>
            </a:pPr>
            <a:endParaRPr lang="en-GB" sz="2000" b="1" dirty="0" smtClean="0">
              <a:solidFill>
                <a:srgbClr val="FF0000"/>
              </a:solidFill>
            </a:endParaRPr>
          </a:p>
          <a:p>
            <a:pPr marL="342900" lvl="1" indent="-342900" eaLnBrk="1" hangingPunct="1">
              <a:buFontTx/>
              <a:buChar char="-"/>
              <a:defRPr/>
            </a:pPr>
            <a:r>
              <a:rPr lang="en-GB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Interpret</a:t>
            </a:r>
            <a:r>
              <a:rPr lang="en-GB" sz="2000" b="1" dirty="0" smtClean="0">
                <a:solidFill>
                  <a:srgbClr val="FF0000"/>
                </a:solidFill>
              </a:rPr>
              <a:t> </a:t>
            </a:r>
            <a:r>
              <a:rPr lang="en-GB" sz="2000" dirty="0" smtClean="0">
                <a:solidFill>
                  <a:schemeClr val="tx1"/>
                </a:solidFill>
              </a:rPr>
              <a:t>Test Specs and Terms for Compliance Testing</a:t>
            </a:r>
          </a:p>
          <a:p>
            <a:pPr marL="342900" lvl="1" indent="-342900" eaLnBrk="1" hangingPunct="1">
              <a:buFontTx/>
              <a:buChar char="-"/>
              <a:defRPr/>
            </a:pPr>
            <a:r>
              <a:rPr lang="en-GB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Test Result Checking </a:t>
            </a:r>
            <a:r>
              <a:rPr lang="en-GB" sz="2000" dirty="0" smtClean="0">
                <a:solidFill>
                  <a:schemeClr val="tx1"/>
                </a:solidFill>
              </a:rPr>
              <a:t>for Adequate Specification implementation</a:t>
            </a:r>
          </a:p>
          <a:p>
            <a:pPr marL="342900" lvl="1" indent="-342900" eaLnBrk="1" hangingPunct="1">
              <a:buFontTx/>
              <a:buChar char="-"/>
              <a:defRPr/>
            </a:pPr>
            <a:r>
              <a:rPr lang="en-GB" sz="2000" dirty="0" smtClean="0">
                <a:solidFill>
                  <a:schemeClr val="tx1"/>
                </a:solidFill>
              </a:rPr>
              <a:t>Manage </a:t>
            </a:r>
            <a:r>
              <a:rPr lang="en-GB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PlugFest</a:t>
            </a:r>
            <a:r>
              <a:rPr lang="en-GB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000" dirty="0" smtClean="0">
                <a:solidFill>
                  <a:schemeClr val="tx1"/>
                </a:solidFill>
              </a:rPr>
              <a:t>Event </a:t>
            </a:r>
          </a:p>
          <a:p>
            <a:pPr marL="342900" lvl="1" indent="-342900" eaLnBrk="1" hangingPunct="1">
              <a:buFontTx/>
              <a:buChar char="-"/>
              <a:defRPr/>
            </a:pPr>
            <a:r>
              <a:rPr lang="en-GB" sz="2000" dirty="0" smtClean="0">
                <a:solidFill>
                  <a:schemeClr val="tx1"/>
                </a:solidFill>
              </a:rPr>
              <a:t>Manage </a:t>
            </a:r>
            <a:r>
              <a:rPr lang="en-GB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Round Robin Testing </a:t>
            </a:r>
            <a:r>
              <a:rPr lang="en-GB" sz="2000" dirty="0" smtClean="0">
                <a:solidFill>
                  <a:schemeClr val="tx1"/>
                </a:solidFill>
              </a:rPr>
              <a:t>Program for Consistent &amp;  Appropriate Test Result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sz="2000" dirty="0" smtClean="0"/>
          </a:p>
          <a:p>
            <a:pPr lvl="1">
              <a:buFont typeface="Arial" pitchFamily="34" charset="0"/>
              <a:buNone/>
              <a:defRPr/>
            </a:pPr>
            <a:endParaRPr lang="en-US" sz="1800" dirty="0" smtClean="0"/>
          </a:p>
          <a:p>
            <a:pPr lvl="2" eaLnBrk="1" hangingPunct="1">
              <a:buFont typeface="Arial" pitchFamily="34" charset="0"/>
              <a:buChar char="•"/>
              <a:defRPr/>
            </a:pPr>
            <a:endParaRPr lang="en-US" sz="1400" dirty="0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9BA205F-4E5D-4D77-8E20-ABA76EBE4BCB}" type="slidenum">
              <a:rPr lang="en-US" altLang="ko-KR" smtClean="0">
                <a:cs typeface="Arial" charset="0"/>
              </a:rPr>
              <a:pPr/>
              <a:t>3</a:t>
            </a:fld>
            <a:endParaRPr lang="en-US" altLang="ko-KR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99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>
                <a:solidFill>
                  <a:schemeClr val="tx1"/>
                </a:solidFill>
              </a:rPr>
              <a:t>W</a:t>
            </a:r>
            <a:r>
              <a:rPr lang="en-US" altLang="ko-KR" sz="3200" dirty="0" smtClean="0">
                <a:solidFill>
                  <a:schemeClr val="tx1"/>
                </a:solidFill>
              </a:rPr>
              <a:t>hy is </a:t>
            </a:r>
            <a:br>
              <a:rPr lang="en-US" altLang="ko-KR" sz="3200" dirty="0" smtClean="0">
                <a:solidFill>
                  <a:schemeClr val="tx1"/>
                </a:solidFill>
              </a:rPr>
            </a:br>
            <a:r>
              <a:rPr lang="en-US" altLang="ko-KR" sz="3200" dirty="0" smtClean="0"/>
              <a:t>Compliance Test Management Important</a:t>
            </a:r>
            <a:r>
              <a:rPr lang="en-US" altLang="ko-KR" sz="3200" dirty="0" smtClean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8194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None/>
              <a:defRPr/>
            </a:pPr>
            <a:endParaRPr lang="en-GB" sz="2000" b="1" dirty="0" smtClean="0"/>
          </a:p>
          <a:p>
            <a:pPr eaLnBrk="1" hangingPunct="1">
              <a:buNone/>
              <a:defRPr/>
            </a:pPr>
            <a:r>
              <a:rPr lang="en-GB" sz="2000" b="1" dirty="0" smtClean="0"/>
              <a:t>Based on the result of Compliance Test,  PlugFest and Certificate Program, </a:t>
            </a:r>
          </a:p>
          <a:p>
            <a:pPr eaLnBrk="1" hangingPunct="1">
              <a:buNone/>
              <a:defRPr/>
            </a:pPr>
            <a:r>
              <a:rPr lang="en-GB" sz="2000" b="1" dirty="0" smtClean="0"/>
              <a:t>Compliance Test Management Do;</a:t>
            </a:r>
          </a:p>
          <a:p>
            <a:pPr eaLnBrk="1" hangingPunct="1">
              <a:buNone/>
              <a:defRPr/>
            </a:pPr>
            <a:endParaRPr lang="en-GB" sz="2000" b="1" dirty="0" smtClean="0"/>
          </a:p>
          <a:p>
            <a:pPr eaLnBrk="1" hangingPunct="1">
              <a:buNone/>
              <a:defRPr/>
            </a:pPr>
            <a:endParaRPr lang="en-GB" sz="2000" b="1" dirty="0" smtClean="0"/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en-GB" sz="2000" b="1" dirty="0" smtClean="0"/>
              <a:t>Represent Member Companies </a:t>
            </a:r>
            <a:r>
              <a:rPr lang="en-GB" sz="2000" b="1" dirty="0" smtClean="0">
                <a:solidFill>
                  <a:srgbClr val="FF0000"/>
                </a:solidFill>
              </a:rPr>
              <a:t>Interests</a:t>
            </a: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en-GB" sz="2000" b="1" dirty="0" smtClean="0">
                <a:solidFill>
                  <a:srgbClr val="FF0000"/>
                </a:solidFill>
              </a:rPr>
              <a:t>B</a:t>
            </a:r>
            <a:r>
              <a:rPr lang="en-GB" sz="2000" b="1" dirty="0" smtClean="0">
                <a:solidFill>
                  <a:srgbClr val="FF0000"/>
                </a:solidFill>
                <a:cs typeface="ＭＳ Ｐゴシック" charset="0"/>
              </a:rPr>
              <a:t>lock corrupted Devices </a:t>
            </a:r>
            <a:r>
              <a:rPr lang="en-GB" sz="2000" b="1" dirty="0" smtClean="0">
                <a:solidFill>
                  <a:schemeClr val="tx1"/>
                </a:solidFill>
                <a:cs typeface="ＭＳ Ｐゴシック" charset="0"/>
              </a:rPr>
              <a:t>for oneM2M </a:t>
            </a:r>
            <a:r>
              <a:rPr lang="en-GB" sz="2000" b="1" dirty="0" smtClean="0">
                <a:solidFill>
                  <a:srgbClr val="FF0000"/>
                </a:solidFill>
                <a:cs typeface="ＭＳ Ｐゴシック" charset="0"/>
              </a:rPr>
              <a:t>Trustability Chain Solidity</a:t>
            </a: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en-GB" sz="2000" b="1" dirty="0" smtClean="0">
                <a:solidFill>
                  <a:srgbClr val="FF0000"/>
                </a:solidFill>
              </a:rPr>
              <a:t>Grant</a:t>
            </a:r>
            <a:r>
              <a:rPr lang="en-GB" sz="2000" b="1" dirty="0" smtClean="0">
                <a:solidFill>
                  <a:srgbClr val="FF0000"/>
                </a:solidFill>
                <a:cs typeface="ＭＳ Ｐゴシック" charset="0"/>
              </a:rPr>
              <a:t>/Redeem</a:t>
            </a:r>
            <a:r>
              <a:rPr lang="en-GB" sz="2000" b="1" dirty="0" smtClean="0">
                <a:solidFill>
                  <a:schemeClr val="tx1"/>
                </a:solidFill>
                <a:cs typeface="ＭＳ Ｐゴシック" charset="0"/>
              </a:rPr>
              <a:t> Certificates</a:t>
            </a: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en-GB" sz="2000" b="1" dirty="0" smtClean="0">
                <a:solidFill>
                  <a:srgbClr val="FF0000"/>
                </a:solidFill>
              </a:rPr>
              <a:t>Audit</a:t>
            </a:r>
            <a:r>
              <a:rPr lang="en-GB" sz="2000" b="1" dirty="0" smtClean="0"/>
              <a:t> 3rd parties to evaluate their capability as oneM2M Testing Lab.</a:t>
            </a: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  <a:defRPr/>
            </a:pPr>
            <a:endParaRPr lang="en-US" sz="1400" dirty="0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9BA205F-4E5D-4D77-8E20-ABA76EBE4BCB}" type="slidenum">
              <a:rPr lang="en-US" altLang="ko-KR" smtClean="0">
                <a:cs typeface="Arial" charset="0"/>
              </a:rPr>
              <a:pPr/>
              <a:t>4</a:t>
            </a:fld>
            <a:endParaRPr lang="en-US" altLang="ko-KR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sz="3200" dirty="0" smtClean="0"/>
              <a:t>Options for Compliance Test Programs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>
              <a:buFont typeface="Arial" pitchFamily="34" charset="0"/>
              <a:buChar char="–"/>
              <a:defRPr/>
            </a:pPr>
            <a:endParaRPr lang="en-US" altLang="ko-KR" sz="18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>
              <a:buFont typeface="Arial" pitchFamily="34" charset="0"/>
              <a:buChar char="–"/>
              <a:defRPr/>
            </a:pPr>
            <a:endParaRPr lang="en-US" altLang="ko-KR" sz="1800" dirty="0" smtClean="0"/>
          </a:p>
          <a:p>
            <a:pPr lvl="2" eaLnBrk="1" hangingPunct="1">
              <a:buFont typeface="Arial" pitchFamily="34" charset="0"/>
              <a:buChar char="•"/>
              <a:defRPr/>
            </a:pPr>
            <a:endParaRPr lang="en-US" altLang="ko-KR" sz="14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3850489"/>
              </p:ext>
            </p:extLst>
          </p:nvPr>
        </p:nvGraphicFramePr>
        <p:xfrm>
          <a:off x="990600" y="2057400"/>
          <a:ext cx="7315200" cy="32813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2895600"/>
                <a:gridCol w="3352800"/>
              </a:tblGrid>
              <a:tr h="37077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Options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Testing</a:t>
                      </a:r>
                      <a:r>
                        <a:rPr lang="en-US" sz="1800" baseline="0" dirty="0" smtClean="0"/>
                        <a:t> &amp; Certification</a:t>
                      </a:r>
                      <a:br>
                        <a:rPr lang="en-US" sz="1800" baseline="0" dirty="0" smtClean="0"/>
                      </a:br>
                      <a:r>
                        <a:rPr lang="en-US" sz="1800" baseline="0" dirty="0" smtClean="0"/>
                        <a:t> </a:t>
                      </a:r>
                      <a:r>
                        <a:rPr lang="en-US" sz="1800" dirty="0" smtClean="0"/>
                        <a:t>Management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Testing</a:t>
                      </a:r>
                      <a:r>
                        <a:rPr lang="en-US" sz="1800" baseline="0" dirty="0" smtClean="0"/>
                        <a:t> &amp; Certification</a:t>
                      </a:r>
                      <a:br>
                        <a:rPr lang="en-US" sz="1800" baseline="0" dirty="0" smtClean="0"/>
                      </a:br>
                      <a:r>
                        <a:rPr lang="en-US" sz="1800" baseline="0" dirty="0" smtClean="0"/>
                        <a:t>Activity</a:t>
                      </a:r>
                      <a:endParaRPr lang="en-US" sz="1800" dirty="0"/>
                    </a:p>
                  </a:txBody>
                  <a:tcPr marT="45712" marB="45712"/>
                </a:tc>
              </a:tr>
              <a:tr h="370778">
                <a:tc>
                  <a:txBody>
                    <a:bodyPr/>
                    <a:lstStyle/>
                    <a:p>
                      <a:r>
                        <a:rPr lang="en-US" sz="1800" i="1" dirty="0" smtClean="0"/>
                        <a:t>Option 0</a:t>
                      </a:r>
                      <a:endParaRPr lang="en-US" sz="1800" i="1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0" strike="noStrike" dirty="0" smtClean="0"/>
                        <a:t>oneM2M</a:t>
                      </a:r>
                      <a:endParaRPr lang="en-US" sz="1800" i="0" strike="noStrike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1" strike="sngStrike" dirty="0" smtClean="0"/>
                        <a:t>oneM2M</a:t>
                      </a:r>
                      <a:endParaRPr lang="en-US" sz="1800" i="1" strike="sngStrike" dirty="0"/>
                    </a:p>
                  </a:txBody>
                  <a:tcPr marT="45712" marB="45712"/>
                </a:tc>
              </a:tr>
              <a:tr h="37077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Option 1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oneM2M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Global </a:t>
                      </a:r>
                      <a:r>
                        <a:rPr lang="en-US" sz="1800" dirty="0" smtClean="0"/>
                        <a:t>Test Lab</a:t>
                      </a:r>
                      <a:endParaRPr lang="en-US" sz="1800" dirty="0"/>
                    </a:p>
                  </a:txBody>
                  <a:tcPr marT="45712" marB="45712"/>
                </a:tc>
              </a:tr>
              <a:tr h="37077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Option 2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oneM2M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Regional </a:t>
                      </a:r>
                      <a:r>
                        <a:rPr lang="en-US" sz="1800" dirty="0" smtClean="0"/>
                        <a:t>Test Lab</a:t>
                      </a:r>
                    </a:p>
                  </a:txBody>
                  <a:tcPr marT="45712" marB="45712"/>
                </a:tc>
              </a:tr>
              <a:tr h="43172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Option 3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Regional Partner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Regional </a:t>
                      </a:r>
                      <a:r>
                        <a:rPr lang="en-US" sz="1800" dirty="0" smtClean="0"/>
                        <a:t>Test Lab</a:t>
                      </a:r>
                    </a:p>
                  </a:txBody>
                  <a:tcPr marT="45712" marB="45712"/>
                </a:tc>
              </a:tr>
              <a:tr h="36569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Option 4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oneM2M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Member (Self-)</a:t>
                      </a:r>
                      <a:endParaRPr lang="en-US" sz="1800" dirty="0"/>
                    </a:p>
                  </a:txBody>
                  <a:tcPr marT="45712" marB="45712"/>
                </a:tc>
              </a:tr>
              <a:tr h="34573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Option 5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Regional Partner / 3</a:t>
                      </a:r>
                      <a:r>
                        <a:rPr lang="en-US" sz="1800" baseline="30000" dirty="0" smtClean="0"/>
                        <a:t>rd</a:t>
                      </a:r>
                      <a:r>
                        <a:rPr lang="en-US" sz="1800" dirty="0" smtClean="0"/>
                        <a:t> Party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Member (Self-)</a:t>
                      </a:r>
                      <a:endParaRPr lang="en-US" sz="1800" dirty="0"/>
                    </a:p>
                  </a:txBody>
                  <a:tcPr marT="45712" marB="45712"/>
                </a:tc>
              </a:tr>
              <a:tr h="36569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Option 6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Member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Member (Self-)</a:t>
                      </a:r>
                      <a:endParaRPr lang="en-US" sz="1800" dirty="0"/>
                    </a:p>
                  </a:txBody>
                  <a:tcPr marT="45712" marB="45712"/>
                </a:tc>
              </a:tr>
            </a:tbl>
          </a:graphicData>
        </a:graphic>
      </p:graphicFrame>
      <p:sp>
        <p:nvSpPr>
          <p:cNvPr id="5150" name="Slide Number Placeholder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4F0ADDF-34F4-4110-88B0-216DB6F02C30}" type="slidenum">
              <a:rPr lang="en-US" altLang="ko-KR" smtClean="0">
                <a:cs typeface="Arial" charset="0"/>
              </a:rPr>
              <a:pPr/>
              <a:t>5</a:t>
            </a:fld>
            <a:endParaRPr lang="en-US" altLang="ko-KR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41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/>
              <a:t>I</a:t>
            </a:r>
            <a:r>
              <a:rPr lang="en-US" altLang="ko-KR" sz="3200" dirty="0" smtClean="0"/>
              <a:t>nternal Compliance Test Management</a:t>
            </a:r>
          </a:p>
        </p:txBody>
      </p:sp>
      <p:sp>
        <p:nvSpPr>
          <p:cNvPr id="8194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1" indent="-342900" eaLnBrk="1" hangingPunct="1">
              <a:buFont typeface="Arial" pitchFamily="34" charset="0"/>
              <a:buChar char="•"/>
              <a:defRPr/>
            </a:pPr>
            <a:r>
              <a:rPr lang="en-US" sz="3200" b="1" dirty="0" smtClean="0">
                <a:solidFill>
                  <a:srgbClr val="FF0000"/>
                </a:solidFill>
              </a:rPr>
              <a:t>Can Get Various Pros </a:t>
            </a:r>
          </a:p>
          <a:p>
            <a:pPr marL="342900" lvl="1" indent="-342900" eaLnBrk="1" hangingPunct="1">
              <a:buNone/>
              <a:defRPr/>
            </a:pPr>
            <a:r>
              <a:rPr lang="en-US" sz="2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by setting Compliance Test Management </a:t>
            </a:r>
            <a:r>
              <a:rPr lang="en-US" sz="3200" b="1" dirty="0" smtClean="0">
                <a:solidFill>
                  <a:srgbClr val="FF0000"/>
                </a:solidFill>
              </a:rPr>
              <a:t>In oneM2M!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sz="2000" dirty="0" smtClean="0"/>
          </a:p>
          <a:p>
            <a:pPr eaLnBrk="1" hangingPunct="1">
              <a:buFont typeface="Arial" pitchFamily="34" charset="0"/>
              <a:buNone/>
              <a:defRPr/>
            </a:pPr>
            <a:endParaRPr lang="en-GB" sz="2000" dirty="0" smtClean="0"/>
          </a:p>
          <a:p>
            <a:pPr lvl="1">
              <a:buFont typeface="Arial" pitchFamily="34" charset="0"/>
              <a:buNone/>
              <a:defRPr/>
            </a:pPr>
            <a:endParaRPr lang="en-US" sz="1800" dirty="0" smtClean="0"/>
          </a:p>
          <a:p>
            <a:pPr lvl="2" eaLnBrk="1" hangingPunct="1">
              <a:buFont typeface="Arial" pitchFamily="34" charset="0"/>
              <a:buChar char="•"/>
              <a:defRPr/>
            </a:pPr>
            <a:endParaRPr lang="en-US" sz="1400" dirty="0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3507455-533D-4425-9946-165D9D878AD3}" type="slidenum">
              <a:rPr lang="en-US" altLang="ko-KR" smtClean="0">
                <a:cs typeface="Arial" charset="0"/>
              </a:rPr>
              <a:pPr/>
              <a:t>6</a:t>
            </a:fld>
            <a:endParaRPr lang="en-US" altLang="ko-KR" smtClean="0">
              <a:cs typeface="Arial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90600" y="2590800"/>
            <a:ext cx="3505200" cy="35814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105400" y="2590800"/>
            <a:ext cx="3505200" cy="35814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75" name="TextBox 7"/>
          <p:cNvSpPr txBox="1">
            <a:spLocks noChangeArrowheads="1"/>
          </p:cNvSpPr>
          <p:nvPr/>
        </p:nvSpPr>
        <p:spPr bwMode="auto">
          <a:xfrm>
            <a:off x="2209800" y="2362200"/>
            <a:ext cx="955675" cy="5847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dirty="0"/>
              <a:t>Pros</a:t>
            </a:r>
          </a:p>
        </p:txBody>
      </p:sp>
      <p:sp>
        <p:nvSpPr>
          <p:cNvPr id="7176" name="TextBox 8"/>
          <p:cNvSpPr txBox="1">
            <a:spLocks noChangeArrowheads="1"/>
          </p:cNvSpPr>
          <p:nvPr/>
        </p:nvSpPr>
        <p:spPr bwMode="auto">
          <a:xfrm>
            <a:off x="6324600" y="2362200"/>
            <a:ext cx="1016000" cy="5847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dirty="0"/>
              <a:t>Cons</a:t>
            </a:r>
          </a:p>
        </p:txBody>
      </p:sp>
      <p:sp>
        <p:nvSpPr>
          <p:cNvPr id="11" name="Left-Right Arrow 10"/>
          <p:cNvSpPr/>
          <p:nvPr/>
        </p:nvSpPr>
        <p:spPr>
          <a:xfrm>
            <a:off x="4572000" y="3962400"/>
            <a:ext cx="457200" cy="228600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78" name="TextBox 12"/>
          <p:cNvSpPr txBox="1">
            <a:spLocks noChangeArrowheads="1"/>
          </p:cNvSpPr>
          <p:nvPr/>
        </p:nvSpPr>
        <p:spPr bwMode="auto">
          <a:xfrm>
            <a:off x="1066800" y="2533233"/>
            <a:ext cx="3429000" cy="349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endParaRPr lang="en-US" altLang="ko-KR" sz="1700" dirty="0" smtClean="0"/>
          </a:p>
          <a:p>
            <a:pPr marL="228600" indent="-228600">
              <a:buFontTx/>
              <a:buChar char="-"/>
              <a:tabLst>
                <a:tab pos="120650" algn="l"/>
              </a:tabLst>
            </a:pPr>
            <a:r>
              <a:rPr lang="en-US" altLang="ko-KR" sz="1700" dirty="0"/>
              <a:t> Keep </a:t>
            </a:r>
            <a:r>
              <a:rPr lang="en-US" altLang="ko-KR" sz="1700" dirty="0">
                <a:solidFill>
                  <a:srgbClr val="FF0000"/>
                </a:solidFill>
              </a:rPr>
              <a:t>Major</a:t>
            </a:r>
            <a:r>
              <a:rPr lang="en-US" altLang="ko-KR" sz="1700" dirty="0"/>
              <a:t> </a:t>
            </a:r>
            <a:r>
              <a:rPr lang="en-US" altLang="ko-KR" sz="1700" b="1" dirty="0">
                <a:solidFill>
                  <a:srgbClr val="FF0000"/>
                </a:solidFill>
              </a:rPr>
              <a:t>Authority</a:t>
            </a:r>
            <a:r>
              <a:rPr lang="en-US" altLang="ko-KR" sz="1700" dirty="0">
                <a:solidFill>
                  <a:srgbClr val="FF0000"/>
                </a:solidFill>
              </a:rPr>
              <a:t>  Inside</a:t>
            </a:r>
          </a:p>
          <a:p>
            <a:pPr marL="228600" indent="-228600">
              <a:buFontTx/>
              <a:buChar char="-"/>
              <a:tabLst>
                <a:tab pos="120650" algn="l"/>
              </a:tabLst>
            </a:pPr>
            <a:r>
              <a:rPr lang="en-US" altLang="ko-KR" sz="1700" dirty="0"/>
              <a:t> Reflect Members </a:t>
            </a:r>
            <a:r>
              <a:rPr lang="en-US" altLang="ko-KR" sz="1700" b="1" dirty="0">
                <a:solidFill>
                  <a:srgbClr val="FF0000"/>
                </a:solidFill>
              </a:rPr>
              <a:t>Interest  Easily</a:t>
            </a:r>
          </a:p>
          <a:p>
            <a:pPr marL="228600" indent="-228600">
              <a:buFontTx/>
              <a:buChar char="-"/>
              <a:tabLst>
                <a:tab pos="120650" algn="l"/>
              </a:tabLst>
            </a:pPr>
            <a:r>
              <a:rPr lang="en-US" altLang="ko-KR" sz="1700" b="1" dirty="0">
                <a:solidFill>
                  <a:srgbClr val="FF0000"/>
                </a:solidFill>
              </a:rPr>
              <a:t> Test Price Control </a:t>
            </a:r>
            <a:r>
              <a:rPr lang="en-US" altLang="ko-KR" sz="1700" dirty="0">
                <a:solidFill>
                  <a:srgbClr val="FF0000"/>
                </a:solidFill>
              </a:rPr>
              <a:t>Efficiency </a:t>
            </a:r>
            <a:r>
              <a:rPr lang="en-US" altLang="ko-KR" sz="1700" dirty="0" smtClean="0">
                <a:solidFill>
                  <a:srgbClr val="FF0000"/>
                </a:solidFill>
              </a:rPr>
              <a:t/>
            </a:r>
            <a:br>
              <a:rPr lang="en-US" altLang="ko-KR" sz="1700" dirty="0" smtClean="0">
                <a:solidFill>
                  <a:srgbClr val="FF0000"/>
                </a:solidFill>
              </a:rPr>
            </a:br>
            <a:r>
              <a:rPr lang="en-US" altLang="ko-KR" sz="1700" dirty="0" smtClean="0"/>
              <a:t>by </a:t>
            </a:r>
            <a:r>
              <a:rPr lang="en-US" altLang="ko-KR" sz="1700" dirty="0"/>
              <a:t>selecting several 3</a:t>
            </a:r>
            <a:r>
              <a:rPr lang="en-US" altLang="ko-KR" sz="1700" baseline="30000" dirty="0"/>
              <a:t>rd</a:t>
            </a:r>
            <a:r>
              <a:rPr lang="en-US" altLang="ko-KR" sz="1700" dirty="0"/>
              <a:t> Parties</a:t>
            </a:r>
          </a:p>
          <a:p>
            <a:pPr marL="228600" indent="-228600">
              <a:buFontTx/>
              <a:buChar char="-"/>
              <a:tabLst>
                <a:tab pos="120650" algn="l"/>
              </a:tabLst>
            </a:pPr>
            <a:r>
              <a:rPr lang="en-US" altLang="ko-KR" sz="1700" dirty="0"/>
              <a:t> Easier </a:t>
            </a:r>
            <a:r>
              <a:rPr lang="en-US" altLang="ko-KR" sz="1700" b="1" dirty="0" err="1">
                <a:solidFill>
                  <a:srgbClr val="FF0000"/>
                </a:solidFill>
              </a:rPr>
              <a:t>PlugFest</a:t>
            </a:r>
            <a:r>
              <a:rPr lang="en-US" altLang="ko-KR" sz="1700" dirty="0">
                <a:solidFill>
                  <a:srgbClr val="FF0000"/>
                </a:solidFill>
              </a:rPr>
              <a:t> Handling</a:t>
            </a:r>
          </a:p>
          <a:p>
            <a:pPr marL="228600" indent="-228600">
              <a:buFontTx/>
              <a:buChar char="-"/>
              <a:tabLst>
                <a:tab pos="120650" algn="l"/>
              </a:tabLst>
            </a:pPr>
            <a:r>
              <a:rPr lang="en-US" altLang="ko-KR" sz="1700" dirty="0"/>
              <a:t> No Spec </a:t>
            </a:r>
            <a:r>
              <a:rPr lang="en-US" altLang="ko-KR" sz="1700" dirty="0" smtClean="0"/>
              <a:t>Interpretation/</a:t>
            </a:r>
            <a:br>
              <a:rPr lang="en-US" altLang="ko-KR" sz="1700" dirty="0" smtClean="0"/>
            </a:br>
            <a:r>
              <a:rPr lang="en-US" altLang="ko-KR" sz="1700" dirty="0" smtClean="0"/>
              <a:t>Integration </a:t>
            </a:r>
            <a:r>
              <a:rPr lang="en-US" altLang="ko-KR" sz="1700" dirty="0"/>
              <a:t>Error</a:t>
            </a:r>
          </a:p>
          <a:p>
            <a:pPr marL="228600" indent="-228600">
              <a:buFontTx/>
              <a:buChar char="-"/>
              <a:tabLst>
                <a:tab pos="120650" algn="l"/>
              </a:tabLst>
            </a:pPr>
            <a:r>
              <a:rPr lang="en-US" altLang="ko-KR" sz="1700" dirty="0"/>
              <a:t> Management </a:t>
            </a:r>
            <a:r>
              <a:rPr lang="en-US" altLang="ko-KR" sz="1700" dirty="0" smtClean="0"/>
              <a:t>Efficiency</a:t>
            </a:r>
            <a:br>
              <a:rPr lang="en-US" altLang="ko-KR" sz="1700" dirty="0" smtClean="0"/>
            </a:br>
            <a:r>
              <a:rPr lang="en-US" altLang="ko-KR" sz="1700" dirty="0" smtClean="0"/>
              <a:t>(Easy  </a:t>
            </a:r>
            <a:r>
              <a:rPr lang="en-US" altLang="ko-KR" sz="1700" dirty="0"/>
              <a:t>Test Program controlling)</a:t>
            </a:r>
          </a:p>
          <a:p>
            <a:pPr marL="228600" indent="-228600">
              <a:buFontTx/>
              <a:buChar char="-"/>
              <a:tabLst>
                <a:tab pos="120650" algn="l"/>
              </a:tabLst>
            </a:pPr>
            <a:r>
              <a:rPr lang="en-US" altLang="ko-KR" sz="1700" dirty="0"/>
              <a:t> Easy to Give / Redeem Cert. </a:t>
            </a:r>
          </a:p>
          <a:p>
            <a:pPr marL="228600" indent="-228600">
              <a:buFontTx/>
              <a:buChar char="-"/>
              <a:tabLst>
                <a:tab pos="120650" algn="l"/>
              </a:tabLst>
            </a:pPr>
            <a:r>
              <a:rPr lang="en-US" altLang="ko-KR" sz="1700" dirty="0"/>
              <a:t> Easy to Block corrupted Devices</a:t>
            </a:r>
          </a:p>
          <a:p>
            <a:pPr>
              <a:buFontTx/>
              <a:buChar char="-"/>
            </a:pPr>
            <a:endParaRPr lang="en-US" altLang="ko-KR" sz="1700" dirty="0" smtClean="0"/>
          </a:p>
        </p:txBody>
      </p:sp>
      <p:sp>
        <p:nvSpPr>
          <p:cNvPr id="7179" name="TextBox 13"/>
          <p:cNvSpPr txBox="1">
            <a:spLocks noChangeArrowheads="1"/>
          </p:cNvSpPr>
          <p:nvPr/>
        </p:nvSpPr>
        <p:spPr bwMode="auto">
          <a:xfrm>
            <a:off x="5114925" y="3276600"/>
            <a:ext cx="3419475" cy="1400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altLang="ko-KR" sz="1700" dirty="0" smtClean="0"/>
              <a:t> oneM2M would need</a:t>
            </a:r>
            <a:r>
              <a:rPr lang="en-US" altLang="ko-KR" sz="1700" dirty="0" smtClean="0">
                <a:solidFill>
                  <a:srgbClr val="FF0000"/>
                </a:solidFill>
              </a:rPr>
              <a:t> </a:t>
            </a:r>
            <a:r>
              <a:rPr lang="en-US" altLang="ko-KR" sz="1700" dirty="0">
                <a:solidFill>
                  <a:srgbClr val="FF0000"/>
                </a:solidFill>
              </a:rPr>
              <a:t>Additional </a:t>
            </a:r>
            <a:r>
              <a:rPr lang="en-US" altLang="ko-KR" sz="1700" dirty="0" smtClean="0">
                <a:solidFill>
                  <a:srgbClr val="FF0000"/>
                </a:solidFill>
              </a:rPr>
              <a:t>Resources</a:t>
            </a:r>
            <a:r>
              <a:rPr lang="en-US" altLang="ko-KR" sz="1700" dirty="0" smtClean="0"/>
              <a:t> </a:t>
            </a:r>
            <a:r>
              <a:rPr lang="en-US" altLang="ko-KR" sz="1700" dirty="0"/>
              <a:t>to handle management </a:t>
            </a:r>
            <a:r>
              <a:rPr lang="en-US" altLang="ko-KR" sz="1700" dirty="0" smtClean="0"/>
              <a:t>program:</a:t>
            </a:r>
            <a:br>
              <a:rPr lang="en-US" altLang="ko-KR" sz="1700" dirty="0" smtClean="0"/>
            </a:br>
            <a:r>
              <a:rPr lang="en-US" altLang="ko-KR" sz="1700" dirty="0" smtClean="0"/>
              <a:t>Audit</a:t>
            </a:r>
            <a:r>
              <a:rPr lang="en-US" altLang="ko-KR" sz="1700" dirty="0"/>
              <a:t>, Round Robin Test, 3</a:t>
            </a:r>
            <a:r>
              <a:rPr lang="en-US" altLang="ko-KR" sz="1700" baseline="30000" dirty="0"/>
              <a:t>rd</a:t>
            </a:r>
            <a:r>
              <a:rPr lang="en-US" altLang="ko-KR" sz="1700" dirty="0"/>
              <a:t> Parties Test Capability Check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/>
              <a:t>E</a:t>
            </a:r>
            <a:r>
              <a:rPr lang="en-US" altLang="ko-KR" sz="3200" dirty="0" smtClean="0"/>
              <a:t>xternal Compliance Test Management</a:t>
            </a:r>
          </a:p>
        </p:txBody>
      </p:sp>
      <p:sp>
        <p:nvSpPr>
          <p:cNvPr id="2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1" indent="-342900" eaLnBrk="1" hangingPunct="1">
              <a:buFont typeface="Arial" pitchFamily="34" charset="0"/>
              <a:buChar char="•"/>
              <a:defRPr/>
            </a:pPr>
            <a:r>
              <a:rPr lang="en-US" sz="2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Increased </a:t>
            </a:r>
            <a:r>
              <a:rPr lang="en-US" sz="3200" b="1" dirty="0" smtClean="0">
                <a:solidFill>
                  <a:srgbClr val="FF0000"/>
                </a:solidFill>
              </a:rPr>
              <a:t>Risks </a:t>
            </a:r>
            <a:r>
              <a:rPr lang="en-US" sz="2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by not </a:t>
            </a:r>
            <a:r>
              <a:rPr lang="en-US" sz="2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providing Compliance </a:t>
            </a:r>
            <a:r>
              <a:rPr lang="en-US" sz="2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Test Management!</a:t>
            </a:r>
            <a:endParaRPr lang="en-US" sz="22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sz="2000" dirty="0" smtClean="0"/>
          </a:p>
          <a:p>
            <a:pPr eaLnBrk="1" hangingPunct="1">
              <a:buFont typeface="Arial" pitchFamily="34" charset="0"/>
              <a:buNone/>
              <a:defRPr/>
            </a:pPr>
            <a:endParaRPr lang="en-GB" sz="2000" dirty="0" smtClean="0"/>
          </a:p>
          <a:p>
            <a:pPr lvl="1">
              <a:buFont typeface="Arial" pitchFamily="34" charset="0"/>
              <a:buNone/>
              <a:defRPr/>
            </a:pPr>
            <a:endParaRPr lang="en-US" sz="1800" dirty="0" smtClean="0"/>
          </a:p>
          <a:p>
            <a:pPr lvl="2" eaLnBrk="1" hangingPunct="1">
              <a:buFont typeface="Arial" pitchFamily="34" charset="0"/>
              <a:buChar char="•"/>
              <a:defRPr/>
            </a:pPr>
            <a:endParaRPr lang="en-US" sz="1400" dirty="0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15A585A-C688-4347-B4C8-3A2AB7738BFC}" type="slidenum">
              <a:rPr lang="en-US" altLang="ko-KR" smtClean="0">
                <a:cs typeface="Arial" charset="0"/>
              </a:rPr>
              <a:pPr/>
              <a:t>7</a:t>
            </a:fld>
            <a:endParaRPr lang="en-US" altLang="ko-KR" smtClean="0">
              <a:cs typeface="Arial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90600" y="2438400"/>
            <a:ext cx="3505200" cy="37338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105400" y="2438400"/>
            <a:ext cx="3505200" cy="37338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9" name="TextBox 7"/>
          <p:cNvSpPr txBox="1">
            <a:spLocks noChangeArrowheads="1"/>
          </p:cNvSpPr>
          <p:nvPr/>
        </p:nvSpPr>
        <p:spPr bwMode="auto">
          <a:xfrm>
            <a:off x="2209800" y="2133600"/>
            <a:ext cx="990600" cy="5857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dirty="0"/>
              <a:t>Pros</a:t>
            </a:r>
          </a:p>
        </p:txBody>
      </p:sp>
      <p:sp>
        <p:nvSpPr>
          <p:cNvPr id="8200" name="TextBox 8"/>
          <p:cNvSpPr txBox="1">
            <a:spLocks noChangeArrowheads="1"/>
          </p:cNvSpPr>
          <p:nvPr/>
        </p:nvSpPr>
        <p:spPr bwMode="auto">
          <a:xfrm>
            <a:off x="6324600" y="2133600"/>
            <a:ext cx="1016000" cy="584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3200" dirty="0"/>
              <a:t>Cons</a:t>
            </a:r>
          </a:p>
        </p:txBody>
      </p:sp>
      <p:sp>
        <p:nvSpPr>
          <p:cNvPr id="11" name="Left-Right Arrow 10"/>
          <p:cNvSpPr/>
          <p:nvPr/>
        </p:nvSpPr>
        <p:spPr>
          <a:xfrm>
            <a:off x="4572000" y="3962400"/>
            <a:ext cx="457200" cy="228600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202" name="TextBox 12"/>
          <p:cNvSpPr txBox="1">
            <a:spLocks noChangeArrowheads="1"/>
          </p:cNvSpPr>
          <p:nvPr/>
        </p:nvSpPr>
        <p:spPr bwMode="auto">
          <a:xfrm>
            <a:off x="1219200" y="2743200"/>
            <a:ext cx="3048000" cy="2477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endParaRPr lang="en-US" altLang="ko-KR" dirty="0"/>
          </a:p>
          <a:p>
            <a:pPr>
              <a:buFontTx/>
              <a:buChar char="-"/>
            </a:pPr>
            <a:r>
              <a:rPr lang="en-US" altLang="ko-KR" sz="1700" dirty="0" smtClean="0"/>
              <a:t> oneM2M </a:t>
            </a:r>
            <a:r>
              <a:rPr lang="en-US" altLang="ko-KR" sz="1700" b="1" dirty="0">
                <a:solidFill>
                  <a:srgbClr val="FF0000"/>
                </a:solidFill>
              </a:rPr>
              <a:t>doesn’t need to </a:t>
            </a:r>
            <a:r>
              <a:rPr lang="en-US" altLang="ko-KR" sz="1700" b="1" dirty="0" smtClean="0">
                <a:solidFill>
                  <a:srgbClr val="FF0000"/>
                </a:solidFill>
              </a:rPr>
              <a:t>provide </a:t>
            </a:r>
            <a:r>
              <a:rPr lang="en-US" altLang="ko-KR" sz="1700" b="1" dirty="0">
                <a:solidFill>
                  <a:srgbClr val="FF0000"/>
                </a:solidFill>
              </a:rPr>
              <a:t>Extra </a:t>
            </a:r>
            <a:r>
              <a:rPr lang="en-US" altLang="ko-KR" sz="1700" b="1" dirty="0" smtClean="0">
                <a:solidFill>
                  <a:srgbClr val="FF0000"/>
                </a:solidFill>
              </a:rPr>
              <a:t>Resources:</a:t>
            </a:r>
            <a:br>
              <a:rPr lang="en-US" altLang="ko-KR" sz="1700" b="1" dirty="0" smtClean="0">
                <a:solidFill>
                  <a:srgbClr val="FF0000"/>
                </a:solidFill>
              </a:rPr>
            </a:br>
            <a:r>
              <a:rPr lang="en-US" altLang="ko-KR" sz="1700" dirty="0" smtClean="0"/>
              <a:t>Testing </a:t>
            </a:r>
            <a:r>
              <a:rPr lang="en-US" altLang="ko-KR" sz="1700" dirty="0"/>
              <a:t>Program, Audit, Round Robin Test, Selecting labs, Give/Redeem Cert. , Spec Integration </a:t>
            </a:r>
          </a:p>
          <a:p>
            <a:r>
              <a:rPr lang="en-US" altLang="ko-KR" sz="1700" dirty="0"/>
              <a:t>Only concentrating to Spec.</a:t>
            </a:r>
          </a:p>
          <a:p>
            <a:pPr>
              <a:buFontTx/>
              <a:buChar char="-"/>
            </a:pPr>
            <a:endParaRPr lang="en-US" altLang="ko-KR" dirty="0"/>
          </a:p>
        </p:txBody>
      </p:sp>
      <p:sp>
        <p:nvSpPr>
          <p:cNvPr id="8203" name="TextBox 13"/>
          <p:cNvSpPr txBox="1">
            <a:spLocks noChangeArrowheads="1"/>
          </p:cNvSpPr>
          <p:nvPr/>
        </p:nvSpPr>
        <p:spPr bwMode="auto">
          <a:xfrm>
            <a:off x="5105400" y="2133600"/>
            <a:ext cx="35052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 altLang="ko-KR" dirty="0"/>
          </a:p>
          <a:p>
            <a:pPr>
              <a:buFontTx/>
              <a:buChar char="-"/>
            </a:pPr>
            <a:endParaRPr lang="en-US" altLang="ko-KR" sz="1700" b="1" dirty="0" smtClean="0">
              <a:solidFill>
                <a:srgbClr val="FF0000"/>
              </a:solidFill>
            </a:endParaRPr>
          </a:p>
          <a:p>
            <a:pPr marL="228600" indent="-228600">
              <a:buFontTx/>
              <a:buChar char="-"/>
            </a:pPr>
            <a:r>
              <a:rPr lang="en-US" altLang="ko-KR" sz="1700" b="1" dirty="0" smtClean="0">
                <a:solidFill>
                  <a:srgbClr val="FF0000"/>
                </a:solidFill>
              </a:rPr>
              <a:t> </a:t>
            </a:r>
            <a:r>
              <a:rPr lang="en-US" altLang="ko-KR" b="1" dirty="0" smtClean="0">
                <a:solidFill>
                  <a:srgbClr val="C00000"/>
                </a:solidFill>
              </a:rPr>
              <a:t>3</a:t>
            </a:r>
            <a:r>
              <a:rPr lang="en-US" altLang="ko-KR" b="1" baseline="30000" dirty="0" smtClean="0">
                <a:solidFill>
                  <a:srgbClr val="C00000"/>
                </a:solidFill>
              </a:rPr>
              <a:t>rd</a:t>
            </a:r>
            <a:r>
              <a:rPr lang="en-US" altLang="ko-KR" b="1" dirty="0" smtClean="0">
                <a:solidFill>
                  <a:srgbClr val="C00000"/>
                </a:solidFill>
              </a:rPr>
              <a:t> </a:t>
            </a:r>
            <a:r>
              <a:rPr lang="en-US" altLang="ko-KR" b="1" dirty="0">
                <a:solidFill>
                  <a:srgbClr val="C00000"/>
                </a:solidFill>
              </a:rPr>
              <a:t>Party </a:t>
            </a:r>
            <a:r>
              <a:rPr lang="en-US" altLang="ko-KR" b="1" dirty="0" smtClean="0">
                <a:solidFill>
                  <a:srgbClr val="C00000"/>
                </a:solidFill>
              </a:rPr>
              <a:t>works under delegated </a:t>
            </a:r>
            <a:r>
              <a:rPr lang="en-US" altLang="ko-KR" b="1" dirty="0">
                <a:solidFill>
                  <a:srgbClr val="C00000"/>
                </a:solidFill>
              </a:rPr>
              <a:t>Authority </a:t>
            </a:r>
          </a:p>
          <a:p>
            <a:pPr marL="228600" indent="-228600">
              <a:buFontTx/>
              <a:buChar char="-"/>
            </a:pPr>
            <a:r>
              <a:rPr lang="en-US" altLang="ko-KR" sz="1700" dirty="0" smtClean="0"/>
              <a:t> Uses own Procedures </a:t>
            </a:r>
            <a:r>
              <a:rPr lang="en-US" altLang="ko-KR" sz="1700" dirty="0"/>
              <a:t>to </a:t>
            </a:r>
            <a:r>
              <a:rPr lang="en-US" altLang="ko-KR" sz="1700" dirty="0" smtClean="0"/>
              <a:t>Reflect Members </a:t>
            </a:r>
            <a:r>
              <a:rPr lang="en-US" altLang="ko-KR" sz="1700" b="1" dirty="0">
                <a:solidFill>
                  <a:srgbClr val="FF0000"/>
                </a:solidFill>
              </a:rPr>
              <a:t>Interest</a:t>
            </a:r>
          </a:p>
          <a:p>
            <a:pPr marL="228600" indent="-228600">
              <a:buFontTx/>
              <a:buChar char="-"/>
            </a:pPr>
            <a:r>
              <a:rPr lang="en-US" altLang="ko-KR" sz="1700" b="1" dirty="0" smtClean="0">
                <a:solidFill>
                  <a:srgbClr val="FF0000"/>
                </a:solidFill>
              </a:rPr>
              <a:t> Hard </a:t>
            </a:r>
            <a:r>
              <a:rPr lang="en-US" altLang="ko-KR" sz="1700" b="1" dirty="0">
                <a:solidFill>
                  <a:srgbClr val="FF0000"/>
                </a:solidFill>
              </a:rPr>
              <a:t>to Control Test Price</a:t>
            </a:r>
            <a:endParaRPr lang="en-US" altLang="ko-KR" sz="1700" dirty="0">
              <a:solidFill>
                <a:srgbClr val="FF0000"/>
              </a:solidFill>
            </a:endParaRPr>
          </a:p>
          <a:p>
            <a:pPr marL="228600" indent="-228600">
              <a:buFontTx/>
              <a:buChar char="-"/>
            </a:pPr>
            <a:r>
              <a:rPr lang="en-US" altLang="ko-KR" sz="1700" dirty="0"/>
              <a:t>Need to Co-Work with 3</a:t>
            </a:r>
            <a:r>
              <a:rPr lang="en-US" altLang="ko-KR" sz="1700" baseline="30000" dirty="0"/>
              <a:t>rd</a:t>
            </a:r>
            <a:r>
              <a:rPr lang="en-US" altLang="ko-KR" sz="1700" dirty="0"/>
              <a:t> Party to </a:t>
            </a:r>
            <a:r>
              <a:rPr lang="en-US" altLang="ko-KR" sz="1700" dirty="0">
                <a:solidFill>
                  <a:srgbClr val="FF0000"/>
                </a:solidFill>
              </a:rPr>
              <a:t>Handle </a:t>
            </a:r>
            <a:r>
              <a:rPr lang="en-US" altLang="ko-KR" sz="1700" b="1" dirty="0">
                <a:solidFill>
                  <a:srgbClr val="FF0000"/>
                </a:solidFill>
              </a:rPr>
              <a:t>PlugFest</a:t>
            </a:r>
            <a:r>
              <a:rPr lang="en-US" altLang="ko-KR" sz="1700" dirty="0">
                <a:solidFill>
                  <a:srgbClr val="FF0000"/>
                </a:solidFill>
              </a:rPr>
              <a:t> </a:t>
            </a:r>
          </a:p>
          <a:p>
            <a:pPr marL="228600" indent="-228600">
              <a:buFontTx/>
              <a:buChar char="-"/>
            </a:pPr>
            <a:r>
              <a:rPr lang="en-US" altLang="ko-KR" sz="1700" dirty="0" smtClean="0"/>
              <a:t> Possible </a:t>
            </a:r>
            <a:r>
              <a:rPr lang="en-US" altLang="ko-KR" sz="1700" dirty="0"/>
              <a:t>Spec </a:t>
            </a:r>
            <a:r>
              <a:rPr lang="en-US" altLang="ko-KR" sz="1700" dirty="0" smtClean="0"/>
              <a:t>Interpretation/</a:t>
            </a:r>
            <a:br>
              <a:rPr lang="en-US" altLang="ko-KR" sz="1700" dirty="0" smtClean="0"/>
            </a:br>
            <a:r>
              <a:rPr lang="en-US" altLang="ko-KR" sz="1700" dirty="0" smtClean="0"/>
              <a:t>Integration </a:t>
            </a:r>
            <a:r>
              <a:rPr lang="en-US" altLang="ko-KR" sz="1700" dirty="0"/>
              <a:t>Error</a:t>
            </a:r>
          </a:p>
          <a:p>
            <a:pPr marL="228600" indent="-228600">
              <a:buFontTx/>
              <a:buChar char="-"/>
            </a:pPr>
            <a:r>
              <a:rPr lang="en-US" altLang="ko-KR" sz="1700" dirty="0" smtClean="0"/>
              <a:t> Need </a:t>
            </a:r>
            <a:r>
              <a:rPr lang="en-US" altLang="ko-KR" sz="1700" dirty="0"/>
              <a:t>to Discuss with 3</a:t>
            </a:r>
            <a:r>
              <a:rPr lang="en-US" altLang="ko-KR" sz="1700" baseline="30000" dirty="0"/>
              <a:t>rd</a:t>
            </a:r>
            <a:r>
              <a:rPr lang="en-US" altLang="ko-KR" sz="1700" dirty="0"/>
              <a:t> Party </a:t>
            </a:r>
            <a:r>
              <a:rPr lang="en-US" altLang="ko-KR" sz="1700" dirty="0" smtClean="0"/>
              <a:t>how to</a:t>
            </a:r>
            <a:r>
              <a:rPr lang="en-US" altLang="ko-KR" sz="1700" dirty="0"/>
              <a:t> </a:t>
            </a:r>
            <a:r>
              <a:rPr lang="en-US" altLang="ko-KR" sz="1700" dirty="0" smtClean="0"/>
              <a:t>Give </a:t>
            </a:r>
            <a:r>
              <a:rPr lang="en-US" altLang="ko-KR" sz="1700" dirty="0"/>
              <a:t>/ Redeem Cert. </a:t>
            </a:r>
          </a:p>
          <a:p>
            <a:pPr marL="228600" indent="-228600">
              <a:buFontTx/>
              <a:buChar char="-"/>
            </a:pPr>
            <a:r>
              <a:rPr lang="en-US" altLang="ko-KR" sz="1700" dirty="0" smtClean="0"/>
              <a:t> Need </a:t>
            </a:r>
            <a:r>
              <a:rPr lang="en-US" altLang="ko-KR" sz="1700" dirty="0"/>
              <a:t>to Discuss with 3</a:t>
            </a:r>
            <a:r>
              <a:rPr lang="en-US" altLang="ko-KR" sz="1700" baseline="30000" dirty="0"/>
              <a:t>rd</a:t>
            </a:r>
            <a:r>
              <a:rPr lang="en-US" altLang="ko-KR" sz="1700" dirty="0"/>
              <a:t> Party </a:t>
            </a:r>
            <a:r>
              <a:rPr lang="en-US" altLang="ko-KR" sz="1700" dirty="0" smtClean="0"/>
              <a:t>how to Block </a:t>
            </a:r>
            <a:r>
              <a:rPr lang="en-US" altLang="ko-KR" sz="1700" dirty="0"/>
              <a:t>corrupted Devices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/>
              <a:t>S</a:t>
            </a:r>
            <a:r>
              <a:rPr lang="en-US" altLang="ko-KR" sz="3200" dirty="0" smtClean="0"/>
              <a:t>elf-Testing vs. </a:t>
            </a:r>
            <a:r>
              <a:rPr lang="en-US" altLang="ko-KR" sz="4000" dirty="0" smtClean="0"/>
              <a:t>3</a:t>
            </a:r>
            <a:r>
              <a:rPr lang="en-US" altLang="ko-KR" sz="3200" baseline="30000" dirty="0" smtClean="0"/>
              <a:t>rd</a:t>
            </a:r>
            <a:r>
              <a:rPr lang="en-US" altLang="ko-KR" sz="3200" dirty="0" smtClean="0"/>
              <a:t> Party Testing</a:t>
            </a:r>
          </a:p>
        </p:txBody>
      </p:sp>
      <p:sp>
        <p:nvSpPr>
          <p:cNvPr id="2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1" indent="-342900" eaLnBrk="1" hangingPunct="1">
              <a:buFont typeface="Arial" pitchFamily="34" charset="0"/>
              <a:buChar char="•"/>
              <a:defRPr/>
            </a:pPr>
            <a:r>
              <a:rPr lang="en-US" sz="2200" b="1" dirty="0" smtClean="0">
                <a:solidFill>
                  <a:srgbClr val="FF0000"/>
                </a:solidFill>
              </a:rPr>
              <a:t>Neutrality is Major Point for Testing!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sz="2000" dirty="0" smtClean="0"/>
          </a:p>
          <a:p>
            <a:pPr eaLnBrk="1" hangingPunct="1">
              <a:buFont typeface="Arial" pitchFamily="34" charset="0"/>
              <a:buNone/>
              <a:defRPr/>
            </a:pPr>
            <a:endParaRPr lang="en-GB" sz="2000" dirty="0" smtClean="0"/>
          </a:p>
          <a:p>
            <a:pPr lvl="1">
              <a:buFont typeface="Arial" pitchFamily="34" charset="0"/>
              <a:buNone/>
              <a:defRPr/>
            </a:pPr>
            <a:endParaRPr lang="en-US" sz="1800" dirty="0" smtClean="0"/>
          </a:p>
          <a:p>
            <a:pPr lvl="2" eaLnBrk="1" hangingPunct="1">
              <a:buFont typeface="Arial" pitchFamily="34" charset="0"/>
              <a:buChar char="•"/>
              <a:defRPr/>
            </a:pPr>
            <a:endParaRPr lang="en-US" sz="1400" dirty="0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1641213-0C67-47BE-9123-D7EC428BD074}" type="slidenum">
              <a:rPr lang="en-US" altLang="ko-KR" smtClean="0">
                <a:cs typeface="Arial" charset="0"/>
              </a:rPr>
              <a:pPr/>
              <a:t>8</a:t>
            </a:fld>
            <a:endParaRPr lang="en-US" altLang="ko-KR" smtClean="0">
              <a:cs typeface="Arial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90600" y="1981200"/>
            <a:ext cx="3505200" cy="41910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105400" y="1981200"/>
            <a:ext cx="3505200" cy="41910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223" name="TextBox 7"/>
          <p:cNvSpPr txBox="1">
            <a:spLocks noChangeArrowheads="1"/>
          </p:cNvSpPr>
          <p:nvPr/>
        </p:nvSpPr>
        <p:spPr bwMode="auto">
          <a:xfrm>
            <a:off x="1905000" y="1676400"/>
            <a:ext cx="1600200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400" dirty="0"/>
              <a:t>Self-Testing</a:t>
            </a:r>
          </a:p>
        </p:txBody>
      </p:sp>
      <p:sp>
        <p:nvSpPr>
          <p:cNvPr id="9224" name="TextBox 8"/>
          <p:cNvSpPr txBox="1">
            <a:spLocks noChangeArrowheads="1"/>
          </p:cNvSpPr>
          <p:nvPr/>
        </p:nvSpPr>
        <p:spPr bwMode="auto">
          <a:xfrm>
            <a:off x="5791200" y="1676400"/>
            <a:ext cx="2209800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400" dirty="0"/>
              <a:t>3</a:t>
            </a:r>
            <a:r>
              <a:rPr lang="en-US" altLang="ko-KR" sz="2400" baseline="30000" dirty="0"/>
              <a:t>rd</a:t>
            </a:r>
            <a:r>
              <a:rPr lang="en-US" altLang="ko-KR" sz="2400" dirty="0"/>
              <a:t> Party Testing</a:t>
            </a:r>
          </a:p>
        </p:txBody>
      </p:sp>
      <p:sp>
        <p:nvSpPr>
          <p:cNvPr id="11" name="Left-Right Arrow 10"/>
          <p:cNvSpPr/>
          <p:nvPr/>
        </p:nvSpPr>
        <p:spPr>
          <a:xfrm>
            <a:off x="4572000" y="3962400"/>
            <a:ext cx="457200" cy="228600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226" name="TextBox 12"/>
          <p:cNvSpPr txBox="1">
            <a:spLocks noChangeArrowheads="1"/>
          </p:cNvSpPr>
          <p:nvPr/>
        </p:nvSpPr>
        <p:spPr bwMode="auto">
          <a:xfrm>
            <a:off x="1219200" y="2133600"/>
            <a:ext cx="3048000" cy="3339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2000" b="1" dirty="0" smtClean="0"/>
              <a:t>Pros</a:t>
            </a:r>
            <a:endParaRPr lang="en-US" altLang="ko-KR" sz="2000" b="1" dirty="0"/>
          </a:p>
          <a:p>
            <a:pPr>
              <a:buFontTx/>
              <a:buChar char="-"/>
            </a:pPr>
            <a:r>
              <a:rPr lang="en-US" altLang="ko-KR" sz="1700" dirty="0"/>
              <a:t>Easy Access</a:t>
            </a:r>
          </a:p>
          <a:p>
            <a:pPr>
              <a:buFontTx/>
              <a:buChar char="-"/>
            </a:pPr>
            <a:r>
              <a:rPr lang="en-US" altLang="ko-KR" sz="1700" dirty="0"/>
              <a:t>No Testing </a:t>
            </a:r>
            <a:r>
              <a:rPr lang="en-US" altLang="ko-KR" sz="1700" dirty="0" smtClean="0"/>
              <a:t>Fee</a:t>
            </a:r>
          </a:p>
          <a:p>
            <a:pPr>
              <a:buFontTx/>
              <a:buChar char="-"/>
            </a:pPr>
            <a:r>
              <a:rPr lang="en-US" altLang="ko-KR" sz="1700" dirty="0" smtClean="0"/>
              <a:t>Easy Debug Handling</a:t>
            </a:r>
            <a:endParaRPr lang="en-US" altLang="ko-KR" sz="1700" dirty="0"/>
          </a:p>
          <a:p>
            <a:pPr>
              <a:buFontTx/>
              <a:buChar char="-"/>
            </a:pPr>
            <a:endParaRPr lang="en-US" altLang="ko-KR" dirty="0"/>
          </a:p>
          <a:p>
            <a:pPr>
              <a:buFontTx/>
              <a:buChar char="-"/>
            </a:pPr>
            <a:endParaRPr lang="en-US" altLang="ko-KR" dirty="0"/>
          </a:p>
          <a:p>
            <a:r>
              <a:rPr lang="en-US" altLang="ko-KR" b="1" dirty="0" smtClean="0"/>
              <a:t>Cons</a:t>
            </a:r>
            <a:endParaRPr lang="en-US" altLang="ko-KR" b="1" dirty="0"/>
          </a:p>
          <a:p>
            <a:r>
              <a:rPr lang="en-US" altLang="ko-KR" sz="1600" dirty="0"/>
              <a:t>- </a:t>
            </a:r>
            <a:r>
              <a:rPr lang="en-US" altLang="ko-KR" sz="2000" b="1" u="sng" dirty="0" smtClean="0">
                <a:solidFill>
                  <a:srgbClr val="FF0000"/>
                </a:solidFill>
              </a:rPr>
              <a:t>Lack of Objectivity</a:t>
            </a:r>
            <a:endParaRPr lang="en-US" altLang="ko-KR" sz="2000" b="1" u="sng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en-US" altLang="ko-KR" sz="1700" dirty="0"/>
              <a:t>Hard to make reference golden units for all wanted </a:t>
            </a:r>
            <a:r>
              <a:rPr lang="en-US" altLang="ko-KR" sz="1700" dirty="0" smtClean="0"/>
              <a:t>developers</a:t>
            </a:r>
          </a:p>
          <a:p>
            <a:pPr>
              <a:buFontTx/>
              <a:buChar char="-"/>
            </a:pPr>
            <a:r>
              <a:rPr lang="en-US" altLang="ko-KR" sz="1700" dirty="0" smtClean="0">
                <a:solidFill>
                  <a:srgbClr val="FF0000"/>
                </a:solidFill>
              </a:rPr>
              <a:t>How to Prove Self –Tested Device is Trustable</a:t>
            </a:r>
            <a:r>
              <a:rPr lang="en-US" altLang="ko-KR" sz="1700" dirty="0" smtClean="0"/>
              <a:t>?</a:t>
            </a:r>
            <a:endParaRPr lang="en-US" altLang="ko-KR" sz="1700" dirty="0"/>
          </a:p>
        </p:txBody>
      </p:sp>
      <p:sp>
        <p:nvSpPr>
          <p:cNvPr id="9227" name="TextBox 13"/>
          <p:cNvSpPr txBox="1">
            <a:spLocks noChangeArrowheads="1"/>
          </p:cNvSpPr>
          <p:nvPr/>
        </p:nvSpPr>
        <p:spPr bwMode="auto">
          <a:xfrm>
            <a:off x="5334000" y="2133600"/>
            <a:ext cx="3048000" cy="3370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2000" b="1" dirty="0" smtClean="0"/>
              <a:t>Pros</a:t>
            </a:r>
            <a:endParaRPr lang="en-US" altLang="ko-KR" sz="2000" b="1" dirty="0"/>
          </a:p>
          <a:p>
            <a:pPr marL="228600" indent="-228600">
              <a:buFontTx/>
              <a:buChar char="-"/>
            </a:pPr>
            <a:r>
              <a:rPr lang="en-US" altLang="ko-KR" sz="2000" b="1" u="sng" dirty="0" smtClean="0">
                <a:solidFill>
                  <a:srgbClr val="C00000"/>
                </a:solidFill>
                <a:sym typeface="Wingdings" pitchFamily="2" charset="2"/>
              </a:rPr>
              <a:t>Objective Process</a:t>
            </a:r>
            <a:endParaRPr lang="en-US" altLang="ko-KR" sz="2000" b="1" u="sng" dirty="0">
              <a:solidFill>
                <a:srgbClr val="C00000"/>
              </a:solidFill>
              <a:sym typeface="Wingdings" pitchFamily="2" charset="2"/>
            </a:endParaRPr>
          </a:p>
          <a:p>
            <a:pPr marL="228600" indent="-228600">
              <a:buFontTx/>
              <a:buChar char="-"/>
            </a:pPr>
            <a:r>
              <a:rPr lang="en-US" altLang="ko-KR" sz="1700" dirty="0">
                <a:solidFill>
                  <a:srgbClr val="FF0000"/>
                </a:solidFill>
                <a:sym typeface="Wingdings" pitchFamily="2" charset="2"/>
              </a:rPr>
              <a:t> Get PlugFest Contributions </a:t>
            </a:r>
            <a:r>
              <a:rPr lang="en-US" altLang="ko-KR" sz="1700" dirty="0" smtClean="0">
                <a:solidFill>
                  <a:srgbClr val="FF0000"/>
                </a:solidFill>
                <a:sym typeface="Wingdings" pitchFamily="2" charset="2"/>
              </a:rPr>
              <a:t>&amp;</a:t>
            </a:r>
            <a:br>
              <a:rPr lang="en-US" altLang="ko-KR" sz="1700" dirty="0" smtClean="0">
                <a:solidFill>
                  <a:srgbClr val="FF0000"/>
                </a:solidFill>
                <a:sym typeface="Wingdings" pitchFamily="2" charset="2"/>
              </a:rPr>
            </a:br>
            <a:r>
              <a:rPr lang="en-US" altLang="ko-KR" sz="1700" dirty="0" smtClean="0">
                <a:solidFill>
                  <a:srgbClr val="FF0000"/>
                </a:solidFill>
                <a:sym typeface="Wingdings" pitchFamily="2" charset="2"/>
              </a:rPr>
              <a:t>Free </a:t>
            </a:r>
            <a:r>
              <a:rPr lang="en-US" altLang="ko-KR" sz="1700" dirty="0">
                <a:solidFill>
                  <a:srgbClr val="FF0000"/>
                </a:solidFill>
                <a:sym typeface="Wingdings" pitchFamily="2" charset="2"/>
              </a:rPr>
              <a:t>Resources </a:t>
            </a:r>
          </a:p>
          <a:p>
            <a:pPr marL="228600" indent="-228600"/>
            <a:endParaRPr lang="en-US" altLang="ko-KR" dirty="0" smtClean="0"/>
          </a:p>
          <a:p>
            <a:pPr marL="228600" indent="-228600"/>
            <a:endParaRPr lang="en-US" altLang="ko-KR" dirty="0"/>
          </a:p>
          <a:p>
            <a:pPr marL="228600" indent="-228600"/>
            <a:r>
              <a:rPr lang="en-US" altLang="ko-KR" b="1" dirty="0" smtClean="0"/>
              <a:t>Cons</a:t>
            </a:r>
            <a:endParaRPr lang="en-US" altLang="ko-KR" b="1" dirty="0"/>
          </a:p>
          <a:p>
            <a:pPr marL="228600" indent="-228600">
              <a:buFontTx/>
              <a:buChar char="-"/>
            </a:pPr>
            <a:r>
              <a:rPr lang="en-US" altLang="ko-KR" sz="1700" dirty="0" smtClean="0"/>
              <a:t> May need </a:t>
            </a:r>
            <a:r>
              <a:rPr lang="en-US" altLang="ko-KR" sz="1700" dirty="0"/>
              <a:t>to </a:t>
            </a:r>
            <a:r>
              <a:rPr lang="en-US" altLang="ko-KR" sz="1700" dirty="0" smtClean="0"/>
              <a:t>pay testing </a:t>
            </a:r>
            <a:r>
              <a:rPr lang="en-US" altLang="ko-KR" sz="1700" dirty="0"/>
              <a:t>fee </a:t>
            </a:r>
          </a:p>
          <a:p>
            <a:pPr marL="228600" indent="-228600">
              <a:buFontTx/>
              <a:buChar char="-"/>
            </a:pPr>
            <a:r>
              <a:rPr lang="en-US" altLang="ko-KR" sz="1700" dirty="0" smtClean="0"/>
              <a:t> Need </a:t>
            </a:r>
            <a:r>
              <a:rPr lang="en-US" altLang="ko-KR" sz="1700" dirty="0"/>
              <a:t>to Book </a:t>
            </a:r>
            <a:r>
              <a:rPr lang="en-US" altLang="ko-KR" sz="1700" dirty="0" smtClean="0"/>
              <a:t>schedules</a:t>
            </a:r>
          </a:p>
          <a:p>
            <a:pPr marL="228600" indent="-228600">
              <a:buFontTx/>
              <a:buChar char="-"/>
            </a:pPr>
            <a:r>
              <a:rPr lang="en-US" altLang="ko-KR" sz="1700" dirty="0" smtClean="0"/>
              <a:t> Sample </a:t>
            </a:r>
            <a:r>
              <a:rPr lang="en-US" altLang="ko-KR" sz="1700" dirty="0" smtClean="0"/>
              <a:t>Shipping</a:t>
            </a:r>
            <a:endParaRPr lang="en-US" altLang="ko-KR" sz="1700" dirty="0"/>
          </a:p>
          <a:p>
            <a:pPr>
              <a:buFontTx/>
              <a:buChar char="-"/>
            </a:pPr>
            <a:endParaRPr lang="en-US" altLang="ko-KR" dirty="0"/>
          </a:p>
          <a:p>
            <a:pPr>
              <a:buFontTx/>
              <a:buChar char="-"/>
            </a:pPr>
            <a:endParaRPr lang="en-US" altLang="ko-K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/>
              <a:t>O</a:t>
            </a:r>
            <a:r>
              <a:rPr lang="en-US" altLang="ko-KR" sz="3200" dirty="0" smtClean="0"/>
              <a:t>rganizations</a:t>
            </a:r>
            <a:r>
              <a:rPr lang="en-US" altLang="ko-KR" dirty="0" smtClean="0"/>
              <a:t> C</a:t>
            </a:r>
            <a:r>
              <a:rPr lang="en-US" altLang="ko-KR" sz="3200" dirty="0" smtClean="0"/>
              <a:t>omparison</a:t>
            </a:r>
          </a:p>
        </p:txBody>
      </p:sp>
      <p:sp>
        <p:nvSpPr>
          <p:cNvPr id="8194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1" indent="-342900" eaLnBrk="1" hangingPunct="1">
              <a:buFont typeface="Arial" pitchFamily="34" charset="0"/>
              <a:buChar char="•"/>
              <a:defRPr/>
            </a:pPr>
            <a:r>
              <a:rPr lang="en-GB" sz="2200" b="1" dirty="0" smtClean="0">
                <a:solidFill>
                  <a:srgbClr val="FF0000"/>
                </a:solidFill>
              </a:rPr>
              <a:t>Internal Management is More Effective for Standards </a:t>
            </a:r>
          </a:p>
          <a:p>
            <a:pPr marL="342900" lvl="1" indent="-342900" eaLnBrk="1" hangingPunct="1">
              <a:buNone/>
              <a:defRPr/>
            </a:pPr>
            <a:r>
              <a:rPr lang="en-GB" sz="2200" b="1" dirty="0" smtClean="0">
                <a:solidFill>
                  <a:srgbClr val="FF0000"/>
                </a:solidFill>
              </a:rPr>
              <a:t>	which </a:t>
            </a:r>
            <a:r>
              <a:rPr lang="en-GB" sz="2200" b="1" dirty="0" smtClean="0">
                <a:solidFill>
                  <a:srgbClr val="FF0000"/>
                </a:solidFill>
              </a:rPr>
              <a:t>have Intense interaction with Selective </a:t>
            </a:r>
            <a:r>
              <a:rPr lang="en-GB" sz="2200" b="1" dirty="0" smtClean="0">
                <a:solidFill>
                  <a:srgbClr val="FF0000"/>
                </a:solidFill>
              </a:rPr>
              <a:t>Features!  </a:t>
            </a:r>
          </a:p>
          <a:p>
            <a:pPr eaLnBrk="1" hangingPunct="1">
              <a:buFont typeface="Arial" pitchFamily="34" charset="0"/>
              <a:buNone/>
              <a:defRPr/>
            </a:pPr>
            <a:endParaRPr lang="en-GB" sz="2000" dirty="0" smtClean="0"/>
          </a:p>
          <a:p>
            <a:pPr lvl="1">
              <a:buFont typeface="Arial" pitchFamily="34" charset="0"/>
              <a:buNone/>
              <a:defRPr/>
            </a:pPr>
            <a:endParaRPr lang="en-US" sz="1800" dirty="0" smtClean="0"/>
          </a:p>
          <a:p>
            <a:pPr lvl="2" eaLnBrk="1" hangingPunct="1">
              <a:buFont typeface="Arial" pitchFamily="34" charset="0"/>
              <a:buChar char="•"/>
              <a:defRPr/>
            </a:pPr>
            <a:endParaRPr lang="en-US" sz="1400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168726D-40D0-4FEE-804F-20DEC2A86850}" type="slidenum">
              <a:rPr lang="en-US" altLang="ko-KR" smtClean="0">
                <a:cs typeface="Arial" charset="0"/>
              </a:rPr>
              <a:pPr/>
              <a:t>9</a:t>
            </a:fld>
            <a:endParaRPr lang="en-US" altLang="ko-KR" smtClean="0">
              <a:cs typeface="Arial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90600" y="2743200"/>
            <a:ext cx="3505200" cy="34290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105400" y="2743200"/>
            <a:ext cx="3505200" cy="34290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47" name="TextBox 7"/>
          <p:cNvSpPr txBox="1">
            <a:spLocks noChangeArrowheads="1"/>
          </p:cNvSpPr>
          <p:nvPr/>
        </p:nvSpPr>
        <p:spPr bwMode="auto">
          <a:xfrm>
            <a:off x="1905000" y="2416314"/>
            <a:ext cx="1676400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000" b="1" dirty="0">
                <a:solidFill>
                  <a:srgbClr val="0070C0"/>
                </a:solidFill>
              </a:rPr>
              <a:t>Internal</a:t>
            </a:r>
          </a:p>
          <a:p>
            <a:r>
              <a:rPr lang="en-US" altLang="ko-KR" sz="2000" b="1" dirty="0">
                <a:solidFill>
                  <a:srgbClr val="0070C0"/>
                </a:solidFill>
              </a:rPr>
              <a:t>Management</a:t>
            </a:r>
          </a:p>
        </p:txBody>
      </p:sp>
      <p:sp>
        <p:nvSpPr>
          <p:cNvPr id="11" name="Left-Right Arrow 10"/>
          <p:cNvSpPr/>
          <p:nvPr/>
        </p:nvSpPr>
        <p:spPr>
          <a:xfrm>
            <a:off x="4572000" y="4495800"/>
            <a:ext cx="457200" cy="228600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49" name="TextBox 12"/>
          <p:cNvSpPr txBox="1">
            <a:spLocks noChangeArrowheads="1"/>
          </p:cNvSpPr>
          <p:nvPr/>
        </p:nvSpPr>
        <p:spPr bwMode="auto">
          <a:xfrm>
            <a:off x="1219200" y="2819400"/>
            <a:ext cx="304800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endParaRPr lang="en-US" altLang="ko-KR" dirty="0"/>
          </a:p>
          <a:p>
            <a:pPr>
              <a:buFontTx/>
              <a:buChar char="-"/>
            </a:pPr>
            <a:r>
              <a:rPr lang="en-US" altLang="ko-KR" sz="2000" b="1" dirty="0" smtClean="0">
                <a:solidFill>
                  <a:srgbClr val="FF0000"/>
                </a:solidFill>
              </a:rPr>
              <a:t>For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Intensive Features!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endParaRPr lang="en-US" altLang="ko-KR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r>
              <a:rPr lang="en-US" altLang="ko-KR" sz="2000" dirty="0" smtClean="0"/>
              <a:t> Wi-Fi </a:t>
            </a:r>
            <a:r>
              <a:rPr lang="en-US" altLang="ko-KR" sz="2000" dirty="0" smtClean="0"/>
              <a:t>Alliance, -Bluetooth</a:t>
            </a:r>
            <a:endParaRPr lang="en-US" altLang="ko-KR" sz="2000" dirty="0"/>
          </a:p>
          <a:p>
            <a:pPr>
              <a:buFontTx/>
              <a:buChar char="-"/>
            </a:pPr>
            <a:r>
              <a:rPr lang="en-US" altLang="ko-KR" sz="2000" dirty="0" smtClean="0"/>
              <a:t> HDMI</a:t>
            </a:r>
            <a:r>
              <a:rPr lang="en-US" altLang="ko-KR" sz="2000" dirty="0" smtClean="0"/>
              <a:t>, -MHL</a:t>
            </a:r>
            <a:endParaRPr lang="en-US" altLang="ko-KR" sz="2000" dirty="0"/>
          </a:p>
          <a:p>
            <a:pPr>
              <a:buFontTx/>
              <a:buChar char="-"/>
            </a:pPr>
            <a:r>
              <a:rPr lang="en-US" altLang="ko-KR" sz="2000" dirty="0" smtClean="0"/>
              <a:t> </a:t>
            </a:r>
            <a:r>
              <a:rPr lang="en-US" altLang="ko-KR" sz="2000" dirty="0" err="1" smtClean="0"/>
              <a:t>MirrorLink</a:t>
            </a:r>
            <a:r>
              <a:rPr lang="en-US" altLang="ko-KR" sz="2000" dirty="0" smtClean="0"/>
              <a:t>, -UPnP</a:t>
            </a:r>
            <a:endParaRPr lang="en-US" altLang="ko-KR" sz="2000" dirty="0"/>
          </a:p>
          <a:p>
            <a:pPr>
              <a:buFontTx/>
              <a:buChar char="-"/>
            </a:pPr>
            <a:r>
              <a:rPr lang="en-US" altLang="ko-KR" sz="2000" dirty="0" smtClean="0"/>
              <a:t> DLNA</a:t>
            </a:r>
            <a:r>
              <a:rPr lang="en-US" altLang="ko-KR" sz="2000" dirty="0" smtClean="0"/>
              <a:t>, -NFC</a:t>
            </a:r>
            <a:r>
              <a:rPr lang="en-US" altLang="ko-KR" sz="2000" dirty="0"/>
              <a:t/>
            </a:r>
            <a:br>
              <a:rPr lang="en-US" altLang="ko-KR" sz="2000" dirty="0"/>
            </a:br>
            <a:r>
              <a:rPr lang="en-US" altLang="ko-KR" sz="2000" dirty="0"/>
              <a:t>- </a:t>
            </a:r>
            <a:r>
              <a:rPr lang="en-US" altLang="ko-KR" sz="2000" dirty="0" smtClean="0"/>
              <a:t>WPC, -RFID</a:t>
            </a:r>
            <a:endParaRPr lang="en-US" altLang="ko-KR" sz="2000" dirty="0"/>
          </a:p>
          <a:p>
            <a:pPr>
              <a:buFontTx/>
              <a:buChar char="-"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USB</a:t>
            </a:r>
            <a:endParaRPr lang="en-US" altLang="ko-KR" sz="2000" dirty="0"/>
          </a:p>
        </p:txBody>
      </p:sp>
      <p:sp>
        <p:nvSpPr>
          <p:cNvPr id="10250" name="TextBox 13"/>
          <p:cNvSpPr txBox="1">
            <a:spLocks noChangeArrowheads="1"/>
          </p:cNvSpPr>
          <p:nvPr/>
        </p:nvSpPr>
        <p:spPr bwMode="auto">
          <a:xfrm>
            <a:off x="5334000" y="1981200"/>
            <a:ext cx="3048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sz="2000" b="1" dirty="0" smtClean="0">
                <a:solidFill>
                  <a:srgbClr val="FF0000"/>
                </a:solidFill>
              </a:rPr>
              <a:t>For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Wide Scopes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!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sz="2000" dirty="0" smtClean="0"/>
              <a:t>- GCF</a:t>
            </a:r>
            <a:endParaRPr lang="en-US" altLang="ko-KR" sz="2000" dirty="0"/>
          </a:p>
          <a:p>
            <a:r>
              <a:rPr lang="en-US" altLang="ko-KR" sz="2000" dirty="0" smtClean="0"/>
              <a:t>- PTCRB</a:t>
            </a:r>
            <a:endParaRPr lang="en-US" altLang="ko-KR" sz="2000" dirty="0"/>
          </a:p>
          <a:p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 </a:t>
            </a:r>
          </a:p>
        </p:txBody>
      </p:sp>
      <p:sp>
        <p:nvSpPr>
          <p:cNvPr id="10251" name="TextBox 7"/>
          <p:cNvSpPr txBox="1">
            <a:spLocks noChangeArrowheads="1"/>
          </p:cNvSpPr>
          <p:nvPr/>
        </p:nvSpPr>
        <p:spPr bwMode="auto">
          <a:xfrm>
            <a:off x="6019800" y="2416314"/>
            <a:ext cx="1676400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000" b="1" dirty="0">
                <a:solidFill>
                  <a:srgbClr val="0070C0"/>
                </a:solidFill>
              </a:rPr>
              <a:t>External</a:t>
            </a:r>
          </a:p>
          <a:p>
            <a:r>
              <a:rPr lang="en-US" altLang="ko-KR" sz="2000" b="1" dirty="0">
                <a:solidFill>
                  <a:srgbClr val="0070C0"/>
                </a:solidFill>
              </a:rPr>
              <a:t>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1739</TotalTime>
  <Words>447</Words>
  <Application>Microsoft Office PowerPoint</Application>
  <PresentationFormat>On-screen Show (4:3)</PresentationFormat>
  <Paragraphs>180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ＭＳ Ｐゴシック</vt:lpstr>
      <vt:lpstr>ＭＳ Ｐゴシック</vt:lpstr>
      <vt:lpstr>Arial</vt:lpstr>
      <vt:lpstr>Calibri</vt:lpstr>
      <vt:lpstr>Wingdings</vt:lpstr>
      <vt:lpstr>Office Theme</vt:lpstr>
      <vt:lpstr>Compliance Testing Program</vt:lpstr>
      <vt:lpstr>Contents</vt:lpstr>
      <vt:lpstr>What is Compliance Test Management? </vt:lpstr>
      <vt:lpstr>Why is  Compliance Test Management Important?</vt:lpstr>
      <vt:lpstr>Options for Compliance Test Programs</vt:lpstr>
      <vt:lpstr>Internal Compliance Test Management</vt:lpstr>
      <vt:lpstr>External Compliance Test Management</vt:lpstr>
      <vt:lpstr>Self-Testing vs. 3rd Party Testing</vt:lpstr>
      <vt:lpstr>Organizations Comparison</vt:lpstr>
      <vt:lpstr>Proposal</vt:lpstr>
      <vt:lpstr>What is ATL (Authorized Test Laboratory_?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Richard Brennan</cp:lastModifiedBy>
  <cp:revision>190</cp:revision>
  <dcterms:created xsi:type="dcterms:W3CDTF">2012-09-11T22:52:11Z</dcterms:created>
  <dcterms:modified xsi:type="dcterms:W3CDTF">2015-02-24T20:00:39Z</dcterms:modified>
</cp:coreProperties>
</file>