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0" r:id="rId3"/>
    <p:sldId id="291" r:id="rId4"/>
    <p:sldId id="286" r:id="rId5"/>
    <p:sldId id="287" r:id="rId6"/>
    <p:sldId id="288" r:id="rId7"/>
    <p:sldId id="289" r:id="rId8"/>
    <p:sldId id="29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083" autoAdjust="0"/>
    <p:restoredTop sz="83555" autoAdjust="0"/>
  </p:normalViewPr>
  <p:slideViewPr>
    <p:cSldViewPr showGuides="1">
      <p:cViewPr>
        <p:scale>
          <a:sx n="75" d="100"/>
          <a:sy n="75" d="100"/>
        </p:scale>
        <p:origin x="-1651" y="-62"/>
      </p:cViewPr>
      <p:guideLst>
        <p:guide orient="horz" pos="72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8F549E75-3194-4472-9189-1B68A40FB749}" type="datetimeFigureOut">
              <a:rPr lang="en-US"/>
              <a:pPr>
                <a:defRPr/>
              </a:pPr>
              <a:t>6/17/2015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A6C8017-FB95-4E18-ADD2-8C9E14BCE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06E357-C718-4F57-81FB-4356666BEED2}" type="datetimeFigureOut">
              <a:rPr lang="en-US"/>
              <a:pPr>
                <a:defRPr/>
              </a:pPr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357F0B-2432-497A-80E5-1FC4B9DE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A.2 is to meet</a:t>
            </a:r>
            <a:r>
              <a:rPr lang="en-US" baseline="0" dirty="0" smtClean="0"/>
              <a:t> below condition.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Sec 6.3, </a:t>
            </a:r>
            <a:r>
              <a:rPr lang="en-US" baseline="0" dirty="0" smtClean="0"/>
              <a:t>there is  a scenario f</a:t>
            </a:r>
            <a:r>
              <a:rPr lang="en-US" dirty="0" smtClean="0"/>
              <a:t>or disconnect situation.</a:t>
            </a:r>
            <a:r>
              <a:rPr lang="en-US" baseline="0" dirty="0" smtClean="0"/>
              <a:t> </a:t>
            </a:r>
            <a:endParaRPr lang="en-US" dirty="0" smtClean="0"/>
          </a:p>
          <a:p>
            <a:r>
              <a:rPr lang="en-US" dirty="0" smtClean="0"/>
              <a:t>1. Disconnect from that server, if it’s currently</a:t>
            </a:r>
            <a:r>
              <a:rPr lang="en-US" baseline="0" dirty="0" smtClean="0"/>
              <a:t> connected.</a:t>
            </a:r>
          </a:p>
          <a:p>
            <a:r>
              <a:rPr lang="en-US" baseline="0" dirty="0" smtClean="0"/>
              <a:t>2. Reconnect with clean session flag set to “true”</a:t>
            </a:r>
          </a:p>
          <a:p>
            <a:r>
              <a:rPr lang="en-US" baseline="0" dirty="0" smtClean="0"/>
              <a:t>3. Disconnect again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357F0B-2432-497A-80E5-1FC4B9DEAF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5C8EAE1-CEA6-46AC-8986-E48CF4BE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555EB6-9B84-4119-8ED9-C8F91B3A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kim@dtnc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477962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A0A0A3"/>
                </a:solidFill>
              </a:rPr>
              <a:t>MQTT Compliance Test Necessary Items</a:t>
            </a:r>
            <a:endParaRPr lang="en-US" altLang="ko-KR" sz="2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36985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B42025"/>
                </a:solidFill>
              </a:rPr>
              <a:t>TST (WG6)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</a:rPr>
              <a:t> </a:t>
            </a:r>
            <a:r>
              <a:rPr lang="en-US" altLang="ko-KR" dirty="0" smtClean="0"/>
              <a:t>Seon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r>
              <a:rPr lang="en-US" altLang="ko-KR" dirty="0" smtClean="0"/>
              <a:t>Dt&amp;C (TTA), </a:t>
            </a:r>
            <a:r>
              <a:rPr lang="en-US" altLang="ko-KR" dirty="0">
                <a:solidFill>
                  <a:srgbClr val="B42025"/>
                </a:solidFill>
                <a:hlinkClick r:id="rId3"/>
              </a:rPr>
              <a:t>shkim@dtnc.net</a:t>
            </a:r>
            <a:r>
              <a:rPr lang="en-US" altLang="ko-KR" dirty="0">
                <a:solidFill>
                  <a:srgbClr val="B42025"/>
                </a:solidFill>
              </a:rPr>
              <a:t>  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</a:rPr>
              <a:t>2015-07-20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700" y="11113"/>
            <a:ext cx="7073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TST-2015-0113-MQTT_Compliance_Test_Features_Skeleton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C</a:t>
            </a:r>
            <a:r>
              <a:rPr lang="en-US" altLang="ko-KR" sz="3200" dirty="0" smtClean="0"/>
              <a:t>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GB" altLang="ko-KR" sz="2400" b="1" dirty="0" smtClean="0"/>
              <a:t>0. MQTT Commonly repeated Test Item</a:t>
            </a:r>
          </a:p>
          <a:p>
            <a:pPr eaLnBrk="1" hangingPunct="1">
              <a:buNone/>
            </a:pPr>
            <a:endParaRPr lang="en-GB" altLang="ko-KR" sz="2400" b="1" dirty="0" smtClean="0"/>
          </a:p>
          <a:p>
            <a:pPr eaLnBrk="1" hangingPunct="1">
              <a:buNone/>
            </a:pPr>
            <a:r>
              <a:rPr lang="en-GB" altLang="ko-KR" sz="2400" b="1" dirty="0" smtClean="0"/>
              <a:t>1. MQTT Connection Test Items</a:t>
            </a:r>
          </a:p>
          <a:p>
            <a:pPr eaLnBrk="1" hangingPunct="1">
              <a:buNone/>
            </a:pPr>
            <a:endParaRPr lang="en-GB" altLang="ko-KR" sz="2400" b="1" dirty="0" smtClean="0"/>
          </a:p>
          <a:p>
            <a:pPr eaLnBrk="1" hangingPunct="1">
              <a:buNone/>
            </a:pPr>
            <a:r>
              <a:rPr lang="en-GB" altLang="ko-KR" sz="2400" b="1" dirty="0" smtClean="0"/>
              <a:t>2. MQTT Subscription Test Items</a:t>
            </a:r>
          </a:p>
          <a:p>
            <a:pPr eaLnBrk="1" hangingPunct="1">
              <a:buNone/>
            </a:pPr>
            <a:endParaRPr lang="en-GB" altLang="ko-KR" sz="2400" b="1" dirty="0" smtClean="0"/>
          </a:p>
          <a:p>
            <a:pPr eaLnBrk="1" hangingPunct="1">
              <a:buNone/>
            </a:pPr>
            <a:r>
              <a:rPr lang="en-GB" altLang="ko-KR" sz="2400" b="1" dirty="0" smtClean="0"/>
              <a:t>3. MQTT Publish Test Items</a:t>
            </a:r>
          </a:p>
          <a:p>
            <a:pPr eaLnBrk="1" hangingPunct="1">
              <a:buNone/>
            </a:pPr>
            <a:endParaRPr lang="en-GB" altLang="ko-KR" sz="2400" b="1" dirty="0" smtClean="0"/>
          </a:p>
          <a:p>
            <a:pPr eaLnBrk="1" hangingPunct="1">
              <a:buNone/>
            </a:pPr>
            <a:r>
              <a:rPr lang="en-GB" altLang="ko-KR" sz="2400" b="1" dirty="0" smtClean="0"/>
              <a:t>4. MQTT Reception Test Items</a:t>
            </a:r>
          </a:p>
          <a:p>
            <a:pPr eaLnBrk="1" hangingPunct="1">
              <a:buNone/>
            </a:pPr>
            <a:endParaRPr lang="en-GB" altLang="ko-KR" sz="2400" b="1" dirty="0" smtClean="0"/>
          </a:p>
          <a:p>
            <a:pPr eaLnBrk="1" hangingPunct="1">
              <a:buNone/>
            </a:pPr>
            <a:r>
              <a:rPr lang="en-GB" altLang="ko-KR" sz="2400" b="1" dirty="0" smtClean="0"/>
              <a:t>5. Test cases for consideration &amp; determination</a:t>
            </a:r>
          </a:p>
          <a:p>
            <a:pPr eaLnBrk="1" hangingPunct="1"/>
            <a:endParaRPr lang="en-GB" altLang="ko-KR" sz="2000" dirty="0" smtClean="0"/>
          </a:p>
          <a:p>
            <a:pPr lvl="1"/>
            <a:endParaRPr lang="en-US" altLang="ko-KR" sz="1800" dirty="0" smtClean="0"/>
          </a:p>
          <a:p>
            <a:pPr lvl="2" eaLnBrk="1" hangingPunct="1"/>
            <a:endParaRPr lang="en-US" altLang="ko-KR" sz="1400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E43C9F-7C94-4604-A8A0-589264BD2103}" type="slidenum">
              <a:rPr lang="en-US" altLang="ko-KR" smtClean="0">
                <a:cs typeface="Arial" charset="0"/>
              </a:rPr>
              <a:pPr/>
              <a:t>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1. MQTT Commonly Repeated Test Items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Following TS-0010-MQTT_protocol_binding-V1_1_0, Section  </a:t>
            </a:r>
            <a:r>
              <a:rPr lang="en-GB" sz="2000" b="1" dirty="0" smtClean="0">
                <a:solidFill>
                  <a:srgbClr val="92D050"/>
                </a:solidFill>
              </a:rPr>
              <a:t>5.1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1200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1.   Test Case checking if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QoS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= 1 </a:t>
            </a:r>
            <a:r>
              <a:rPr lang="en-GB" sz="1800" dirty="0" smtClean="0">
                <a:solidFill>
                  <a:schemeClr val="tx1"/>
                </a:solidFill>
              </a:rPr>
              <a:t>(Mandatory). 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	=&gt; Fail when </a:t>
            </a:r>
            <a:r>
              <a:rPr lang="en-GB" sz="1800" dirty="0" err="1" smtClean="0">
                <a:solidFill>
                  <a:schemeClr val="tx1"/>
                </a:solidFill>
              </a:rPr>
              <a:t>QoS</a:t>
            </a:r>
            <a:r>
              <a:rPr lang="en-GB" sz="1800" dirty="0" smtClean="0">
                <a:solidFill>
                  <a:schemeClr val="tx1"/>
                </a:solidFill>
              </a:rPr>
              <a:t> is other than “1”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2.   Test Case checking if "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Retain" flag set as 0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 </a:t>
            </a:r>
            <a:r>
              <a:rPr lang="en-GB" sz="1800" dirty="0" smtClean="0">
                <a:solidFill>
                  <a:schemeClr val="tx1"/>
                </a:solidFill>
              </a:rPr>
              <a:t>=&gt;  Fail if DUT sends with “Retain” flag=1</a:t>
            </a:r>
          </a:p>
          <a:p>
            <a:pPr marL="342900" lvl="1" indent="-342900" eaLnBrk="1" hangingPunct="1">
              <a:buNone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	</a:t>
            </a:r>
            <a:endParaRPr lang="en-GB" sz="1600" dirty="0" smtClean="0">
              <a:solidFill>
                <a:schemeClr val="tx1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3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1. MQTT Connection Test Items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Following TS-0010-MQTT_protocol_binding-V1_1_0, Section  </a:t>
            </a:r>
            <a:r>
              <a:rPr lang="en-GB" sz="2000" b="1" dirty="0" smtClean="0">
                <a:solidFill>
                  <a:srgbClr val="92D050"/>
                </a:solidFill>
              </a:rPr>
              <a:t>6.3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1200" dirty="0" smtClean="0">
              <a:solidFill>
                <a:schemeClr val="tx1"/>
              </a:solidFill>
            </a:endParaRPr>
          </a:p>
          <a:p>
            <a:pPr marL="457200" lvl="1" indent="-457200" eaLnBrk="1" hangingPunct="1">
              <a:buClr>
                <a:srgbClr val="FF0000"/>
              </a:buClr>
              <a:buAutoNum type="alphaUcPeriod"/>
              <a:defRPr/>
            </a:pPr>
            <a:r>
              <a:rPr lang="en-GB" sz="2000" b="1" dirty="0" smtClean="0">
                <a:solidFill>
                  <a:schemeClr val="tx1"/>
                </a:solidFill>
              </a:rPr>
              <a:t>Mandatory</a:t>
            </a:r>
          </a:p>
          <a:p>
            <a:pPr marL="457200" lvl="1" indent="-457200" eaLnBrk="1" hangingPunct="1">
              <a:buClr>
                <a:srgbClr val="FF0000"/>
              </a:buClr>
              <a:buNone/>
              <a:defRPr/>
            </a:pPr>
            <a:r>
              <a:rPr lang="en-GB" sz="2000" b="1" dirty="0" smtClean="0">
                <a:solidFill>
                  <a:schemeClr val="tx1"/>
                </a:solidFill>
              </a:rPr>
              <a:t>A.1 Connect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1. Prefix A:: or C:: shall be added to the ID to show~~ sec6.3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2.   Test Case checking if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Clean session (ex: Retain) flag is set  to “False” in CONNECT </a:t>
            </a:r>
            <a:r>
              <a:rPr lang="en-GB" sz="1800" dirty="0" smtClean="0">
                <a:solidFill>
                  <a:schemeClr val="tx1"/>
                </a:solidFill>
              </a:rPr>
              <a:t>(Mandatory)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	 =&gt; Fail when clean session is “True” when DUT want to be connected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3.   Test Case checking if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“Will Flag” is not set in CONNECT </a:t>
            </a:r>
            <a:r>
              <a:rPr lang="en-GB" sz="1800" dirty="0" smtClean="0">
                <a:solidFill>
                  <a:schemeClr val="tx1"/>
                </a:solidFill>
              </a:rPr>
              <a:t>(Mandatory)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	 =&gt; Fail when will flag is enabled.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2000" b="1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2000" b="1" dirty="0" smtClean="0">
                <a:solidFill>
                  <a:schemeClr val="tx1"/>
                </a:solidFill>
              </a:rPr>
              <a:t>A.2 Disconnect</a:t>
            </a:r>
          </a:p>
          <a:p>
            <a:pPr marL="342900" lvl="1" indent="-342900" eaLnBrk="1" hangingPunct="1">
              <a:buClr>
                <a:srgbClr val="FF0000"/>
              </a:buClr>
              <a:buAutoNum type="arabicPeriod"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Test Case checking if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Clean session (ex: Retain) flag is set  to “True” in CONNECT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1800" dirty="0" smtClean="0">
                <a:solidFill>
                  <a:schemeClr val="tx1"/>
                </a:solidFill>
              </a:rPr>
              <a:t>=&gt; Fail when clean session is “False” when DUT want to be disconnected</a:t>
            </a:r>
          </a:p>
          <a:p>
            <a:pPr marL="342900" lvl="1" indent="-342900" eaLnBrk="1" hangingPunct="1">
              <a:buNone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	</a:t>
            </a:r>
            <a:endParaRPr lang="en-GB" sz="1600" dirty="0" smtClean="0">
              <a:solidFill>
                <a:schemeClr val="tx1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4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2. MQTT Subscription Test Items 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Test needs to check how the oneM2M device is </a:t>
            </a:r>
            <a:r>
              <a:rPr lang="en-GB" sz="2000" b="1" dirty="0" smtClean="0">
                <a:solidFill>
                  <a:srgbClr val="92D050"/>
                </a:solidFill>
              </a:rPr>
              <a:t>handling device ID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GB" sz="1200" b="1" dirty="0" smtClean="0">
              <a:solidFill>
                <a:srgbClr val="92D050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1.   Test Case checking DUT’s  Initial ID assigning :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- 	when Originator doesn’t knows it’s ID (for Initial Registration) ,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	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reg_req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/&lt;originator&gt;/&lt;receiver&gt;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 /oneM2M/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reg_resp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/&lt;originator&gt;/&lt;receiver&gt;</a:t>
            </a:r>
            <a:endParaRPr lang="en-US" sz="1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2.    Check if the message is set to 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Durable. </a:t>
            </a:r>
            <a:r>
              <a:rPr lang="en-GB" sz="1800" b="1" dirty="0" smtClean="0">
                <a:solidFill>
                  <a:schemeClr val="tx1"/>
                </a:solidFill>
              </a:rPr>
              <a:t>If not, Fail.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endParaRPr lang="en-GB" sz="1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5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3. MQTT Publish Test Items 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Following TS-0010-MQTT_protocol_binding-V1_1_0, </a:t>
            </a:r>
            <a:r>
              <a:rPr lang="en-GB" sz="2000" b="1" dirty="0" smtClean="0">
                <a:solidFill>
                  <a:srgbClr val="92D050"/>
                </a:solidFill>
              </a:rPr>
              <a:t>Figure  6.4.5-2,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GB" sz="1200" b="1" dirty="0" smtClean="0">
              <a:solidFill>
                <a:srgbClr val="92D050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1. Test Case checking DUT’s Entity ID assigning  and TOPIC  creating :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-	when Originator knows it’s ID,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req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/&lt;Originator&gt;/&lt;Receiver&gt; 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-	When Originator uses wild card,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req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/+/&lt;Receiver&gt; </a:t>
            </a:r>
          </a:p>
          <a:p>
            <a:pPr eaLnBrk="1" hangingPunct="1">
              <a:buClr>
                <a:srgbClr val="FF0000"/>
              </a:buClr>
              <a:buNone/>
              <a:defRPr/>
            </a:pPr>
            <a:r>
              <a:rPr lang="en-GB" sz="1800" dirty="0" smtClean="0"/>
              <a:t>2.   Test Case checking If the Publisher Adequately receive </a:t>
            </a:r>
            <a:r>
              <a:rPr lang="en-GB" sz="1800" dirty="0" err="1" smtClean="0"/>
              <a:t>PubACK</a:t>
            </a:r>
            <a:r>
              <a:rPr lang="en-GB" sz="1800" dirty="0" smtClean="0"/>
              <a:t> 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en-GB" sz="20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MQTT Primitive testing features   :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1.   Test Case checking if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the has proper Primitive contents</a:t>
            </a:r>
          </a:p>
          <a:p>
            <a:pPr marL="342900" lvl="1" indent="-342900" eaLnBrk="1" hangingPunct="1">
              <a:buNone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(“op”,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 “to”,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ri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 “pc”,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ty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”)</a:t>
            </a:r>
          </a:p>
          <a:p>
            <a:pPr marL="342900" lvl="1" indent="-342900" eaLnBrk="1" hangingPunct="1">
              <a:buNone/>
              <a:defRPr/>
            </a:pPr>
            <a:endParaRPr lang="en-US" sz="1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6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4. MQTT Reception Test Items 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Following TS-0010-MQTT_protocol_binding-V1_1_0, </a:t>
            </a:r>
            <a:r>
              <a:rPr lang="en-GB" sz="2000" b="1" dirty="0" smtClean="0">
                <a:solidFill>
                  <a:srgbClr val="92D050"/>
                </a:solidFill>
              </a:rPr>
              <a:t>Figure  6.4.5-2,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GB" sz="1200" b="1" dirty="0" smtClean="0">
              <a:solidFill>
                <a:srgbClr val="92D050"/>
              </a:solidFill>
            </a:endParaRP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1. Test Case checking DUT’s Entity ID assigning  and TOPIC  creating :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-	when Originator knows it’s ID,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resp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/&lt;Originator&gt;/&lt;Receiver&gt; 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dirty="0" smtClean="0">
                <a:solidFill>
                  <a:schemeClr val="tx1"/>
                </a:solidFill>
              </a:rPr>
              <a:t>-	When Originator uses wild card,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oneM2M/</a:t>
            </a:r>
            <a:r>
              <a:rPr lang="en-GB" sz="1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resp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/&lt;Originator&gt;/+ </a:t>
            </a:r>
          </a:p>
          <a:p>
            <a:pPr eaLnBrk="1" hangingPunct="1">
              <a:buClr>
                <a:srgbClr val="FF0000"/>
              </a:buClr>
              <a:buNone/>
              <a:defRPr/>
            </a:pPr>
            <a:r>
              <a:rPr lang="en-GB" sz="1800" dirty="0" smtClean="0"/>
              <a:t>2.   If the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server Delete </a:t>
            </a:r>
            <a:r>
              <a:rPr lang="en-GB" sz="1800" dirty="0" smtClean="0"/>
              <a:t>received contents</a:t>
            </a:r>
            <a:r>
              <a:rPr lang="en-GB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800" dirty="0" smtClean="0"/>
              <a:t>properly not storing data</a:t>
            </a:r>
          </a:p>
          <a:p>
            <a:pPr eaLnBrk="1" hangingPunct="1">
              <a:buClr>
                <a:srgbClr val="FF0000"/>
              </a:buClr>
              <a:buNone/>
              <a:defRPr/>
            </a:pPr>
            <a:r>
              <a:rPr lang="en-GB" sz="1800" dirty="0" smtClean="0"/>
              <a:t>3.   If Adequately send </a:t>
            </a:r>
            <a:r>
              <a:rPr lang="en-GB" sz="1800" dirty="0" err="1" smtClean="0"/>
              <a:t>PubACK</a:t>
            </a:r>
            <a:r>
              <a:rPr lang="en-GB" sz="1800" dirty="0" smtClean="0"/>
              <a:t> </a:t>
            </a:r>
          </a:p>
          <a:p>
            <a:pPr marL="342900" lvl="1" indent="-342900" eaLnBrk="1" hangingPunct="1">
              <a:buClr>
                <a:srgbClr val="C00000"/>
              </a:buClr>
              <a:buNone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endParaRPr lang="en-GB" sz="20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/>
              <a:t>MQTT Primitive testing features   :</a:t>
            </a:r>
          </a:p>
          <a:p>
            <a:pPr marL="342900" lvl="1" indent="-342900" eaLnBrk="1" hangingPunct="1">
              <a:buClr>
                <a:srgbClr val="FF0000"/>
              </a:buClr>
              <a:buNone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1.   Test Case checking if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the has proper Primitive contents</a:t>
            </a:r>
          </a:p>
          <a:p>
            <a:pPr marL="342900" lvl="1" indent="-342900" eaLnBrk="1" hangingPunct="1">
              <a:buNone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(“op”,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 “to”,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ri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 “pc”, “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ty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”)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7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3200" b="1" dirty="0" smtClean="0">
                <a:solidFill>
                  <a:schemeClr val="tx1"/>
                </a:solidFill>
              </a:rPr>
              <a:t>* Suggestion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endParaRPr lang="en-GB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Compliance Test Spec is included into the current test work Item not to create unnecessary additional WI.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eaLnBrk="1" hangingPunct="1">
              <a:buNone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8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2289</TotalTime>
  <Words>260</Words>
  <Application>Microsoft Office PowerPoint</Application>
  <PresentationFormat>On-screen Show (4:3)</PresentationFormat>
  <Paragraphs>96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MQTT Compliance Test Necessary Items</vt:lpstr>
      <vt:lpstr>Contents</vt:lpstr>
      <vt:lpstr>1. MQTT Commonly Repeated Test Items </vt:lpstr>
      <vt:lpstr>1. MQTT Connection Test Items </vt:lpstr>
      <vt:lpstr>2. MQTT Subscription Test Items  </vt:lpstr>
      <vt:lpstr>3. MQTT Publish Test Items  </vt:lpstr>
      <vt:lpstr>4. MQTT Reception Test Items  </vt:lpstr>
      <vt:lpstr>* Suggestion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seonhyang kim</cp:lastModifiedBy>
  <cp:revision>205</cp:revision>
  <dcterms:created xsi:type="dcterms:W3CDTF">2012-09-11T22:52:11Z</dcterms:created>
  <dcterms:modified xsi:type="dcterms:W3CDTF">2015-06-17T14:23:58Z</dcterms:modified>
</cp:coreProperties>
</file>