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handoutMasterIdLst>
    <p:handoutMasterId r:id="rId10"/>
  </p:handoutMasterIdLst>
  <p:sldIdLst>
    <p:sldId id="256" r:id="rId4"/>
    <p:sldId id="259" r:id="rId5"/>
    <p:sldId id="267" r:id="rId6"/>
    <p:sldId id="269" r:id="rId7"/>
    <p:sldId id="268" r:id="rId8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17" autoAdjust="0"/>
  </p:normalViewPr>
  <p:slideViewPr>
    <p:cSldViewPr>
      <p:cViewPr>
        <p:scale>
          <a:sx n="90" d="100"/>
          <a:sy n="90" d="100"/>
        </p:scale>
        <p:origin x="3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50" charset="-127"/>
              </a:defRPr>
            </a:lvl1pPr>
          </a:lstStyle>
          <a:p>
            <a:pPr>
              <a:defRPr/>
            </a:pPr>
            <a:fld id="{95DE443B-A093-48AC-9317-4C27E0EA4B7A}" type="datetimeFigureOut">
              <a:rPr lang="en-US" altLang="ko-KR"/>
              <a:pPr>
                <a:defRPr/>
              </a:pPr>
              <a:t>11/1/2015</a:t>
            </a:fld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76C32D02-A2C3-46E4-BE57-E04BD88AFD5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49557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8BDC33B-6E98-468E-A249-E1B9ADD32B52}" type="datetimeFigureOut">
              <a:rPr lang="ko-KR" altLang="en-US"/>
              <a:pPr>
                <a:defRPr/>
              </a:pPr>
              <a:t>2015-11-01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49A2C-14DD-406A-A1DD-689FE9748B6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4693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49A2C-14DD-406A-A1DD-689FE9748B6F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447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49A2C-14DD-406A-A1DD-689FE9748B6F}" type="slidenum">
              <a:rPr lang="ko-KR" altLang="en-US" smtClean="0"/>
              <a:pPr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4261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49A2C-14DD-406A-A1DD-689FE9748B6F}" type="slidenum">
              <a:rPr lang="ko-KR" altLang="en-US" smtClean="0"/>
              <a:pPr>
                <a:defRPr/>
              </a:pPr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8300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D36CC4B6-3B34-4555-B154-2E10AC930BA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8431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7A25F9B0-EE2F-4914-BD58-2559E97442A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2882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379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4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ko-KR" altLang="ko-KR" smtClean="0">
              <a:solidFill>
                <a:srgbClr val="FFFFFF"/>
              </a:solidFill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304800" y="3711575"/>
            <a:ext cx="8534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ko-KR" sz="4800" b="1" dirty="0" smtClean="0">
                <a:solidFill>
                  <a:srgbClr val="A0A0A3"/>
                </a:solidFill>
                <a:ea typeface="Gulim" panose="020B0600000101010101" pitchFamily="34" charset="-127"/>
              </a:rPr>
              <a:t>Conformance Test Development Process</a:t>
            </a:r>
            <a:r>
              <a:rPr lang="en-US" altLang="ko-KR" sz="4800" b="1" dirty="0" smtClean="0">
                <a:solidFill>
                  <a:srgbClr val="A0A0A3"/>
                </a:solidFill>
                <a:ea typeface="Gulim" panose="020B0600000101010101" pitchFamily="34" charset="-127"/>
              </a:rPr>
              <a:t> </a:t>
            </a:r>
            <a:r>
              <a:rPr lang="en-US" altLang="ko-KR" sz="4800" b="1" dirty="0" smtClean="0">
                <a:solidFill>
                  <a:srgbClr val="A0A0A3"/>
                </a:solidFill>
                <a:ea typeface="Gulim" panose="020B0600000101010101" pitchFamily="34" charset="-127"/>
              </a:rPr>
              <a:t>discussion </a:t>
            </a:r>
            <a:br>
              <a:rPr lang="en-US" altLang="ko-KR" sz="4800" b="1" dirty="0" smtClean="0">
                <a:solidFill>
                  <a:srgbClr val="A0A0A3"/>
                </a:solidFill>
                <a:ea typeface="Gulim" panose="020B0600000101010101" pitchFamily="34" charset="-127"/>
              </a:rPr>
            </a:br>
            <a:endParaRPr lang="en-US" altLang="ko-KR" sz="4800" b="1" dirty="0" smtClean="0">
              <a:solidFill>
                <a:srgbClr val="A0A0A3"/>
              </a:solidFill>
              <a:ea typeface="Gulim" panose="020B0600000101010101" pitchFamily="34" charset="-127"/>
            </a:endParaRP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254165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Group Name: TST WG</a:t>
            </a: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Source: </a:t>
            </a:r>
            <a:r>
              <a:rPr lang="en-US" altLang="ko-KR" dirty="0" err="1" smtClean="0">
                <a:solidFill>
                  <a:srgbClr val="B42025"/>
                </a:solidFill>
                <a:ea typeface="Gulim" panose="020B0600000101010101" pitchFamily="34" charset="-127"/>
              </a:rPr>
              <a:t>InterDigital</a:t>
            </a:r>
            <a:endParaRPr lang="en-US" altLang="ko-KR" dirty="0">
              <a:solidFill>
                <a:srgbClr val="B42025"/>
              </a:solidFill>
              <a:ea typeface="Gulim" panose="020B0600000101010101" pitchFamily="34" charset="-127"/>
            </a:endParaRP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Meeting Date: </a:t>
            </a:r>
            <a:r>
              <a:rPr lang="en-US" altLang="ko-KR" dirty="0" smtClean="0">
                <a:solidFill>
                  <a:srgbClr val="B42025"/>
                </a:solidFill>
                <a:ea typeface="Gulim" panose="020B0600000101010101" pitchFamily="34" charset="-127"/>
              </a:rPr>
              <a:t>2015-11-9</a:t>
            </a:r>
            <a:endParaRPr lang="en-US" altLang="ko-KR" dirty="0">
              <a:solidFill>
                <a:srgbClr val="B42025"/>
              </a:solidFill>
              <a:ea typeface="Gulim" panose="020B0600000101010101" pitchFamily="34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52846" y="6488668"/>
            <a:ext cx="5964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TST-2015-0216-Conformance_Test_Development_Procedures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2800" dirty="0" smtClean="0">
                <a:ea typeface="Gulim" panose="020B0600000101010101" pitchFamily="34" charset="-127"/>
              </a:rPr>
              <a:t>ISO 9646 – Conformance Testing Methodology</a:t>
            </a:r>
            <a:br>
              <a:rPr lang="en-US" altLang="ko-KR" sz="2800" dirty="0" smtClean="0">
                <a:ea typeface="Gulim" panose="020B0600000101010101" pitchFamily="34" charset="-127"/>
              </a:rPr>
            </a:br>
            <a:r>
              <a:rPr lang="en-US" altLang="ko-KR" sz="2800" dirty="0" smtClean="0">
                <a:ea typeface="Gulim" panose="020B0600000101010101" pitchFamily="34" charset="-127"/>
              </a:rPr>
              <a:t>(from </a:t>
            </a:r>
            <a:r>
              <a:rPr lang="en-GB" altLang="ko-KR" sz="2800" dirty="0" smtClean="0">
                <a:ea typeface="Gulim" panose="020B0600000101010101" pitchFamily="34" charset="-127"/>
              </a:rPr>
              <a:t>TST-2015-0190)</a:t>
            </a:r>
            <a:endParaRPr lang="en-US" altLang="ko-KR" sz="2800" dirty="0">
              <a:ea typeface="Gulim" panose="020B0600000101010101" pitchFamily="34" charset="-127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 bwMode="auto">
          <a:xfrm>
            <a:off x="2667000" y="1295400"/>
            <a:ext cx="6215062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ko-KR" sz="2000" cap="all" dirty="0" smtClean="0">
                <a:ea typeface="굴림" panose="020B0600000101010101" pitchFamily="34" charset="-127"/>
              </a:rPr>
              <a:t>Base Specifications </a:t>
            </a:r>
            <a:r>
              <a:rPr lang="en-US" altLang="ko-KR" sz="2000" dirty="0" smtClean="0">
                <a:ea typeface="굴림" panose="020B0600000101010101" pitchFamily="34" charset="-127"/>
              </a:rPr>
              <a:t>-&gt; Standards experts (SDO) specify requirements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ko-KR" sz="2000" cap="all" dirty="0" smtClean="0">
                <a:ea typeface="굴림" panose="020B0600000101010101" pitchFamily="34" charset="-127"/>
              </a:rPr>
              <a:t>Test Suite Structure and Test Purposes </a:t>
            </a:r>
            <a:r>
              <a:rPr lang="en-US" altLang="ko-KR" sz="2000" dirty="0" smtClean="0">
                <a:ea typeface="굴림" panose="020B0600000101010101" pitchFamily="34" charset="-127"/>
              </a:rPr>
              <a:t>-&gt;  Testing experts (SDO) specify test purposes (WHAT TO TEST!), with each test purpose focused on a single requirement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GB" altLang="ko-KR" sz="2000" cap="all" dirty="0" smtClean="0">
                <a:ea typeface="굴림" panose="020B0600000101010101" pitchFamily="34" charset="-127"/>
              </a:rPr>
              <a:t>(Optionally) Test Descriptions -&gt; </a:t>
            </a:r>
            <a:r>
              <a:rPr lang="en-GB" altLang="ko-KR" sz="2000" dirty="0" smtClean="0">
                <a:ea typeface="굴림" panose="020B0600000101010101" pitchFamily="34" charset="-127"/>
              </a:rPr>
              <a:t>Testing experts specify (in prose) the necessary steps to achieve a specific test purpose (HOW TO TEST!)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GB" altLang="ko-KR" sz="2000" cap="all" dirty="0" smtClean="0">
                <a:ea typeface="굴림" panose="020B0600000101010101" pitchFamily="34" charset="-127"/>
              </a:rPr>
              <a:t>Abstract Test Cases </a:t>
            </a:r>
            <a:r>
              <a:rPr lang="en-GB" altLang="ko-KR" sz="2000" dirty="0" smtClean="0">
                <a:ea typeface="굴림" panose="020B0600000101010101" pitchFamily="34" charset="-127"/>
              </a:rPr>
              <a:t>-&gt; Testing engineers specify test cases (on a specific test notation) which are to be standardized by a SDO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GB" altLang="ko-KR" sz="2000" cap="all" dirty="0" smtClean="0">
                <a:ea typeface="굴림" panose="020B0600000101010101" pitchFamily="34" charset="-127"/>
              </a:rPr>
              <a:t>Means of testing, Test Execution </a:t>
            </a:r>
            <a:r>
              <a:rPr lang="en-GB" altLang="ko-KR" sz="2000" dirty="0" smtClean="0">
                <a:ea typeface="굴림" panose="020B0600000101010101" pitchFamily="34" charset="-127"/>
              </a:rPr>
              <a:t>-&gt; Test labs convert the standardized ATS into executable test cases in order to perform the tests against IUTs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1600" dirty="0" smtClean="0">
              <a:ea typeface="굴림" panose="020B0600000101010101" pitchFamily="34" charset="-127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1600" dirty="0">
              <a:ea typeface="굴림" panose="020B0600000101010101" pitchFamily="34" charset="-127"/>
            </a:endParaRPr>
          </a:p>
          <a:p>
            <a:pPr>
              <a:buFontTx/>
              <a:buChar char="-"/>
              <a:defRPr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defRPr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2440" y="1534633"/>
            <a:ext cx="2057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A fair amount of discussion on step 3 during TP18/19.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This discussion is about the </a:t>
            </a:r>
            <a:r>
              <a:rPr lang="en-US" u="sng" dirty="0" smtClean="0">
                <a:solidFill>
                  <a:srgbClr val="C00000"/>
                </a:solidFill>
              </a:rPr>
              <a:t>step 1.</a:t>
            </a:r>
            <a:endParaRPr lang="en-US" u="sng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52846" y="6488668"/>
            <a:ext cx="5964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TST-2015-0216-Conformance_Test_Development_Procedures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oneM2M TD discussion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6068" t="16836" r="13075" b="19186"/>
          <a:stretch/>
        </p:blipFill>
        <p:spPr>
          <a:xfrm>
            <a:off x="1676400" y="1367392"/>
            <a:ext cx="5694948" cy="304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399" y="1121754"/>
            <a:ext cx="15240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1: Identify requirements in the SPEC by adding a comment in MS word.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371600" y="2209800"/>
            <a:ext cx="381000" cy="76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371600" y="2438400"/>
            <a:ext cx="381000" cy="76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371600" y="2705100"/>
            <a:ext cx="381000" cy="76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337045" y="3730804"/>
            <a:ext cx="381000" cy="76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333501" y="4095929"/>
            <a:ext cx="381000" cy="76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333501" y="2126038"/>
            <a:ext cx="38099" cy="1984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371348" y="1229589"/>
            <a:ext cx="15240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Step 2: Assign a requirement ID – We need a naming convention that aligns with the structure in TS-0018</a:t>
            </a:r>
            <a:r>
              <a:rPr lang="en-US" dirty="0" smtClean="0"/>
              <a:t>. Store these in “annotated” spec.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19099" y="4353528"/>
            <a:ext cx="82095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3: Create Test Purposes, IAW ISO 9646 Conformance Testing methodology.</a:t>
            </a:r>
          </a:p>
          <a:p>
            <a:r>
              <a:rPr lang="en-US" dirty="0" smtClean="0"/>
              <a:t>Create a traceability spreadsheet or table (similar to those discussed already) to track requirements and test purposes. 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2100" y="5246133"/>
            <a:ext cx="7211532" cy="100876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152846" y="6488668"/>
            <a:ext cx="5964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TST-2015-0216-Conformance_Test_Development_Procedures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34674"/>
          </a:xfrm>
        </p:spPr>
        <p:txBody>
          <a:bodyPr/>
          <a:lstStyle/>
          <a:p>
            <a:r>
              <a:rPr lang="en-US" dirty="0" smtClean="0"/>
              <a:t>Requirements Maintenance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7500" t="41111" r="6500" b="42000"/>
          <a:stretch/>
        </p:blipFill>
        <p:spPr>
          <a:xfrm>
            <a:off x="609600" y="3238500"/>
            <a:ext cx="8229600" cy="1028700"/>
          </a:xfrm>
          <a:prstGeom prst="rect">
            <a:avLst/>
          </a:prstGeom>
          <a:ln w="38100">
            <a:solidFill>
              <a:schemeClr val="accent1">
                <a:shade val="95000"/>
                <a:satMod val="105000"/>
              </a:schemeClr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23761" t="60667" r="16800" b="25111"/>
          <a:stretch/>
        </p:blipFill>
        <p:spPr>
          <a:xfrm>
            <a:off x="609600" y="4974968"/>
            <a:ext cx="8229600" cy="1197232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grpSp>
        <p:nvGrpSpPr>
          <p:cNvPr id="15" name="Group 14"/>
          <p:cNvGrpSpPr/>
          <p:nvPr/>
        </p:nvGrpSpPr>
        <p:grpSpPr>
          <a:xfrm>
            <a:off x="226485" y="3657600"/>
            <a:ext cx="535515" cy="700610"/>
            <a:chOff x="226485" y="3852340"/>
            <a:chExt cx="535515" cy="700610"/>
          </a:xfrm>
        </p:grpSpPr>
        <p:cxnSp>
          <p:nvCxnSpPr>
            <p:cNvPr id="8" name="Straight Arrow Connector 7"/>
            <p:cNvCxnSpPr/>
            <p:nvPr/>
          </p:nvCxnSpPr>
          <p:spPr>
            <a:xfrm flipV="1">
              <a:off x="228600" y="3852340"/>
              <a:ext cx="533400" cy="400050"/>
            </a:xfrm>
            <a:prstGeom prst="straightConnector1">
              <a:avLst/>
            </a:prstGeom>
            <a:ln w="38100">
              <a:solidFill>
                <a:schemeClr val="accent1">
                  <a:shade val="95000"/>
                  <a:satMod val="10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26485" y="4252390"/>
              <a:ext cx="305859" cy="300560"/>
            </a:xfrm>
            <a:prstGeom prst="straightConnector1">
              <a:avLst/>
            </a:prstGeom>
            <a:ln w="38100">
              <a:solidFill>
                <a:schemeClr val="accent1">
                  <a:shade val="95000"/>
                  <a:satMod val="10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226485" y="4737426"/>
            <a:ext cx="611715" cy="857355"/>
            <a:chOff x="226485" y="4966026"/>
            <a:chExt cx="611715" cy="857355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226485" y="5207189"/>
              <a:ext cx="611715" cy="616192"/>
            </a:xfrm>
            <a:prstGeom prst="straightConnector1">
              <a:avLst/>
            </a:prstGeom>
            <a:ln w="349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228600" y="4966026"/>
              <a:ext cx="381000" cy="247650"/>
            </a:xfrm>
            <a:prstGeom prst="straightConnector1">
              <a:avLst/>
            </a:prstGeom>
            <a:ln w="34925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838200" y="3059668"/>
            <a:ext cx="22098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Annotated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Spec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4800600"/>
            <a:ext cx="422154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Combined Annotated - Updated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Spec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852" y="4267200"/>
            <a:ext cx="8695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TP written based on TS-0001 v1.8.0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The need to revaluate TP is clearly identified in “combined” version of TS-0001 v1.11.0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938754"/>
          </a:xfrm>
        </p:spPr>
        <p:txBody>
          <a:bodyPr/>
          <a:lstStyle/>
          <a:p>
            <a:r>
              <a:rPr lang="en-US" sz="1600" dirty="0" smtClean="0"/>
              <a:t>As the Specifications continue to improve through additions and CRs, we need to continuously monitor the TP’s written to see if they remain accurate.</a:t>
            </a:r>
          </a:p>
          <a:p>
            <a:pPr lvl="1"/>
            <a:r>
              <a:rPr lang="en-US" sz="1200" dirty="0" smtClean="0"/>
              <a:t>Using MS Word Combine Document function, an “Annotated” Specification document can be combined with an updated version to highlight changes.</a:t>
            </a:r>
          </a:p>
          <a:p>
            <a:pPr lvl="1"/>
            <a:r>
              <a:rPr lang="en-US" sz="1200" dirty="0" smtClean="0"/>
              <a:t>This will help identify when </a:t>
            </a:r>
            <a:r>
              <a:rPr lang="en-US" sz="1200" b="1" dirty="0" smtClean="0"/>
              <a:t>test requirements / test purposes </a:t>
            </a:r>
            <a:r>
              <a:rPr lang="en-US" sz="1200" dirty="0" smtClean="0"/>
              <a:t>need to be modified to remain aligned with changes in the spec.</a:t>
            </a:r>
          </a:p>
          <a:p>
            <a:r>
              <a:rPr lang="en-US" sz="1600" dirty="0" smtClean="0"/>
              <a:t>Without this functionality, traceability between the TS-0018 and the oneM2M specification documents becomes time consuming and error prone.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152846" y="6488668"/>
            <a:ext cx="5964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TST-2015-0216-Conformance_Test_Development_Procedures</a:t>
            </a:r>
          </a:p>
        </p:txBody>
      </p:sp>
    </p:spTree>
    <p:extLst>
      <p:ext uri="{BB962C8B-B14F-4D97-AF65-F5344CB8AC3E}">
        <p14:creationId xmlns:p14="http://schemas.microsoft.com/office/powerpoint/2010/main" val="2751746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r>
              <a:rPr lang="en-US" dirty="0" smtClean="0"/>
              <a:t>By annotating the specifications in this manner, </a:t>
            </a:r>
            <a:endParaRPr lang="en-US" dirty="0" smtClean="0"/>
          </a:p>
          <a:p>
            <a:pPr lvl="1"/>
            <a:r>
              <a:rPr lang="en-US" dirty="0" smtClean="0"/>
              <a:t>It is </a:t>
            </a:r>
            <a:r>
              <a:rPr lang="en-US" dirty="0"/>
              <a:t>easier to review the completeness of the conformance test </a:t>
            </a:r>
            <a:r>
              <a:rPr lang="en-US" dirty="0" smtClean="0"/>
              <a:t>plan by visual review of the “Annotated” specification document.</a:t>
            </a:r>
            <a:endParaRPr lang="en-US" dirty="0"/>
          </a:p>
          <a:p>
            <a:pPr lvl="1"/>
            <a:r>
              <a:rPr lang="en-US" dirty="0" smtClean="0"/>
              <a:t>We </a:t>
            </a:r>
            <a:r>
              <a:rPr lang="en-US" dirty="0" smtClean="0"/>
              <a:t>can visually track modifications to the specification to see if </a:t>
            </a:r>
            <a:r>
              <a:rPr lang="en-US" dirty="0" smtClean="0"/>
              <a:t>updates require corresponding changes/additions/removals of requirements and test purposes.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2846" y="6488668"/>
            <a:ext cx="5964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TST-2015-0216-Conformance_Test_Development_Procedures</a:t>
            </a:r>
          </a:p>
        </p:txBody>
      </p:sp>
    </p:spTree>
    <p:extLst>
      <p:ext uri="{BB962C8B-B14F-4D97-AF65-F5344CB8AC3E}">
        <p14:creationId xmlns:p14="http://schemas.microsoft.com/office/powerpoint/2010/main" val="948278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id xmlns="132a0d76-4fce-476a-bb63-62eb729f34bf">
      <Value>TP-15</Value>
    </Meeting_i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2B4E09D6F7F4409272E6E6A6C1EB2E" ma:contentTypeVersion="6" ma:contentTypeDescription="Create a new document." ma:contentTypeScope="" ma:versionID="c853d7ab684c09853b9159c6057f8f3d">
  <xsd:schema xmlns:xsd="http://www.w3.org/2001/XMLSchema" xmlns:p="http://schemas.microsoft.com/office/2006/metadata/properties" xmlns:ns2="132a0d76-4fce-476a-bb63-62eb729f34bf" targetNamespace="http://schemas.microsoft.com/office/2006/metadata/properties" ma:root="true" ma:fieldsID="d26e2b4d056b456ec611eff4902e103f" ns2:_="">
    <xsd:import namespace="132a0d76-4fce-476a-bb63-62eb729f34bf"/>
    <xsd:element name="properties">
      <xsd:complexType>
        <xsd:sequence>
          <xsd:element name="documentManagement">
            <xsd:complexType>
              <xsd:all>
                <xsd:element ref="ns2:Meeting_i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132a0d76-4fce-476a-bb63-62eb729f34bf" elementFormDefault="qualified">
    <xsd:import namespace="http://schemas.microsoft.com/office/2006/documentManagement/types"/>
    <xsd:element name="Meeting_id" ma:index="8" nillable="true" ma:displayName="Meeting_id" ma:default="TP-15" ma:internalName="Meeting_id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TP-15"/>
                        <xsd:enumeration value="TP-14"/>
                        <xsd:enumeration value="TP-13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9A2241D-EA5B-47D5-A0CB-801D59DBE032}">
  <ds:schemaRefs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  <ds:schemaRef ds:uri="132a0d76-4fce-476a-bb63-62eb729f34b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1225378-2992-48B1-8518-E8C40D8755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2a0d76-4fce-476a-bb63-62eb729f34b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6960</TotalTime>
  <Words>424</Words>
  <Application>Microsoft Office PowerPoint</Application>
  <PresentationFormat>On-screen Show (4:3)</PresentationFormat>
  <Paragraphs>41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Gulim</vt:lpstr>
      <vt:lpstr>Gulim</vt:lpstr>
      <vt:lpstr>Malgun Gothic</vt:lpstr>
      <vt:lpstr>Malgun Gothic</vt:lpstr>
      <vt:lpstr>Arial</vt:lpstr>
      <vt:lpstr>Calibri</vt:lpstr>
      <vt:lpstr>Office Theme</vt:lpstr>
      <vt:lpstr>Conformance Test Development Process discussion  </vt:lpstr>
      <vt:lpstr>ISO 9646 – Conformance Testing Methodology (from TST-2015-0190)</vt:lpstr>
      <vt:lpstr>oneM2M TD discussion</vt:lpstr>
      <vt:lpstr>Requirements Maintenance</vt:lpstr>
      <vt:lpstr>Benefits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Bob.Flynn@InterDigital.com</dc:creator>
  <cp:lastModifiedBy>Flynn, Bob R</cp:lastModifiedBy>
  <cp:revision>105</cp:revision>
  <cp:lastPrinted>2015-08-21T06:02:57Z</cp:lastPrinted>
  <dcterms:created xsi:type="dcterms:W3CDTF">2012-09-11T22:52:11Z</dcterms:created>
  <dcterms:modified xsi:type="dcterms:W3CDTF">2015-11-01T12:45:47Z</dcterms:modified>
</cp:coreProperties>
</file>