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2"/>
  </p:notesMasterIdLst>
  <p:handoutMasterIdLst>
    <p:handoutMasterId r:id="rId13"/>
  </p:handoutMasterIdLst>
  <p:sldIdLst>
    <p:sldId id="256" r:id="rId4"/>
    <p:sldId id="268" r:id="rId5"/>
    <p:sldId id="269" r:id="rId6"/>
    <p:sldId id="270" r:id="rId7"/>
    <p:sldId id="271" r:id="rId8"/>
    <p:sldId id="272" r:id="rId9"/>
    <p:sldId id="276" r:id="rId10"/>
    <p:sldId id="277" r:id="rId11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3117" autoAdjust="0"/>
  </p:normalViewPr>
  <p:slideViewPr>
    <p:cSldViewPr>
      <p:cViewPr varScale="1">
        <p:scale>
          <a:sx n="113" d="100"/>
          <a:sy n="113" d="100"/>
        </p:scale>
        <p:origin x="147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50" charset="-127"/>
              </a:defRPr>
            </a:lvl1pPr>
          </a:lstStyle>
          <a:p>
            <a:pPr>
              <a:defRPr/>
            </a:pPr>
            <a:fld id="{95DE443B-A093-48AC-9317-4C27E0EA4B7A}" type="datetimeFigureOut">
              <a:rPr lang="en-US" altLang="ko-KR"/>
              <a:pPr>
                <a:defRPr/>
              </a:pPr>
              <a:t>11/6/2015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6C32D02-A2C3-46E4-BE57-E04BD88AFD59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49557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8BDC33B-6E98-468E-A249-E1B9ADD32B52}" type="datetimeFigureOut">
              <a:rPr lang="ko-KR" altLang="en-US"/>
              <a:pPr>
                <a:defRPr/>
              </a:pPr>
              <a:t>2015-11-06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49A2C-14DD-406A-A1DD-689FE9748B6F}" type="slidenum">
              <a:rPr lang="ko-KR" altLang="en-US"/>
              <a:pPr>
                <a:defRPr/>
              </a:pPr>
              <a:t>‹N°›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469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49A2C-14DD-406A-A1DD-689FE9748B6F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447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D36CC4B6-3B34-4555-B154-2E10AC930BA2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8431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A25F9B0-EE2F-4914-BD58-2559E97442A6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2882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379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270054" y="6488668"/>
            <a:ext cx="3873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TST-2015-0228R01-Developing_SEC_TP</a:t>
            </a:r>
            <a:endParaRPr lang="en-US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4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ko-KR" altLang="ko-KR" smtClean="0">
              <a:solidFill>
                <a:srgbClr val="FFFFFF"/>
              </a:solidFill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304800" y="3711575"/>
            <a:ext cx="8534400" cy="14700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ko-KR" sz="4800" b="1" dirty="0" smtClean="0">
                <a:solidFill>
                  <a:srgbClr val="A0A0A3"/>
                </a:solidFill>
                <a:ea typeface="Gulim" panose="020B0600000101010101" pitchFamily="34" charset="-127"/>
              </a:rPr>
              <a:t>Developing SEC TP - discussion </a:t>
            </a:r>
            <a:br>
              <a:rPr lang="en-US" altLang="ko-KR" sz="4800" b="1" dirty="0" smtClean="0">
                <a:solidFill>
                  <a:srgbClr val="A0A0A3"/>
                </a:solidFill>
                <a:ea typeface="Gulim" panose="020B0600000101010101" pitchFamily="34" charset="-127"/>
              </a:rPr>
            </a:br>
            <a:endParaRPr lang="en-US" altLang="ko-KR" sz="4800" b="1" dirty="0" smtClean="0">
              <a:solidFill>
                <a:srgbClr val="A0A0A3"/>
              </a:solidFill>
              <a:ea typeface="Gulim" panose="020B0600000101010101" pitchFamily="34" charset="-127"/>
            </a:endParaRP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33823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Group Name: TST WG</a:t>
            </a: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Source: </a:t>
            </a:r>
            <a:r>
              <a:rPr lang="en-US" altLang="ko-KR" dirty="0" smtClean="0">
                <a:solidFill>
                  <a:srgbClr val="B42025"/>
                </a:solidFill>
                <a:ea typeface="Gulim" panose="020B0600000101010101" pitchFamily="34" charset="-127"/>
              </a:rPr>
              <a:t>Easy Global Market (EGM)</a:t>
            </a:r>
            <a:endParaRPr lang="en-US" altLang="ko-KR" dirty="0">
              <a:solidFill>
                <a:srgbClr val="B42025"/>
              </a:solidFill>
              <a:ea typeface="Gulim" panose="020B0600000101010101" pitchFamily="34" charset="-127"/>
            </a:endParaRP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Meeting Date: </a:t>
            </a:r>
            <a:r>
              <a:rPr lang="en-US" altLang="ko-KR" dirty="0" smtClean="0">
                <a:solidFill>
                  <a:srgbClr val="B42025"/>
                </a:solidFill>
                <a:ea typeface="Gulim" panose="020B0600000101010101" pitchFamily="34" charset="-127"/>
              </a:rPr>
              <a:t>2015-11-9</a:t>
            </a:r>
            <a:endParaRPr lang="en-US" altLang="ko-KR" dirty="0">
              <a:solidFill>
                <a:srgbClr val="B42025"/>
              </a:solidFill>
              <a:ea typeface="Gulim" panose="020B0600000101010101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dirty="0" smtClean="0"/>
              <a:t>TST WG call for volunteers for TP development</a:t>
            </a:r>
          </a:p>
          <a:p>
            <a:r>
              <a:rPr lang="en-US" dirty="0" smtClean="0"/>
              <a:t>EGM mentioned a new project (ARMOUR) going to start on </a:t>
            </a:r>
            <a:r>
              <a:rPr lang="en-US" dirty="0" err="1" smtClean="0"/>
              <a:t>IoT</a:t>
            </a:r>
            <a:r>
              <a:rPr lang="en-US" dirty="0" smtClean="0"/>
              <a:t> security testing</a:t>
            </a:r>
          </a:p>
          <a:p>
            <a:r>
              <a:rPr lang="en-US" dirty="0" smtClean="0"/>
              <a:t>And got appointed as volunteer for SEC TP development</a:t>
            </a:r>
          </a:p>
          <a:p>
            <a:r>
              <a:rPr lang="en-US" dirty="0" smtClean="0"/>
              <a:t>Present slides aim at</a:t>
            </a:r>
          </a:p>
          <a:p>
            <a:pPr lvl="1"/>
            <a:r>
              <a:rPr lang="en-US" dirty="0" smtClean="0"/>
              <a:t>Presenting the forthcoming ARMOUR project and possible contribution to TST WG</a:t>
            </a:r>
          </a:p>
          <a:p>
            <a:pPr lvl="1"/>
            <a:r>
              <a:rPr lang="en-US" dirty="0" smtClean="0"/>
              <a:t>Raise questions related to development of SEC TP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82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ARMOUR overview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r>
              <a:rPr lang="en-GB" dirty="0" smtClean="0"/>
              <a:t>ARMOUR: H2020 (EU funded) project</a:t>
            </a:r>
          </a:p>
          <a:p>
            <a:pPr lvl="1"/>
            <a:r>
              <a:rPr lang="en-GB" dirty="0" smtClean="0"/>
              <a:t>Develop test suites for  </a:t>
            </a:r>
            <a:r>
              <a:rPr lang="en-GB" dirty="0" err="1" smtClean="0"/>
              <a:t>IoT</a:t>
            </a:r>
            <a:r>
              <a:rPr lang="en-GB" dirty="0" smtClean="0"/>
              <a:t> Security &amp; Trust </a:t>
            </a:r>
          </a:p>
          <a:p>
            <a:pPr lvl="1"/>
            <a:r>
              <a:rPr lang="en-GB" dirty="0" smtClean="0"/>
              <a:t>Deploy testbeds supporting large scale </a:t>
            </a:r>
            <a:r>
              <a:rPr lang="en-GB" dirty="0" err="1" smtClean="0"/>
              <a:t>IoT</a:t>
            </a:r>
            <a:r>
              <a:rPr lang="en-GB" dirty="0" smtClean="0"/>
              <a:t> </a:t>
            </a:r>
            <a:r>
              <a:rPr lang="en-GB" dirty="0"/>
              <a:t>Security &amp; Trust </a:t>
            </a:r>
            <a:r>
              <a:rPr lang="en-GB" dirty="0" smtClean="0"/>
              <a:t>experiments (process &amp; tools)</a:t>
            </a:r>
          </a:p>
          <a:p>
            <a:pPr lvl="1"/>
            <a:r>
              <a:rPr lang="en-GB" dirty="0" smtClean="0"/>
              <a:t>Propose </a:t>
            </a:r>
            <a:r>
              <a:rPr lang="en-US" dirty="0"/>
              <a:t>Benchmarks, framework and </a:t>
            </a:r>
            <a:r>
              <a:rPr lang="en-US" dirty="0" smtClean="0"/>
              <a:t>label for </a:t>
            </a:r>
            <a:r>
              <a:rPr lang="en-US" dirty="0"/>
              <a:t>Secure &amp; Trusted large-scale </a:t>
            </a:r>
            <a:r>
              <a:rPr lang="en-US" dirty="0" err="1" smtClean="0"/>
              <a:t>IoT</a:t>
            </a:r>
            <a:endParaRPr lang="en-GB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371600"/>
            <a:ext cx="949556" cy="949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59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contribution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OneM2M mentioned as a potential use case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Compliance testing</a:t>
            </a:r>
          </a:p>
          <a:p>
            <a:pPr marL="1371600" lvl="2" indent="-514350"/>
            <a:r>
              <a:rPr lang="en-GB" dirty="0" smtClean="0"/>
              <a:t>Support development and execution of OneM2M compliance test suites related to security &amp; trust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Vulnerability testing</a:t>
            </a:r>
          </a:p>
          <a:p>
            <a:pPr marL="1371600" lvl="2" indent="-514350"/>
            <a:r>
              <a:rPr lang="en-GB" dirty="0" smtClean="0"/>
              <a:t>Consider end to end scenarios</a:t>
            </a:r>
          </a:p>
          <a:p>
            <a:pPr marL="1371600" lvl="2" indent="-514350"/>
            <a:r>
              <a:rPr lang="en-GB" dirty="0" smtClean="0"/>
              <a:t>Build upon OneM2M risk analysis (TR0008)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pic>
        <p:nvPicPr>
          <p:cNvPr id="4" name="Picture 2" descr="http://www.ardfc.org/userfiles/actu/smartesting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68962"/>
            <a:ext cx="1905000" cy="69219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19" y="5181719"/>
            <a:ext cx="1066681" cy="1066681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28719" y="4857320"/>
            <a:ext cx="2743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Identified contributors: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9845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 TP edition questions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List of requirements to be covered ? </a:t>
            </a:r>
          </a:p>
          <a:p>
            <a:endParaRPr lang="en-GB" sz="2400" dirty="0" smtClean="0"/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TS0002 is still high level. What is targeted level? </a:t>
            </a:r>
          </a:p>
          <a:p>
            <a:r>
              <a:rPr lang="en-GB" sz="2800" dirty="0" smtClean="0"/>
              <a:t>Coherence &amp; traceability of Test Purposes</a:t>
            </a:r>
          </a:p>
          <a:p>
            <a:pPr lvl="1"/>
            <a:r>
              <a:rPr lang="en-GB" sz="2000" dirty="0" smtClean="0"/>
              <a:t>SEC requirements may overlap with others.</a:t>
            </a:r>
          </a:p>
          <a:p>
            <a:pPr lvl="1"/>
            <a:endParaRPr lang="en-GB" sz="2000" dirty="0" smtClean="0"/>
          </a:p>
          <a:p>
            <a:pPr lvl="1"/>
            <a:endParaRPr lang="en-GB" sz="2000" dirty="0"/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Need for a list providing the overall list of TPs (‘Test Objective charter’)</a:t>
            </a:r>
            <a:endParaRPr lang="en-GB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1447800" y="4114800"/>
            <a:ext cx="6248400" cy="830997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12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Example</a:t>
            </a:r>
          </a:p>
          <a:p>
            <a:r>
              <a:rPr lang="en-GB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TST-2015-0212-TS-0018: TP/oneM2M/CSE/DMR/CRE/BV/004</a:t>
            </a:r>
          </a:p>
          <a:p>
            <a:r>
              <a:rPr lang="en-GB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Check that the IUT rejects the creation of a RESOURCE_TYPE resource when </a:t>
            </a:r>
            <a:r>
              <a:rPr lang="en-GB" sz="12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AE has no </a:t>
            </a:r>
            <a:r>
              <a:rPr lang="en-GB" sz="12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privileges</a:t>
            </a:r>
            <a:endParaRPr lang="en-GB" sz="11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47800" y="2133600"/>
            <a:ext cx="6248400" cy="646331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TS001-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§11.3 : The Authentication procedure shall be implemented as specified in the oneM2M Security Solutions Technical Specification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[TS0002]. 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55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test objectives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Derived from TS-002 / SER-026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ZoneTexte 3"/>
          <p:cNvSpPr txBox="1"/>
          <p:nvPr/>
        </p:nvSpPr>
        <p:spPr>
          <a:xfrm>
            <a:off x="1447800" y="2133600"/>
            <a:ext cx="6248400" cy="646331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The oneM2M System shall be able to provide mechanism for the protection of confidentiality of the geographical location information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427910" y="5486400"/>
            <a:ext cx="6248400" cy="646331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TS003–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§7.1.3: Each element of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accessControlLocationRegions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defines an admissible location region, which is compared with the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rq_loc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parameter associated with the access request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message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427910" y="4579203"/>
            <a:ext cx="6248400" cy="830997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TS004–§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7.2.3.14: The Hosting CSE checks the following conditions for the access control rules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 2)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accessControlContexts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of the rule includes the request context, if the rule includes the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accessControlContexts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70710" y="4126468"/>
            <a:ext cx="7030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TS-003 and TS-004 lead to a precision of the Test Objectives for SER - 026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1447800" y="3276600"/>
            <a:ext cx="6248400" cy="830997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TS001-§6.2.7.2 authorizes Network, Device or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Sharing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Based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Request methods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location and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TS001-§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10.2.11.2 requires to check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if the Originator has privileges for retrieving the subscribed-to resource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71600" y="2895600"/>
            <a:ext cx="6152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On a high level TS-001 defines the methods for location request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328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test objectives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Derived from TS-0002 / SER-026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ZoneTexte 3"/>
          <p:cNvSpPr txBox="1"/>
          <p:nvPr/>
        </p:nvSpPr>
        <p:spPr>
          <a:xfrm>
            <a:off x="1447800" y="2133600"/>
            <a:ext cx="6248400" cy="646331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The oneM2M System shall be able to provide mechanism for the protection of confidentiality of the geographical location information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371600" y="4491335"/>
            <a:ext cx="6248400" cy="461665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 Objective 2: VALID LOCATION PRIVILEGE - Successful request by any request method with valid location privilege 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371600" y="5100935"/>
            <a:ext cx="6248400" cy="461665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 Objective 3: INVALID LOCATION PRIVILEGE - Unsuccessful request by any request method with invalid location privilege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371600" y="3733800"/>
            <a:ext cx="6248400" cy="646331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 Objectives 1: NO LOCATION PRIVILEGE - Successful request by any request method with location privilege rule not being defined for the AE or CSE.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71600" y="2935069"/>
            <a:ext cx="5281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Based on the excerpts of TS-001, 003 and 004,</a:t>
            </a:r>
          </a:p>
          <a:p>
            <a:r>
              <a:rPr lang="en-GB" dirty="0" smtClean="0"/>
              <a:t>we derive the following 3 test objectives for SER-026 :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1371600" y="5638800"/>
            <a:ext cx="61336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Each test objective will possibly correspond to one Test Purpose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640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test objectives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Derived from TS-0002 / SER-026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ZoneTexte 3"/>
          <p:cNvSpPr txBox="1"/>
          <p:nvPr/>
        </p:nvSpPr>
        <p:spPr>
          <a:xfrm>
            <a:off x="1447800" y="2133600"/>
            <a:ext cx="6248400" cy="646331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The oneM2M System shall be able to provide mechanism for the protection of confidentiality of the geographical location information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2819400"/>
            <a:ext cx="9161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An excel sheet could help to maintain the traceability overall the documents and Test Purposes:</a:t>
            </a:r>
            <a:endParaRPr lang="fr-FR" dirty="0"/>
          </a:p>
        </p:txBody>
      </p:sp>
      <p:pic>
        <p:nvPicPr>
          <p:cNvPr id="6" name="Image 5" descr="Capture d’écran 2015-11-06 à 09.59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9065"/>
            <a:ext cx="9144000" cy="24859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57200" y="5791200"/>
            <a:ext cx="8305800" cy="64633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GB" dirty="0" smtClean="0"/>
              <a:t>SEC test purposes propose to exercise system </a:t>
            </a:r>
            <a:r>
              <a:rPr lang="en-GB" b="1" dirty="0" smtClean="0"/>
              <a:t>corner cases </a:t>
            </a:r>
            <a:r>
              <a:rPr lang="en-GB" dirty="0" smtClean="0"/>
              <a:t>for vulnerability testing and </a:t>
            </a:r>
            <a:r>
              <a:rPr lang="en-GB" b="1" dirty="0" smtClean="0"/>
              <a:t>not only</a:t>
            </a:r>
            <a:r>
              <a:rPr lang="en-GB" dirty="0" smtClean="0"/>
              <a:t> </a:t>
            </a:r>
            <a:r>
              <a:rPr lang="en-GB" smtClean="0"/>
              <a:t>nominal behaviour </a:t>
            </a:r>
            <a:r>
              <a:rPr lang="en-GB" b="1" dirty="0" smtClean="0"/>
              <a:t>to ensure OneM2M security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25627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id xmlns="132a0d76-4fce-476a-bb63-62eb729f34bf">
      <Value>TP-15</Value>
    </Meeting_i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2B4E09D6F7F4409272E6E6A6C1EB2E" ma:contentTypeVersion="6" ma:contentTypeDescription="Create a new document." ma:contentTypeScope="" ma:versionID="c853d7ab684c09853b9159c6057f8f3d">
  <xsd:schema xmlns:xsd="http://www.w3.org/2001/XMLSchema" xmlns:p="http://schemas.microsoft.com/office/2006/metadata/properties" xmlns:ns2="132a0d76-4fce-476a-bb63-62eb729f34bf" targetNamespace="http://schemas.microsoft.com/office/2006/metadata/properties" ma:root="true" ma:fieldsID="d26e2b4d056b456ec611eff4902e103f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132a0d76-4fce-476a-bb63-62eb729f34bf" elementFormDefault="qualified">
    <xsd:import namespace="http://schemas.microsoft.com/office/2006/documentManagement/types"/>
    <xsd:element name="Meeting_id" ma:index="8" nillable="true" ma:displayName="Meeting_id" ma:default="TP-15" ma:internalName="Meeting_id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TP-15"/>
                        <xsd:enumeration value="TP-14"/>
                        <xsd:enumeration value="TP-13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9A2241D-EA5B-47D5-A0CB-801D59DBE032}">
  <ds:schemaRefs>
    <ds:schemaRef ds:uri="http://www.w3.org/XML/1998/namespace"/>
    <ds:schemaRef ds:uri="http://schemas.microsoft.com/office/2006/documentManagement/types"/>
    <ds:schemaRef ds:uri="http://purl.org/dc/terms/"/>
    <ds:schemaRef ds:uri="132a0d76-4fce-476a-bb63-62eb729f34bf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1225378-2992-48B1-8518-E8C40D8755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9051</TotalTime>
  <Words>593</Words>
  <Application>Microsoft Office PowerPoint</Application>
  <PresentationFormat>Affichage à l'écran (4:3)</PresentationFormat>
  <Paragraphs>62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Gulim</vt:lpstr>
      <vt:lpstr>Gulim</vt:lpstr>
      <vt:lpstr>Malgun Gothic</vt:lpstr>
      <vt:lpstr>Malgun Gothic</vt:lpstr>
      <vt:lpstr>Arial</vt:lpstr>
      <vt:lpstr>Calibri</vt:lpstr>
      <vt:lpstr>Courier New</vt:lpstr>
      <vt:lpstr>Office Theme</vt:lpstr>
      <vt:lpstr>Developing SEC TP - discussion  </vt:lpstr>
      <vt:lpstr>Background</vt:lpstr>
      <vt:lpstr>ARMOUR overview</vt:lpstr>
      <vt:lpstr>Possible contribution</vt:lpstr>
      <vt:lpstr>SEC TP edition questions</vt:lpstr>
      <vt:lpstr>Example of test objectives</vt:lpstr>
      <vt:lpstr>Example of test objectives</vt:lpstr>
      <vt:lpstr>Example of test objectives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Bob.Flynn@InterDigital.com</dc:creator>
  <cp:lastModifiedBy>flg</cp:lastModifiedBy>
  <cp:revision>147</cp:revision>
  <cp:lastPrinted>2015-08-21T06:02:57Z</cp:lastPrinted>
  <dcterms:created xsi:type="dcterms:W3CDTF">2012-09-11T22:52:11Z</dcterms:created>
  <dcterms:modified xsi:type="dcterms:W3CDTF">2015-11-06T11:14:33Z</dcterms:modified>
</cp:coreProperties>
</file>