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/>
    <p:restoredTop sz="94656"/>
  </p:normalViewPr>
  <p:slideViewPr>
    <p:cSldViewPr>
      <p:cViewPr varScale="1">
        <p:scale>
          <a:sx n="106" d="100"/>
          <a:sy n="106" d="100"/>
        </p:scale>
        <p:origin x="168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D768AF-BC99-4530-8D22-736BB6C6795C}" type="datetimeFigureOut">
              <a:rPr lang="en-US"/>
              <a:pPr>
                <a:defRPr/>
              </a:pPr>
              <a:t>9/19/2017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BA28B8-7E2E-4E3D-B0CD-B654E89E62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7743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3D9CD67-9EAB-4898-8D5C-360626FDF8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3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005599-1D60-42C5-8843-E05EFB865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15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engxuan.zhao@eglobalmark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jssong@sejong.ac.k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4724401"/>
            <a:ext cx="8229600" cy="1754188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Semantic testing in oneM2M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42933" y="4738736"/>
            <a:ext cx="7779053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TST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Mengxuan Zhao, Easy Global Market, </a:t>
            </a:r>
            <a:r>
              <a:rPr lang="en-US" altLang="en-US" dirty="0">
                <a:solidFill>
                  <a:srgbClr val="B42025"/>
                </a:solidFill>
                <a:hlinkClick r:id="rId3"/>
              </a:rPr>
              <a:t>mengxuan.zhao@eglobalmark.com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              JaeSeung Song, </a:t>
            </a:r>
            <a:r>
              <a:rPr lang="en-US" altLang="en-US" dirty="0" err="1">
                <a:solidFill>
                  <a:srgbClr val="B42025"/>
                </a:solidFill>
              </a:rPr>
              <a:t>Sejong</a:t>
            </a:r>
            <a:r>
              <a:rPr lang="en-US" altLang="en-US" dirty="0">
                <a:solidFill>
                  <a:srgbClr val="B42025"/>
                </a:solidFill>
              </a:rPr>
              <a:t> University, </a:t>
            </a:r>
            <a:r>
              <a:rPr lang="en-US" altLang="en-US" dirty="0">
                <a:solidFill>
                  <a:srgbClr val="B42025"/>
                </a:solidFill>
                <a:hlinkClick r:id="rId4"/>
              </a:rPr>
              <a:t>jssong@sejong.ac.kr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Meeting Date: TST 31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Agenda Item: TST-2017-0240-semantic_testing_proposal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oneM2M semantic enablement 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000" dirty="0"/>
              <a:t>Resource level (TS0001)</a:t>
            </a:r>
          </a:p>
          <a:p>
            <a:pPr lvl="1" eaLnBrk="1" hangingPunct="1"/>
            <a:r>
              <a:rPr lang="en-US" altLang="en-US" sz="1800" dirty="0"/>
              <a:t>Semantic Descriptor </a:t>
            </a:r>
          </a:p>
          <a:p>
            <a:pPr lvl="1" eaLnBrk="1" hangingPunct="1"/>
            <a:r>
              <a:rPr lang="en-US" altLang="en-US" sz="1800" dirty="0"/>
              <a:t>Semantic </a:t>
            </a:r>
            <a:r>
              <a:rPr lang="en-US" altLang="en-US" sz="1800" dirty="0" err="1"/>
              <a:t>FanOut</a:t>
            </a:r>
            <a:r>
              <a:rPr lang="en-US" altLang="en-US" sz="1800" dirty="0"/>
              <a:t> point</a:t>
            </a:r>
          </a:p>
          <a:p>
            <a:pPr lvl="1" eaLnBrk="1" hangingPunct="1"/>
            <a:r>
              <a:rPr lang="en-US" altLang="en-US" sz="1800" dirty="0"/>
              <a:t>Other?</a:t>
            </a:r>
          </a:p>
          <a:p>
            <a:pPr eaLnBrk="1" hangingPunct="1"/>
            <a:r>
              <a:rPr lang="en-US" altLang="en-US" sz="2000" dirty="0"/>
              <a:t>Model level (TS 0012)</a:t>
            </a:r>
          </a:p>
          <a:p>
            <a:pPr lvl="1" eaLnBrk="1" hangingPunct="1"/>
            <a:r>
              <a:rPr lang="en-US" altLang="en-US" sz="1800" dirty="0"/>
              <a:t>oneM2M base ontology</a:t>
            </a:r>
          </a:p>
          <a:p>
            <a:pPr lvl="1" eaLnBrk="1" hangingPunct="1"/>
            <a:r>
              <a:rPr lang="en-US" altLang="en-US" sz="1800" dirty="0"/>
              <a:t>Other ontologies mapped to BO need to be tested?</a:t>
            </a:r>
          </a:p>
          <a:p>
            <a:pPr eaLnBrk="1" hangingPunct="1"/>
            <a:r>
              <a:rPr lang="en-US" altLang="en-US" sz="2000" dirty="0"/>
              <a:t>Operation level (TS0001)</a:t>
            </a:r>
          </a:p>
          <a:p>
            <a:pPr lvl="1" eaLnBrk="1" hangingPunct="1"/>
            <a:r>
              <a:rPr lang="en-US" altLang="en-US" sz="1800" dirty="0"/>
              <a:t>Semantic discovery procedure</a:t>
            </a:r>
          </a:p>
          <a:p>
            <a:pPr lvl="1" eaLnBrk="1" hangingPunct="1"/>
            <a:r>
              <a:rPr lang="en-US" altLang="en-US" sz="1800" dirty="0"/>
              <a:t>Other?</a:t>
            </a:r>
          </a:p>
          <a:p>
            <a:pPr eaLnBrk="1" hangingPunct="1"/>
            <a:r>
              <a:rPr lang="en-US" altLang="en-US" sz="2000" dirty="0"/>
              <a:t>Semantic testing needs to cover all the levels above</a:t>
            </a:r>
          </a:p>
          <a:p>
            <a:pPr lvl="1" eaLnBrk="1" hangingPunct="1"/>
            <a:r>
              <a:rPr lang="en-US" altLang="en-US" sz="1800" dirty="0"/>
              <a:t>Conformance testing </a:t>
            </a:r>
          </a:p>
          <a:p>
            <a:pPr lvl="1" eaLnBrk="1" hangingPunct="1"/>
            <a:r>
              <a:rPr lang="en-US" altLang="en-US" sz="1800" dirty="0"/>
              <a:t>Interoperability testing</a:t>
            </a:r>
            <a:endParaRPr lang="en-US" altLang="en-US" sz="2400" dirty="0"/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>
                <a:solidFill>
                  <a:srgbClr val="898989"/>
                </a:solidFill>
                <a:latin typeface="Myriad pro"/>
              </a:rPr>
              <a:t>© 2014 oneM2M Partners</a:t>
            </a:r>
          </a:p>
          <a:p>
            <a:pPr algn="ctr" eaLnBrk="1" hangingPunct="1"/>
            <a:r>
              <a:rPr lang="en-GB" altLang="en-US">
                <a:solidFill>
                  <a:srgbClr val="898989"/>
                </a:solidFill>
                <a:latin typeface="Myriad pro"/>
              </a:rPr>
              <a:t>&lt;Document number&gt;</a:t>
            </a:r>
          </a:p>
          <a:p>
            <a:pPr eaLnBrk="1" hangingPunct="1"/>
            <a:fld id="{8A8C7EE2-753F-419C-8583-C3815DC5704A}" type="slidenum">
              <a:rPr lang="en-US" altLang="en-US">
                <a:solidFill>
                  <a:srgbClr val="898989"/>
                </a:solidFill>
                <a:latin typeface="Myriad pro"/>
              </a:rPr>
              <a:pPr eaLnBrk="1" hangingPunct="1"/>
              <a:t>2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sz="4000" dirty="0" err="1"/>
              <a:t>Semantic</a:t>
            </a:r>
            <a:r>
              <a:rPr lang="fr-FR" sz="4000" dirty="0"/>
              <a:t> </a:t>
            </a:r>
            <a:r>
              <a:rPr lang="fr-FR" sz="4000" dirty="0" err="1"/>
              <a:t>testing</a:t>
            </a:r>
            <a:r>
              <a:rPr lang="fr-FR" sz="4000" dirty="0"/>
              <a:t> on </a:t>
            </a:r>
            <a:r>
              <a:rPr lang="fr-FR" sz="4000" dirty="0" err="1"/>
              <a:t>resource</a:t>
            </a:r>
            <a:r>
              <a:rPr lang="fr-FR" sz="4000" dirty="0"/>
              <a:t> </a:t>
            </a:r>
            <a:r>
              <a:rPr lang="fr-FR" sz="4000" dirty="0" err="1"/>
              <a:t>level</a:t>
            </a:r>
            <a:r>
              <a:rPr lang="fr-FR" sz="40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/>
              <a:t>oneM2M </a:t>
            </a:r>
            <a:r>
              <a:rPr lang="fr-FR" sz="2800" dirty="0" err="1"/>
              <a:t>testing</a:t>
            </a:r>
            <a:r>
              <a:rPr lang="fr-FR" sz="2800" dirty="0"/>
              <a:t> </a:t>
            </a:r>
            <a:r>
              <a:rPr lang="fr-FR" sz="2800" dirty="0" err="1"/>
              <a:t>framework</a:t>
            </a:r>
            <a:r>
              <a:rPr lang="fr-FR" sz="2800" dirty="0"/>
              <a:t> has been </a:t>
            </a:r>
            <a:r>
              <a:rPr lang="fr-FR" sz="2800" dirty="0" err="1"/>
              <a:t>focusing</a:t>
            </a:r>
            <a:r>
              <a:rPr lang="fr-FR" sz="2800" dirty="0"/>
              <a:t> on </a:t>
            </a:r>
            <a:r>
              <a:rPr lang="fr-FR" sz="2800" dirty="0" err="1"/>
              <a:t>resource</a:t>
            </a:r>
            <a:r>
              <a:rPr lang="fr-FR" sz="2800" dirty="0"/>
              <a:t> </a:t>
            </a:r>
            <a:r>
              <a:rPr lang="fr-FR" sz="2800" dirty="0" err="1"/>
              <a:t>level</a:t>
            </a:r>
            <a:r>
              <a:rPr lang="fr-FR" sz="2800" dirty="0"/>
              <a:t> </a:t>
            </a:r>
            <a:r>
              <a:rPr lang="fr-FR" sz="2800" dirty="0" err="1"/>
              <a:t>testing</a:t>
            </a:r>
            <a:r>
              <a:rPr lang="fr-FR" sz="2800" dirty="0"/>
              <a:t> </a:t>
            </a:r>
            <a:r>
              <a:rPr lang="fr-FR" sz="2800" dirty="0" err="1"/>
              <a:t>so</a:t>
            </a:r>
            <a:r>
              <a:rPr lang="fr-FR" sz="2800" dirty="0"/>
              <a:t> far</a:t>
            </a:r>
          </a:p>
          <a:p>
            <a:r>
              <a:rPr lang="fr-FR" sz="2800" dirty="0" err="1"/>
              <a:t>Quite</a:t>
            </a:r>
            <a:r>
              <a:rPr lang="fr-FR" sz="2800" dirty="0"/>
              <a:t> </a:t>
            </a:r>
            <a:r>
              <a:rPr lang="fr-FR" sz="2800" dirty="0" err="1"/>
              <a:t>similar</a:t>
            </a:r>
            <a:r>
              <a:rPr lang="fr-FR" sz="2800" dirty="0"/>
              <a:t> to </a:t>
            </a:r>
            <a:r>
              <a:rPr lang="fr-FR" sz="2800" dirty="0" err="1"/>
              <a:t>classic</a:t>
            </a:r>
            <a:r>
              <a:rPr lang="fr-FR" sz="2800" dirty="0"/>
              <a:t> oneM2M test cases</a:t>
            </a:r>
          </a:p>
          <a:p>
            <a:r>
              <a:rPr lang="fr-FR" sz="2800" dirty="0" err="1"/>
              <a:t>With</a:t>
            </a:r>
            <a:r>
              <a:rPr lang="fr-FR" sz="2800" dirty="0"/>
              <a:t> the </a:t>
            </a:r>
            <a:r>
              <a:rPr lang="fr-FR" sz="2800" dirty="0" err="1"/>
              <a:t>semanticDescriptor</a:t>
            </a:r>
            <a:r>
              <a:rPr lang="fr-FR" sz="2800" dirty="0"/>
              <a:t> and </a:t>
            </a:r>
            <a:r>
              <a:rPr lang="fr-FR" sz="2800" dirty="0" err="1"/>
              <a:t>semanticFanoutPoint</a:t>
            </a:r>
            <a:r>
              <a:rPr lang="fr-FR" sz="2800" dirty="0"/>
              <a:t> </a:t>
            </a:r>
            <a:r>
              <a:rPr lang="fr-FR" sz="2800" dirty="0" err="1"/>
              <a:t>specifications</a:t>
            </a:r>
            <a:r>
              <a:rPr lang="fr-FR" sz="2800" dirty="0"/>
              <a:t> </a:t>
            </a:r>
            <a:r>
              <a:rPr lang="fr-FR" sz="2800" dirty="0" err="1"/>
              <a:t>available</a:t>
            </a:r>
            <a:r>
              <a:rPr lang="fr-FR" sz="2800" dirty="0"/>
              <a:t>, </a:t>
            </a:r>
            <a:r>
              <a:rPr lang="fr-FR" sz="2800" dirty="0" err="1"/>
              <a:t>this</a:t>
            </a:r>
            <a:r>
              <a:rPr lang="fr-FR" sz="2800" dirty="0"/>
              <a:t> </a:t>
            </a:r>
            <a:r>
              <a:rPr lang="fr-FR" sz="2800" dirty="0" err="1"/>
              <a:t>step</a:t>
            </a:r>
            <a:r>
              <a:rPr lang="fr-FR" sz="2800" dirty="0"/>
              <a:t> </a:t>
            </a:r>
            <a:r>
              <a:rPr lang="fr-FR" sz="2800" dirty="0" err="1"/>
              <a:t>should</a:t>
            </a:r>
            <a:r>
              <a:rPr lang="fr-FR" sz="2800" dirty="0"/>
              <a:t> not </a:t>
            </a:r>
            <a:r>
              <a:rPr lang="fr-FR" sz="2800" dirty="0" err="1"/>
              <a:t>create</a:t>
            </a:r>
            <a:r>
              <a:rPr lang="fr-FR" sz="2800" dirty="0"/>
              <a:t> </a:t>
            </a:r>
            <a:r>
              <a:rPr lang="fr-FR" sz="2800" dirty="0" err="1"/>
              <a:t>much</a:t>
            </a:r>
            <a:r>
              <a:rPr lang="fr-FR" sz="2800" dirty="0"/>
              <a:t> </a:t>
            </a:r>
            <a:r>
              <a:rPr lang="fr-FR" sz="2800" dirty="0" err="1"/>
              <a:t>difficuties</a:t>
            </a:r>
            <a:endParaRPr lang="fr-FR" sz="2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6658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err="1"/>
              <a:t>Semantic</a:t>
            </a:r>
            <a:r>
              <a:rPr lang="fr-FR" dirty="0"/>
              <a:t> </a:t>
            </a:r>
            <a:r>
              <a:rPr lang="fr-FR" dirty="0" err="1"/>
              <a:t>testing</a:t>
            </a:r>
            <a:r>
              <a:rPr lang="fr-FR" dirty="0"/>
              <a:t> on model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/>
              <a:t>Main </a:t>
            </a:r>
            <a:r>
              <a:rPr lang="fr-FR" sz="2400" dirty="0" err="1"/>
              <a:t>target</a:t>
            </a:r>
            <a:r>
              <a:rPr lang="fr-FR" sz="2400" dirty="0"/>
              <a:t>: the content of « </a:t>
            </a:r>
            <a:r>
              <a:rPr lang="fr-FR" sz="2400" dirty="0" err="1"/>
              <a:t>descriptor</a:t>
            </a:r>
            <a:r>
              <a:rPr lang="fr-FR" sz="2400" dirty="0"/>
              <a:t> » of </a:t>
            </a:r>
            <a:r>
              <a:rPr lang="fr-FR" sz="2400" dirty="0" err="1"/>
              <a:t>semanticDescriptor</a:t>
            </a:r>
            <a:r>
              <a:rPr lang="fr-FR" sz="2400" dirty="0"/>
              <a:t>, </a:t>
            </a:r>
            <a:r>
              <a:rPr lang="fr-FR" sz="2400" dirty="0" err="1"/>
              <a:t>semantic</a:t>
            </a:r>
            <a:r>
              <a:rPr lang="fr-FR" sz="2400" dirty="0"/>
              <a:t> annotation in RDF triples</a:t>
            </a:r>
          </a:p>
          <a:p>
            <a:r>
              <a:rPr lang="fr-FR" sz="2400" dirty="0" err="1"/>
              <a:t>Tested</a:t>
            </a:r>
            <a:r>
              <a:rPr lang="fr-FR" sz="2400" dirty="0"/>
              <a:t> </a:t>
            </a:r>
            <a:r>
              <a:rPr lang="fr-FR" sz="2400" dirty="0" err="1"/>
              <a:t>against</a:t>
            </a:r>
            <a:r>
              <a:rPr lang="fr-FR" sz="2400" dirty="0"/>
              <a:t> the </a:t>
            </a:r>
            <a:r>
              <a:rPr lang="fr-FR" sz="2400" dirty="0" err="1"/>
              <a:t>reference</a:t>
            </a:r>
            <a:r>
              <a:rPr lang="fr-FR" sz="2400" dirty="0"/>
              <a:t> </a:t>
            </a:r>
            <a:r>
              <a:rPr lang="fr-FR" sz="2400" dirty="0" err="1"/>
              <a:t>ontology</a:t>
            </a:r>
            <a:r>
              <a:rPr lang="fr-FR" sz="2400" dirty="0"/>
              <a:t> </a:t>
            </a:r>
            <a:r>
              <a:rPr lang="fr-FR" sz="2400" dirty="0" err="1"/>
              <a:t>specified</a:t>
            </a:r>
            <a:r>
              <a:rPr lang="fr-FR" sz="2400" dirty="0"/>
              <a:t> in the </a:t>
            </a:r>
            <a:r>
              <a:rPr lang="fr-FR" sz="2400" dirty="0" err="1"/>
              <a:t>resource</a:t>
            </a:r>
            <a:endParaRPr lang="fr-FR" sz="2400" dirty="0"/>
          </a:p>
          <a:p>
            <a:r>
              <a:rPr lang="fr-FR" sz="2400" dirty="0"/>
              <a:t>Reference: TS-0034 7.10</a:t>
            </a:r>
            <a:endParaRPr lang="fr-FR" dirty="0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72E4B8DB-24C1-4086-8E2B-2C70CBF99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733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5" name="Group 1">
            <a:extLst>
              <a:ext uri="{FF2B5EF4-FFF2-40B4-BE49-F238E27FC236}">
                <a16:creationId xmlns:a16="http://schemas.microsoft.com/office/drawing/2014/main" id="{20AAD8A1-5CCB-4FA5-A3D9-773FD943ED0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178843" y="3821317"/>
            <a:ext cx="4786313" cy="2546350"/>
            <a:chOff x="4082" y="5761"/>
            <a:chExt cx="7538" cy="4009"/>
          </a:xfrm>
        </p:grpSpPr>
        <p:sp>
          <p:nvSpPr>
            <p:cNvPr id="6" name="AutoShape 18">
              <a:extLst>
                <a:ext uri="{FF2B5EF4-FFF2-40B4-BE49-F238E27FC236}">
                  <a16:creationId xmlns:a16="http://schemas.microsoft.com/office/drawing/2014/main" id="{1F85931A-5753-433D-8BB6-91B606184F8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082" y="5761"/>
              <a:ext cx="7538" cy="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" name="Rectangle 17">
              <a:extLst>
                <a:ext uri="{FF2B5EF4-FFF2-40B4-BE49-F238E27FC236}">
                  <a16:creationId xmlns:a16="http://schemas.microsoft.com/office/drawing/2014/main" id="{FC5759E2-DC69-4A44-8036-F78DF887F3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0" y="5769"/>
              <a:ext cx="907" cy="6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zh-CN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Issuer</a:t>
              </a:r>
              <a:endParaRPr kumimoji="0" lang="en-GB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Rectangle 16">
              <a:extLst>
                <a:ext uri="{FF2B5EF4-FFF2-40B4-BE49-F238E27FC236}">
                  <a16:creationId xmlns:a16="http://schemas.microsoft.com/office/drawing/2014/main" id="{1BD65B27-745D-416A-80AF-6ED6A7141A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09" y="5769"/>
              <a:ext cx="2031" cy="6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Ontology hosting CSE</a:t>
              </a:r>
              <a:endParaRPr kumimoji="0" lang="en-US" altLang="zh-CN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ctangle 15">
              <a:extLst>
                <a:ext uri="{FF2B5EF4-FFF2-40B4-BE49-F238E27FC236}">
                  <a16:creationId xmlns:a16="http://schemas.microsoft.com/office/drawing/2014/main" id="{009EC3FD-D15F-432A-9520-5C1A57C5A5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22" y="5769"/>
              <a:ext cx="2590" cy="6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Linked &lt;semanticDescriptor&gt; hosting CSE</a:t>
              </a:r>
              <a:endParaRPr kumimoji="0" lang="en-US" altLang="zh-CN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10" name="Group 11">
              <a:extLst>
                <a:ext uri="{FF2B5EF4-FFF2-40B4-BE49-F238E27FC236}">
                  <a16:creationId xmlns:a16="http://schemas.microsoft.com/office/drawing/2014/main" id="{DDDF661C-FCA1-4F0F-8202-4124ECB52F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99" y="6385"/>
              <a:ext cx="5427" cy="3377"/>
              <a:chOff x="4599" y="6385"/>
              <a:chExt cx="5427" cy="7629"/>
            </a:xfrm>
          </p:grpSpPr>
          <p:sp>
            <p:nvSpPr>
              <p:cNvPr id="20" name="AutoShape 14">
                <a:extLst>
                  <a:ext uri="{FF2B5EF4-FFF2-40B4-BE49-F238E27FC236}">
                    <a16:creationId xmlns:a16="http://schemas.microsoft.com/office/drawing/2014/main" id="{0976E4D8-94A5-4D17-AFA0-0D69A77EB7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599" y="6385"/>
                <a:ext cx="2" cy="753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" name="AutoShape 13">
                <a:extLst>
                  <a:ext uri="{FF2B5EF4-FFF2-40B4-BE49-F238E27FC236}">
                    <a16:creationId xmlns:a16="http://schemas.microsoft.com/office/drawing/2014/main" id="{F67D9BDA-C519-4B97-8D54-8C46BF7076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25" y="6431"/>
                <a:ext cx="2" cy="753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" name="AutoShape 12">
                <a:extLst>
                  <a:ext uri="{FF2B5EF4-FFF2-40B4-BE49-F238E27FC236}">
                    <a16:creationId xmlns:a16="http://schemas.microsoft.com/office/drawing/2014/main" id="{D6961E53-9303-433E-BF86-745B555F00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023" y="6475"/>
                <a:ext cx="3" cy="753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sp>
          <p:nvSpPr>
            <p:cNvPr id="11" name="AutoShape 10">
              <a:extLst>
                <a:ext uri="{FF2B5EF4-FFF2-40B4-BE49-F238E27FC236}">
                  <a16:creationId xmlns:a16="http://schemas.microsoft.com/office/drawing/2014/main" id="{71973240-326E-469C-B8AD-E9E2DE3757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4" y="7710"/>
              <a:ext cx="2698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" name="AutoShape 9">
              <a:extLst>
                <a:ext uri="{FF2B5EF4-FFF2-40B4-BE49-F238E27FC236}">
                  <a16:creationId xmlns:a16="http://schemas.microsoft.com/office/drawing/2014/main" id="{335CC7EA-B8A0-4A21-9F78-86EEBFDC89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48" y="7989"/>
              <a:ext cx="2698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5B3EF773-FB5F-4434-8A97-082A8183F1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0" y="7173"/>
              <a:ext cx="2855" cy="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1. request to validate a &lt;</a:t>
              </a:r>
              <a:r>
                <a:rPr kumimoji="0" lang="en-US" altLang="zh-CN" sz="9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semanticDescriptor</a:t>
              </a:r>
              <a:r>
                <a:rPr kumimoji="0" lang="en-US" altLang="zh-CN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&gt; resource</a:t>
              </a:r>
              <a:endParaRPr kumimoji="0" lang="en-US" altLang="zh-CN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(Update &lt;</a:t>
              </a:r>
              <a:r>
                <a:rPr kumimoji="0" lang="en-US" altLang="zh-CN" sz="9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semanticValidation</a:t>
              </a:r>
              <a:r>
                <a:rPr kumimoji="0" lang="en-US" altLang="zh-CN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&gt;)</a:t>
              </a:r>
              <a:endParaRPr kumimoji="0" lang="en-US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7">
              <a:extLst>
                <a:ext uri="{FF2B5EF4-FFF2-40B4-BE49-F238E27FC236}">
                  <a16:creationId xmlns:a16="http://schemas.microsoft.com/office/drawing/2014/main" id="{CFEC894B-4911-41EC-BA4F-179DBDCDB6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6" y="7430"/>
              <a:ext cx="2529" cy="5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2. retrieve linked &lt;</a:t>
              </a:r>
              <a:r>
                <a:rPr kumimoji="0" lang="en-US" altLang="zh-CN" sz="9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semanticDescriptor</a:t>
              </a:r>
              <a:r>
                <a:rPr kumimoji="0" lang="en-US" altLang="zh-CN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&gt;</a:t>
              </a:r>
              <a:endParaRPr kumimoji="0" lang="en-US" altLang="zh-CN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AutoShape 6">
              <a:extLst>
                <a:ext uri="{FF2B5EF4-FFF2-40B4-BE49-F238E27FC236}">
                  <a16:creationId xmlns:a16="http://schemas.microsoft.com/office/drawing/2014/main" id="{BC4BA5F3-156D-4D8C-8408-41BB09D6E0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73" y="8248"/>
              <a:ext cx="2676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6" name="AutoShape 5">
              <a:extLst>
                <a:ext uri="{FF2B5EF4-FFF2-40B4-BE49-F238E27FC236}">
                  <a16:creationId xmlns:a16="http://schemas.microsoft.com/office/drawing/2014/main" id="{CC6696FC-DA7C-470E-B289-D511D5938E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24" y="9228"/>
              <a:ext cx="2676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7" name="AutoShape 4">
              <a:extLst>
                <a:ext uri="{FF2B5EF4-FFF2-40B4-BE49-F238E27FC236}">
                  <a16:creationId xmlns:a16="http://schemas.microsoft.com/office/drawing/2014/main" id="{AF90142B-55CD-4358-ABB7-78CE8A04DE1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50" y="8571"/>
              <a:ext cx="334" cy="380"/>
            </a:xfrm>
            <a:prstGeom prst="rightBracket">
              <a:avLst>
                <a:gd name="adj" fmla="val 9481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" name="Rectangle 3">
              <a:extLst>
                <a:ext uri="{FF2B5EF4-FFF2-40B4-BE49-F238E27FC236}">
                  <a16:creationId xmlns:a16="http://schemas.microsoft.com/office/drawing/2014/main" id="{3B858A45-DBD4-4FB4-9563-28437F919D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4" y="8454"/>
              <a:ext cx="2365" cy="9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3. validate &lt;</a:t>
              </a:r>
              <a:r>
                <a:rPr kumimoji="0" lang="en-US" altLang="zh-CN" sz="9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semanticDescriptor</a:t>
              </a:r>
              <a:r>
                <a:rPr kumimoji="0" lang="en-US" altLang="zh-CN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&gt; against referenced  ontology</a:t>
              </a:r>
              <a:endParaRPr kumimoji="0" lang="en-US" altLang="zh-CN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2">
              <a:extLst>
                <a:ext uri="{FF2B5EF4-FFF2-40B4-BE49-F238E27FC236}">
                  <a16:creationId xmlns:a16="http://schemas.microsoft.com/office/drawing/2014/main" id="{F43B20C7-2F9D-402B-AFB5-0B0B89492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2" y="8842"/>
              <a:ext cx="2170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4. validation response</a:t>
              </a:r>
              <a:endParaRPr kumimoji="0" lang="en-US" altLang="zh-CN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0819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315200" cy="1143000"/>
          </a:xfrm>
        </p:spPr>
        <p:txBody>
          <a:bodyPr/>
          <a:lstStyle/>
          <a:p>
            <a:pPr algn="l"/>
            <a:r>
              <a:rPr lang="fr-FR" sz="3600" dirty="0"/>
              <a:t>Basic aspects and </a:t>
            </a:r>
            <a:r>
              <a:rPr lang="fr-FR" sz="3600" dirty="0" err="1"/>
              <a:t>potential</a:t>
            </a:r>
            <a:r>
              <a:rPr lang="fr-FR" sz="3600" dirty="0"/>
              <a:t> </a:t>
            </a:r>
            <a:r>
              <a:rPr lang="fr-FR" sz="3600" dirty="0" err="1"/>
              <a:t>semantic</a:t>
            </a:r>
            <a:r>
              <a:rPr lang="fr-FR" sz="3600" dirty="0"/>
              <a:t> tests on model </a:t>
            </a:r>
            <a:r>
              <a:rPr lang="fr-FR" sz="3600" dirty="0" err="1"/>
              <a:t>level</a:t>
            </a:r>
            <a:endParaRPr lang="fr-F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24400"/>
          </a:xfrm>
        </p:spPr>
        <p:txBody>
          <a:bodyPr/>
          <a:lstStyle/>
          <a:p>
            <a:r>
              <a:rPr lang="fr-FR" sz="2000" dirty="0"/>
              <a:t>Lexical tests</a:t>
            </a:r>
          </a:p>
          <a:p>
            <a:pPr lvl="1"/>
            <a:r>
              <a:rPr lang="fr-FR" sz="1800" dirty="0"/>
              <a:t>(test1) Ill-</a:t>
            </a:r>
            <a:r>
              <a:rPr lang="fr-FR" sz="1800" dirty="0" err="1"/>
              <a:t>formed</a:t>
            </a:r>
            <a:r>
              <a:rPr lang="fr-FR" sz="1800" dirty="0"/>
              <a:t> RDF </a:t>
            </a:r>
            <a:r>
              <a:rPr lang="fr-FR" sz="1800" dirty="0" err="1"/>
              <a:t>serialization</a:t>
            </a:r>
            <a:r>
              <a:rPr lang="fr-FR" sz="1800" dirty="0"/>
              <a:t> format (XML, JSON, etc.)</a:t>
            </a:r>
          </a:p>
          <a:p>
            <a:r>
              <a:rPr lang="fr-FR" sz="2000" dirty="0" err="1"/>
              <a:t>Syntactic</a:t>
            </a:r>
            <a:r>
              <a:rPr lang="fr-FR" sz="2000" dirty="0"/>
              <a:t> tests</a:t>
            </a:r>
          </a:p>
          <a:p>
            <a:pPr lvl="1"/>
            <a:r>
              <a:rPr lang="fr-FR" sz="1800" dirty="0"/>
              <a:t>(test2) </a:t>
            </a:r>
            <a:r>
              <a:rPr lang="fr-FR" sz="1800" dirty="0" err="1"/>
              <a:t>Untyped</a:t>
            </a:r>
            <a:r>
              <a:rPr lang="fr-FR" sz="1800" dirty="0"/>
              <a:t> </a:t>
            </a:r>
            <a:r>
              <a:rPr lang="fr-FR" sz="1800" dirty="0" err="1"/>
              <a:t>resources</a:t>
            </a:r>
            <a:r>
              <a:rPr lang="fr-FR" sz="1800" dirty="0"/>
              <a:t> and </a:t>
            </a:r>
            <a:r>
              <a:rPr lang="fr-FR" sz="1800" dirty="0" err="1"/>
              <a:t>literal</a:t>
            </a:r>
            <a:endParaRPr lang="fr-FR" sz="1800" dirty="0"/>
          </a:p>
          <a:p>
            <a:pPr lvl="1"/>
            <a:r>
              <a:rPr lang="fr-FR" sz="1800" dirty="0"/>
              <a:t>(test3) </a:t>
            </a:r>
            <a:r>
              <a:rPr lang="en-US" sz="1800" dirty="0"/>
              <a:t>Ill-formed URIs and language tags on literals</a:t>
            </a:r>
          </a:p>
          <a:p>
            <a:pPr lvl="1"/>
            <a:r>
              <a:rPr lang="fr-FR" sz="1800" dirty="0"/>
              <a:t>(test4) </a:t>
            </a:r>
            <a:r>
              <a:rPr lang="fr-FR" sz="1800" dirty="0" err="1"/>
              <a:t>Problematic</a:t>
            </a:r>
            <a:r>
              <a:rPr lang="fr-FR" sz="1800" dirty="0"/>
              <a:t> </a:t>
            </a:r>
            <a:r>
              <a:rPr lang="fr-FR" sz="1800" dirty="0" err="1"/>
              <a:t>prefix</a:t>
            </a:r>
            <a:r>
              <a:rPr lang="fr-FR" sz="1800" dirty="0"/>
              <a:t> </a:t>
            </a:r>
            <a:r>
              <a:rPr lang="fr-FR" sz="1800" dirty="0" err="1"/>
              <a:t>namespaces</a:t>
            </a:r>
            <a:endParaRPr lang="fr-FR" sz="1800" dirty="0"/>
          </a:p>
          <a:p>
            <a:pPr lvl="1"/>
            <a:r>
              <a:rPr lang="fr-FR" sz="1800" dirty="0"/>
              <a:t>(test5) </a:t>
            </a:r>
            <a:r>
              <a:rPr lang="fr-FR" sz="1800" dirty="0" err="1"/>
              <a:t>Unknown</a:t>
            </a:r>
            <a:r>
              <a:rPr lang="fr-FR" sz="1800" dirty="0"/>
              <a:t> </a:t>
            </a:r>
            <a:r>
              <a:rPr lang="fr-FR" sz="1800" dirty="0" err="1"/>
              <a:t>properties</a:t>
            </a:r>
            <a:r>
              <a:rPr lang="fr-FR" sz="1800" dirty="0"/>
              <a:t> and classes</a:t>
            </a:r>
          </a:p>
          <a:p>
            <a:r>
              <a:rPr lang="fr-FR" sz="2000" dirty="0" err="1"/>
              <a:t>Semantic</a:t>
            </a:r>
            <a:r>
              <a:rPr lang="fr-FR" sz="2000" dirty="0"/>
              <a:t> tests</a:t>
            </a:r>
          </a:p>
          <a:p>
            <a:pPr lvl="1"/>
            <a:r>
              <a:rPr lang="fr-FR" sz="1800" dirty="0"/>
              <a:t>(test6) </a:t>
            </a:r>
            <a:r>
              <a:rPr lang="fr-FR" sz="1800" dirty="0" err="1"/>
              <a:t>Problematic</a:t>
            </a:r>
            <a:r>
              <a:rPr lang="fr-FR" sz="1800" dirty="0"/>
              <a:t> </a:t>
            </a:r>
            <a:r>
              <a:rPr lang="en-US" sz="1800" dirty="0"/>
              <a:t>Inheritance relationships for classes and properties</a:t>
            </a:r>
          </a:p>
          <a:p>
            <a:pPr lvl="1"/>
            <a:r>
              <a:rPr lang="fr-FR" sz="1800" dirty="0"/>
              <a:t>(test7) </a:t>
            </a:r>
            <a:r>
              <a:rPr lang="en-US" sz="1800" dirty="0"/>
              <a:t>Inconsistency of classes and individuals (instances)</a:t>
            </a:r>
          </a:p>
          <a:p>
            <a:r>
              <a:rPr lang="en-US" sz="2000" dirty="0"/>
              <a:t>Cardinality tests</a:t>
            </a:r>
          </a:p>
          <a:p>
            <a:pPr lvl="1"/>
            <a:r>
              <a:rPr lang="fr-FR" sz="1800" dirty="0"/>
              <a:t>(test8) </a:t>
            </a:r>
            <a:r>
              <a:rPr lang="fr-FR" sz="1800" dirty="0" err="1"/>
              <a:t>Cardinality</a:t>
            </a:r>
            <a:r>
              <a:rPr lang="fr-FR" sz="1800" dirty="0"/>
              <a:t> </a:t>
            </a:r>
            <a:r>
              <a:rPr lang="fr-FR" sz="1800" dirty="0" err="1"/>
              <a:t>inconsistency</a:t>
            </a:r>
            <a:r>
              <a:rPr lang="fr-FR" sz="1800" dirty="0"/>
              <a:t> </a:t>
            </a:r>
            <a:r>
              <a:rPr lang="fr-FR" sz="1800" dirty="0" err="1"/>
              <a:t>regarding</a:t>
            </a:r>
            <a:r>
              <a:rPr lang="fr-FR" sz="1800" dirty="0"/>
              <a:t> the </a:t>
            </a:r>
            <a:r>
              <a:rPr lang="fr-FR" sz="1800" dirty="0" err="1"/>
              <a:t>ontology</a:t>
            </a:r>
            <a:endParaRPr lang="fr-FR" sz="1800" dirty="0"/>
          </a:p>
          <a:p>
            <a:r>
              <a:rPr lang="fr-FR" sz="2000" dirty="0"/>
              <a:t>Online </a:t>
            </a:r>
            <a:r>
              <a:rPr lang="fr-FR" sz="2000" dirty="0" err="1"/>
              <a:t>tool</a:t>
            </a:r>
            <a:r>
              <a:rPr lang="fr-FR" sz="2000" dirty="0"/>
              <a:t> </a:t>
            </a:r>
            <a:r>
              <a:rPr lang="fr-FR" sz="2000" dirty="0" err="1"/>
              <a:t>available</a:t>
            </a:r>
            <a:r>
              <a:rPr lang="fr-FR" sz="2000" dirty="0"/>
              <a:t> to </a:t>
            </a:r>
            <a:r>
              <a:rPr lang="fr-FR" sz="2000" dirty="0" err="1"/>
              <a:t>execute</a:t>
            </a:r>
            <a:r>
              <a:rPr lang="fr-FR" sz="2000" dirty="0"/>
              <a:t> </a:t>
            </a:r>
            <a:r>
              <a:rPr lang="fr-FR" sz="2000" dirty="0" err="1"/>
              <a:t>these</a:t>
            </a:r>
            <a:r>
              <a:rPr lang="fr-FR" sz="2000" dirty="0"/>
              <a:t> tests in the </a:t>
            </a:r>
            <a:r>
              <a:rPr lang="fr-FR" sz="2000" dirty="0" err="1"/>
              <a:t>semantic</a:t>
            </a:r>
            <a:r>
              <a:rPr lang="fr-FR" sz="2000" dirty="0"/>
              <a:t> annotation </a:t>
            </a:r>
            <a:r>
              <a:rPr lang="fr-FR" sz="1800" dirty="0"/>
              <a:t>(</a:t>
            </a:r>
            <a:r>
              <a:rPr lang="fr-FR" sz="1800" dirty="0" err="1">
                <a:solidFill>
                  <a:schemeClr val="accent2"/>
                </a:solidFill>
              </a:rPr>
              <a:t>reference</a:t>
            </a:r>
            <a:r>
              <a:rPr lang="fr-FR" sz="1800" dirty="0">
                <a:solidFill>
                  <a:schemeClr val="accent2"/>
                </a:solidFill>
              </a:rPr>
              <a:t>: MAS-2016-0242</a:t>
            </a:r>
            <a:r>
              <a:rPr lang="fr-FR" sz="1800" dirty="0"/>
              <a:t>)</a:t>
            </a:r>
          </a:p>
          <a:p>
            <a:endParaRPr lang="fr-FR" sz="2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135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sz="4000" dirty="0" err="1"/>
              <a:t>Semantic</a:t>
            </a:r>
            <a:r>
              <a:rPr lang="fr-FR" sz="4000" dirty="0"/>
              <a:t> </a:t>
            </a:r>
            <a:r>
              <a:rPr lang="fr-FR" sz="4000" dirty="0" err="1"/>
              <a:t>testing</a:t>
            </a:r>
            <a:r>
              <a:rPr lang="fr-FR" sz="4000" dirty="0"/>
              <a:t> on </a:t>
            </a:r>
            <a:r>
              <a:rPr lang="fr-FR" sz="4000" dirty="0" err="1"/>
              <a:t>operation</a:t>
            </a:r>
            <a:r>
              <a:rPr lang="fr-FR" sz="4000" dirty="0"/>
              <a:t> </a:t>
            </a:r>
            <a:r>
              <a:rPr lang="fr-FR" sz="4000" dirty="0" err="1"/>
              <a:t>level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err="1"/>
              <a:t>Semantic</a:t>
            </a:r>
            <a:r>
              <a:rPr lang="fr-FR" sz="2800" dirty="0"/>
              <a:t> </a:t>
            </a:r>
            <a:r>
              <a:rPr lang="fr-FR" sz="2800" dirty="0" err="1"/>
              <a:t>discovery</a:t>
            </a:r>
            <a:r>
              <a:rPr lang="fr-FR" sz="2800" dirty="0"/>
              <a:t> </a:t>
            </a:r>
            <a:r>
              <a:rPr lang="fr-FR" sz="2800" dirty="0" err="1"/>
              <a:t>procedure</a:t>
            </a:r>
            <a:r>
              <a:rPr lang="fr-FR" sz="2800" dirty="0"/>
              <a:t> </a:t>
            </a:r>
            <a:r>
              <a:rPr lang="fr-FR" sz="2800" dirty="0" err="1"/>
              <a:t>specified</a:t>
            </a:r>
            <a:r>
              <a:rPr lang="fr-FR" sz="2800" dirty="0"/>
              <a:t> in TS0001 10.2.35</a:t>
            </a:r>
          </a:p>
          <a:p>
            <a:r>
              <a:rPr lang="fr-FR" sz="2800" dirty="0" err="1"/>
              <a:t>Using</a:t>
            </a:r>
            <a:r>
              <a:rPr lang="fr-FR" sz="2800" dirty="0"/>
              <a:t> SPARQL </a:t>
            </a:r>
            <a:r>
              <a:rPr lang="fr-FR" sz="2800" dirty="0" err="1"/>
              <a:t>queries</a:t>
            </a:r>
            <a:r>
              <a:rPr lang="fr-FR" sz="2800" dirty="0"/>
              <a:t> to </a:t>
            </a:r>
            <a:r>
              <a:rPr lang="fr-FR" sz="2800" dirty="0" err="1"/>
              <a:t>find</a:t>
            </a:r>
            <a:r>
              <a:rPr lang="fr-FR" sz="2800" dirty="0"/>
              <a:t> </a:t>
            </a:r>
            <a:r>
              <a:rPr lang="fr-FR" sz="2800" dirty="0" err="1"/>
              <a:t>matched</a:t>
            </a:r>
            <a:r>
              <a:rPr lang="fr-FR" sz="2800" dirty="0"/>
              <a:t> </a:t>
            </a:r>
            <a:r>
              <a:rPr lang="fr-FR" sz="2800" dirty="0" err="1"/>
              <a:t>descriptors</a:t>
            </a:r>
            <a:r>
              <a:rPr lang="fr-FR" sz="2800" dirty="0"/>
              <a:t> in </a:t>
            </a:r>
            <a:r>
              <a:rPr lang="fr-FR" sz="2800" dirty="0" err="1"/>
              <a:t>semanticDescriptor</a:t>
            </a:r>
            <a:endParaRPr lang="fr-FR" sz="2800" dirty="0"/>
          </a:p>
          <a:p>
            <a:r>
              <a:rPr lang="fr-FR" sz="2800" dirty="0"/>
              <a:t>For </a:t>
            </a:r>
            <a:r>
              <a:rPr lang="fr-FR" sz="2800" dirty="0" err="1"/>
              <a:t>testing</a:t>
            </a:r>
            <a:r>
              <a:rPr lang="fr-FR" sz="2800" dirty="0"/>
              <a:t> </a:t>
            </a:r>
            <a:r>
              <a:rPr lang="fr-FR" sz="2800" dirty="0" err="1"/>
              <a:t>purpose</a:t>
            </a:r>
            <a:r>
              <a:rPr lang="fr-FR" sz="2800" dirty="0"/>
              <a:t>, </a:t>
            </a:r>
            <a:r>
              <a:rPr lang="fr-FR" sz="2800" dirty="0" err="1"/>
              <a:t>dedicated</a:t>
            </a:r>
            <a:r>
              <a:rPr lang="fr-FR" sz="2800" dirty="0"/>
              <a:t> </a:t>
            </a:r>
            <a:r>
              <a:rPr lang="fr-FR" sz="2800" dirty="0" err="1"/>
              <a:t>semantic</a:t>
            </a:r>
            <a:r>
              <a:rPr lang="fr-FR" sz="2800" dirty="0"/>
              <a:t> </a:t>
            </a:r>
            <a:r>
              <a:rPr lang="fr-FR" sz="2800" dirty="0" err="1"/>
              <a:t>resources</a:t>
            </a:r>
            <a:r>
              <a:rPr lang="fr-FR" sz="2800" dirty="0"/>
              <a:t> </a:t>
            </a:r>
            <a:r>
              <a:rPr lang="fr-FR" sz="2800" dirty="0" err="1"/>
              <a:t>may</a:t>
            </a:r>
            <a:r>
              <a:rPr lang="fr-FR" sz="2800" dirty="0"/>
              <a:t> </a:t>
            </a:r>
            <a:r>
              <a:rPr lang="fr-FR" sz="2800" dirty="0" err="1"/>
              <a:t>be</a:t>
            </a:r>
            <a:r>
              <a:rPr lang="fr-FR" sz="2800" dirty="0"/>
              <a:t> </a:t>
            </a:r>
            <a:r>
              <a:rPr lang="fr-FR" sz="2800" dirty="0" err="1"/>
              <a:t>needed</a:t>
            </a:r>
            <a:r>
              <a:rPr lang="fr-FR" sz="2800" dirty="0"/>
              <a:t> to check the </a:t>
            </a:r>
            <a:r>
              <a:rPr lang="fr-FR" sz="2800" dirty="0" err="1"/>
              <a:t>procedure</a:t>
            </a:r>
            <a:r>
              <a:rPr lang="fr-FR" sz="2800" dirty="0"/>
              <a:t> </a:t>
            </a:r>
            <a:r>
              <a:rPr lang="fr-FR" sz="2800" dirty="0" err="1"/>
              <a:t>execution</a:t>
            </a:r>
            <a:r>
              <a:rPr lang="fr-FR" sz="2800" dirty="0"/>
              <a:t> </a:t>
            </a:r>
            <a:r>
              <a:rPr lang="fr-FR" sz="2800" dirty="0" err="1"/>
              <a:t>result</a:t>
            </a:r>
            <a:endParaRPr lang="fr-FR" sz="2800" dirty="0"/>
          </a:p>
          <a:p>
            <a:pPr marL="457200" lvl="1" indent="0">
              <a:buNone/>
            </a:pPr>
            <a:r>
              <a:rPr lang="fr-FR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454894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sz="4000" dirty="0" err="1"/>
              <a:t>Semantic</a:t>
            </a:r>
            <a:r>
              <a:rPr lang="fr-FR" sz="4000" dirty="0"/>
              <a:t> </a:t>
            </a:r>
            <a:r>
              <a:rPr lang="fr-FR" sz="4000" dirty="0" err="1"/>
              <a:t>testing</a:t>
            </a:r>
            <a:r>
              <a:rPr lang="fr-FR" sz="4000" dirty="0"/>
              <a:t> </a:t>
            </a:r>
            <a:r>
              <a:rPr lang="fr-FR" sz="4000" dirty="0" err="1"/>
              <a:t>example</a:t>
            </a:r>
            <a:endParaRPr lang="fr-FR" sz="4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207813-27CD-4B5D-BC51-8021C82DB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525963"/>
          </a:xfrm>
        </p:spPr>
        <p:txBody>
          <a:bodyPr/>
          <a:lstStyle/>
          <a:p>
            <a:r>
              <a:rPr lang="fr-FR" sz="2400" dirty="0" err="1"/>
              <a:t>Preconditions</a:t>
            </a:r>
            <a:r>
              <a:rPr lang="fr-FR" sz="2400" dirty="0"/>
              <a:t>: </a:t>
            </a:r>
          </a:p>
          <a:p>
            <a:pPr lvl="1"/>
            <a:r>
              <a:rPr lang="fr-FR" sz="2000" dirty="0"/>
              <a:t>a </a:t>
            </a:r>
            <a:r>
              <a:rPr lang="fr-FR" sz="2000" dirty="0" err="1"/>
              <a:t>common</a:t>
            </a:r>
            <a:r>
              <a:rPr lang="fr-FR" sz="2000" dirty="0"/>
              <a:t> </a:t>
            </a:r>
            <a:r>
              <a:rPr lang="fr-FR" sz="2000" dirty="0" err="1"/>
              <a:t>reference</a:t>
            </a:r>
            <a:r>
              <a:rPr lang="fr-FR" sz="2000" dirty="0"/>
              <a:t> </a:t>
            </a:r>
            <a:r>
              <a:rPr lang="fr-FR" sz="2000" dirty="0" err="1"/>
              <a:t>ontology</a:t>
            </a:r>
            <a:endParaRPr lang="fr-FR" sz="2000" dirty="0"/>
          </a:p>
          <a:p>
            <a:pPr lvl="1"/>
            <a:r>
              <a:rPr lang="fr-FR" sz="2000" dirty="0" err="1"/>
              <a:t>Semantic</a:t>
            </a:r>
            <a:r>
              <a:rPr lang="fr-FR" sz="2000" dirty="0"/>
              <a:t> descriptions are correct annotation (</a:t>
            </a:r>
            <a:r>
              <a:rPr lang="fr-FR" sz="2000" dirty="0" err="1"/>
              <a:t>validated</a:t>
            </a:r>
            <a:r>
              <a:rPr lang="fr-FR" sz="2000" dirty="0"/>
              <a:t> at the model </a:t>
            </a:r>
            <a:r>
              <a:rPr lang="fr-FR" sz="2000" dirty="0" err="1"/>
              <a:t>level</a:t>
            </a:r>
            <a:r>
              <a:rPr lang="fr-FR" sz="2000" dirty="0"/>
              <a:t>)</a:t>
            </a:r>
          </a:p>
          <a:p>
            <a:r>
              <a:rPr lang="fr-FR" sz="2400" dirty="0"/>
              <a:t>AE 1 </a:t>
            </a:r>
            <a:r>
              <a:rPr lang="fr-FR" sz="2400" dirty="0" err="1"/>
              <a:t>submits</a:t>
            </a:r>
            <a:r>
              <a:rPr lang="fr-FR" sz="2400" dirty="0"/>
              <a:t> </a:t>
            </a:r>
            <a:r>
              <a:rPr lang="fr-FR" sz="2400" dirty="0" err="1"/>
              <a:t>resources</a:t>
            </a:r>
            <a:r>
              <a:rPr lang="fr-FR" sz="2400" dirty="0"/>
              <a:t> </a:t>
            </a:r>
            <a:r>
              <a:rPr lang="fr-FR" sz="2400" dirty="0" err="1"/>
              <a:t>with</a:t>
            </a:r>
            <a:r>
              <a:rPr lang="fr-FR" sz="2400" dirty="0"/>
              <a:t> </a:t>
            </a:r>
            <a:r>
              <a:rPr lang="fr-FR" sz="2400" dirty="0" err="1"/>
              <a:t>semantic</a:t>
            </a:r>
            <a:r>
              <a:rPr lang="fr-FR" sz="2400" dirty="0"/>
              <a:t> description</a:t>
            </a:r>
          </a:p>
          <a:p>
            <a:r>
              <a:rPr lang="fr-FR" sz="2400" dirty="0"/>
              <a:t>AE 2 </a:t>
            </a:r>
            <a:r>
              <a:rPr lang="fr-FR" sz="2400" dirty="0" err="1"/>
              <a:t>fomulates</a:t>
            </a:r>
            <a:r>
              <a:rPr lang="fr-FR" sz="2400" dirty="0"/>
              <a:t> a SPARQL </a:t>
            </a:r>
            <a:r>
              <a:rPr lang="fr-FR" sz="2400" dirty="0" err="1"/>
              <a:t>query</a:t>
            </a:r>
            <a:r>
              <a:rPr lang="fr-FR" sz="2400" dirty="0"/>
              <a:t> to </a:t>
            </a:r>
            <a:r>
              <a:rPr lang="fr-FR" sz="2400" dirty="0" err="1"/>
              <a:t>discover</a:t>
            </a:r>
            <a:r>
              <a:rPr lang="fr-FR" sz="2400" dirty="0"/>
              <a:t> </a:t>
            </a:r>
            <a:r>
              <a:rPr lang="fr-FR" sz="2400" dirty="0" err="1"/>
              <a:t>semantic</a:t>
            </a:r>
            <a:r>
              <a:rPr lang="fr-FR" sz="2400" dirty="0"/>
              <a:t> </a:t>
            </a:r>
            <a:r>
              <a:rPr lang="fr-FR" sz="2400" dirty="0" err="1"/>
              <a:t>resources</a:t>
            </a:r>
            <a:r>
              <a:rPr lang="fr-FR" sz="2400" dirty="0"/>
              <a:t> </a:t>
            </a:r>
            <a:r>
              <a:rPr lang="fr-FR" sz="2400" dirty="0" err="1"/>
              <a:t>based</a:t>
            </a:r>
            <a:r>
              <a:rPr lang="fr-FR" sz="2400" dirty="0"/>
              <a:t> on « type » or « </a:t>
            </a:r>
            <a:r>
              <a:rPr lang="fr-FR" sz="2400" dirty="0" err="1"/>
              <a:t>phenomena</a:t>
            </a:r>
            <a:r>
              <a:rPr lang="fr-FR" sz="2400" dirty="0"/>
              <a:t> » or </a:t>
            </a:r>
            <a:r>
              <a:rPr lang="fr-FR" sz="2400" dirty="0" err="1"/>
              <a:t>other</a:t>
            </a:r>
            <a:r>
              <a:rPr lang="fr-FR" sz="2400" dirty="0"/>
              <a:t> </a:t>
            </a:r>
            <a:r>
              <a:rPr lang="fr-FR" sz="2400" dirty="0" err="1"/>
              <a:t>criteria</a:t>
            </a:r>
            <a:endParaRPr lang="fr-FR" sz="2400" dirty="0"/>
          </a:p>
          <a:p>
            <a:r>
              <a:rPr lang="fr-FR" sz="2400" dirty="0"/>
              <a:t>Check the </a:t>
            </a:r>
            <a:r>
              <a:rPr lang="fr-FR" sz="2400" dirty="0" err="1"/>
              <a:t>discovery</a:t>
            </a:r>
            <a:r>
              <a:rPr lang="fr-FR" sz="2400" dirty="0"/>
              <a:t> </a:t>
            </a:r>
            <a:r>
              <a:rPr lang="fr-FR" sz="2400" dirty="0" err="1"/>
              <a:t>result</a:t>
            </a:r>
            <a:r>
              <a:rPr lang="fr-FR" sz="2400" dirty="0"/>
              <a:t> </a:t>
            </a:r>
            <a:r>
              <a:rPr lang="fr-FR" sz="2400" dirty="0" err="1"/>
              <a:t>with</a:t>
            </a:r>
            <a:r>
              <a:rPr lang="fr-FR" sz="2400" dirty="0"/>
              <a:t> the initial </a:t>
            </a:r>
            <a:r>
              <a:rPr lang="fr-FR" sz="2400" dirty="0" err="1"/>
              <a:t>resources</a:t>
            </a:r>
            <a:r>
              <a:rPr lang="fr-FR" sz="2400" dirty="0"/>
              <a:t> </a:t>
            </a:r>
            <a:r>
              <a:rPr lang="fr-FR" sz="2400" dirty="0" err="1"/>
              <a:t>submitted</a:t>
            </a:r>
            <a:r>
              <a:rPr lang="fr-FR" sz="2400" dirty="0"/>
              <a:t> by AE 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FD9B55-4670-46A6-9349-F69DB8EC8B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5249863"/>
            <a:ext cx="2636722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926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/>
              <a:t>Discussion point</a:t>
            </a:r>
            <a:endParaRPr lang="zh-CN" altLang="en-US" dirty="0"/>
          </a:p>
        </p:txBody>
      </p:sp>
      <p:sp>
        <p:nvSpPr>
          <p:cNvPr id="10243" name="内容占位符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/>
              <a:t>New specs for semantic testing? </a:t>
            </a:r>
          </a:p>
          <a:p>
            <a:r>
              <a:rPr lang="en-US" altLang="zh-CN" dirty="0"/>
              <a:t>What would be the exact scope of semantic Interop. &amp; Conformance testing? </a:t>
            </a:r>
          </a:p>
          <a:p>
            <a:r>
              <a:rPr lang="en-US" altLang="zh-CN" dirty="0"/>
              <a:t>Could the current testing framework and test cases are enough to perform semantic testing? </a:t>
            </a:r>
          </a:p>
          <a:p>
            <a:r>
              <a:rPr lang="en-US" altLang="zh-CN" dirty="0"/>
              <a:t>New profiles for semantics </a:t>
            </a:r>
            <a:r>
              <a:rPr lang="en-US" altLang="zh-CN"/>
              <a:t>are required: AE, MN and IN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85679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</TotalTime>
  <Words>447</Words>
  <Application>Microsoft Office PowerPoint</Application>
  <PresentationFormat>On-screen Show (4:3)</PresentationFormat>
  <Paragraphs>70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Myriad pro</vt:lpstr>
      <vt:lpstr>宋体</vt:lpstr>
      <vt:lpstr>Arial</vt:lpstr>
      <vt:lpstr>Calibri</vt:lpstr>
      <vt:lpstr>Times New Roman</vt:lpstr>
      <vt:lpstr>Office Theme</vt:lpstr>
      <vt:lpstr>Semantic testing in oneM2M</vt:lpstr>
      <vt:lpstr>oneM2M semantic enablement </vt:lpstr>
      <vt:lpstr>Semantic testing on resource level </vt:lpstr>
      <vt:lpstr>Semantic testing on model level</vt:lpstr>
      <vt:lpstr>Basic aspects and potential semantic tests on model level</vt:lpstr>
      <vt:lpstr>Semantic testing on operation level</vt:lpstr>
      <vt:lpstr>Semantic testing example</vt:lpstr>
      <vt:lpstr>Discussion 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Mengxuan Zhao</cp:lastModifiedBy>
  <cp:revision>36</cp:revision>
  <dcterms:created xsi:type="dcterms:W3CDTF">2012-09-11T22:52:11Z</dcterms:created>
  <dcterms:modified xsi:type="dcterms:W3CDTF">2017-09-19T09:41:04Z</dcterms:modified>
</cp:coreProperties>
</file>