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57" r:id="rId3"/>
    <p:sldId id="264" r:id="rId4"/>
    <p:sldId id="265" r:id="rId5"/>
    <p:sldId id="266" r:id="rId6"/>
    <p:sldId id="268" r:id="rId7"/>
    <p:sldId id="267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2"/>
    <p:restoredTop sz="94656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0D768AF-BC99-4530-8D22-736BB6C6795C}" type="datetimeFigureOut">
              <a:rPr lang="en-US"/>
              <a:pPr>
                <a:defRPr/>
              </a:pPr>
              <a:t>9/20/2017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9BA28B8-7E2E-4E3D-B0CD-B654E89E62F7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77436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43D9CD67-9EAB-4898-8D5C-360626FDF8B9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7349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2005599-1D60-42C5-8843-E05EFB8653E8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8157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5119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7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611188" y="3505200"/>
            <a:ext cx="7772400" cy="1751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b="1" dirty="0">
                <a:solidFill>
                  <a:srgbClr val="A0A0A3"/>
                </a:solidFill>
              </a:rPr>
              <a:t>Allow tool-specific code in TTCN-3 as well  in conformance test suite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587257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TST 31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oneM2MTester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Meeting Date: 2017-09-20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Agenda Item</a:t>
            </a:r>
            <a:r>
              <a:rPr lang="en-US" altLang="en-US">
                <a:solidFill>
                  <a:srgbClr val="B42025"/>
                </a:solidFill>
              </a:rPr>
              <a:t>: TST-2017-0242-allow_TTCN-3_tool_extensions</a:t>
            </a:r>
            <a:endParaRPr lang="en-US" altLang="en-US" dirty="0">
              <a:solidFill>
                <a:srgbClr val="B4202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en-US" dirty="0"/>
              <a:t>Test architecture today-target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 bwMode="auto">
          <a:xfrm>
            <a:off x="457199" y="1600200"/>
            <a:ext cx="4596245" cy="480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altLang="en-US" sz="2400" dirty="0"/>
              <a:t>The ATS contains the test cases for the Common Service Layer</a:t>
            </a:r>
          </a:p>
          <a:p>
            <a:pPr eaLnBrk="1" hangingPunct="1"/>
            <a:r>
              <a:rPr lang="en-GB" altLang="en-US" sz="2400" dirty="0"/>
              <a:t>The test tool SA-s implement the protocol bindings, connection setup/tear down etc.</a:t>
            </a:r>
          </a:p>
          <a:p>
            <a:pPr lvl="1" eaLnBrk="1" hangingPunct="1"/>
            <a:r>
              <a:rPr lang="en-GB" altLang="en-US" sz="2000" dirty="0">
                <a:solidFill>
                  <a:schemeClr val="tx1"/>
                </a:solidFill>
              </a:rPr>
              <a:t>SA becomes </a:t>
            </a:r>
            <a:r>
              <a:rPr lang="en-GB" altLang="en-US" sz="2000" dirty="0">
                <a:solidFill>
                  <a:srgbClr val="FF0000"/>
                </a:solidFill>
              </a:rPr>
              <a:t>more-and-more complex</a:t>
            </a:r>
            <a:r>
              <a:rPr lang="en-GB" altLang="en-US" sz="2000" dirty="0">
                <a:solidFill>
                  <a:schemeClr val="tx1"/>
                </a:solidFill>
              </a:rPr>
              <a:t> with the increasing number of bindings</a:t>
            </a:r>
          </a:p>
          <a:p>
            <a:pPr lvl="1" eaLnBrk="1" hangingPunct="1"/>
            <a:r>
              <a:rPr lang="en-GB" altLang="en-US" sz="2000" dirty="0">
                <a:solidFill>
                  <a:schemeClr val="tx1"/>
                </a:solidFill>
              </a:rPr>
              <a:t>The same functionality is </a:t>
            </a:r>
            <a:r>
              <a:rPr lang="en-GB" altLang="en-US" sz="2000" dirty="0">
                <a:solidFill>
                  <a:srgbClr val="FF0000"/>
                </a:solidFill>
              </a:rPr>
              <a:t>implemented several times</a:t>
            </a:r>
          </a:p>
          <a:p>
            <a:pPr lvl="1" eaLnBrk="1" hangingPunct="1"/>
            <a:r>
              <a:rPr lang="en-GB" altLang="en-US" sz="2000" dirty="0">
                <a:solidFill>
                  <a:srgbClr val="FF0000"/>
                </a:solidFill>
              </a:rPr>
              <a:t>Difficult</a:t>
            </a:r>
            <a:r>
              <a:rPr lang="en-GB" altLang="en-US" sz="2000" dirty="0">
                <a:solidFill>
                  <a:schemeClr val="tx1"/>
                </a:solidFill>
              </a:rPr>
              <a:t>, at some tools impossible </a:t>
            </a:r>
            <a:r>
              <a:rPr lang="en-GB" altLang="en-US" sz="2000" dirty="0">
                <a:solidFill>
                  <a:srgbClr val="FF0000"/>
                </a:solidFill>
              </a:rPr>
              <a:t>to re-use</a:t>
            </a:r>
            <a:r>
              <a:rPr lang="en-GB" altLang="en-US" sz="2000" dirty="0">
                <a:solidFill>
                  <a:schemeClr val="tx1"/>
                </a:solidFill>
              </a:rPr>
              <a:t> already proven, </a:t>
            </a:r>
            <a:r>
              <a:rPr lang="en-GB" altLang="en-US" sz="2000" dirty="0">
                <a:solidFill>
                  <a:srgbClr val="FF0000"/>
                </a:solidFill>
              </a:rPr>
              <a:t>robust</a:t>
            </a:r>
            <a:r>
              <a:rPr lang="en-GB" altLang="en-US" sz="2000" dirty="0">
                <a:solidFill>
                  <a:schemeClr val="tx1"/>
                </a:solidFill>
              </a:rPr>
              <a:t> generic-purpose SAs</a:t>
            </a:r>
            <a:endParaRPr lang="en-US" altLang="en-US" sz="2000" dirty="0">
              <a:solidFill>
                <a:schemeClr val="tx1"/>
              </a:solidFill>
            </a:endParaRP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2014 oneM2M Partners</a:t>
            </a:r>
          </a:p>
          <a:p>
            <a:pPr algn="ctr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&lt;Document number&gt;</a:t>
            </a:r>
          </a:p>
          <a:p>
            <a:pPr eaLnBrk="1" hangingPunct="1"/>
            <a:fld id="{8A8C7EE2-753F-419C-8583-C3815DC5704A}" type="slidenum">
              <a:rPr lang="en-US" altLang="en-US">
                <a:solidFill>
                  <a:srgbClr val="898989"/>
                </a:solidFill>
                <a:latin typeface="Myriad pro"/>
              </a:rPr>
              <a:pPr eaLnBrk="1" hangingPunct="1"/>
              <a:t>2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286202" y="1600200"/>
            <a:ext cx="3352800" cy="2057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dirty="0"/>
              <a:t>TTCN-3 ATS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291627" y="4953000"/>
            <a:ext cx="3352800" cy="1108364"/>
          </a:xfrm>
          <a:prstGeom prst="rect">
            <a:avLst/>
          </a:prstGeom>
          <a:solidFill>
            <a:srgbClr val="007B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dirty="0"/>
              <a:t>Test tool-specific code</a:t>
            </a:r>
            <a:br>
              <a:rPr lang="en-GB" dirty="0"/>
            </a:br>
            <a:r>
              <a:rPr lang="en-GB" dirty="0"/>
              <a:t>(Java, C#, C++,…)</a:t>
            </a:r>
          </a:p>
          <a:p>
            <a:pPr algn="ctr"/>
            <a:r>
              <a:rPr lang="en-GB" sz="2400" b="1" dirty="0"/>
              <a:t>oneM2M SA</a:t>
            </a:r>
            <a:endParaRPr lang="en-US" sz="2400" b="1" dirty="0"/>
          </a:p>
        </p:txBody>
      </p:sp>
      <p:sp>
        <p:nvSpPr>
          <p:cNvPr id="3" name="Rectangle 2"/>
          <p:cNvSpPr/>
          <p:nvPr/>
        </p:nvSpPr>
        <p:spPr>
          <a:xfrm>
            <a:off x="5503026" y="2286000"/>
            <a:ext cx="1066800" cy="762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MTC</a:t>
            </a:r>
            <a:br>
              <a:rPr lang="en-GB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GB" b="1" dirty="0" err="1">
                <a:solidFill>
                  <a:schemeClr val="accent1">
                    <a:lumMod val="75000"/>
                  </a:schemeClr>
                </a:solidFill>
              </a:rPr>
              <a:t>coordi</a:t>
            </a: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-nates)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285413" y="2774373"/>
            <a:ext cx="1066800" cy="762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PTC</a:t>
            </a:r>
            <a:br>
              <a:rPr lang="en-GB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CSE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285413" y="1905000"/>
            <a:ext cx="1066800" cy="762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PTC</a:t>
            </a:r>
            <a:br>
              <a:rPr lang="en-GB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AE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Arrow: Up-Down 3"/>
          <p:cNvSpPr/>
          <p:nvPr/>
        </p:nvSpPr>
        <p:spPr>
          <a:xfrm>
            <a:off x="6524106" y="3657599"/>
            <a:ext cx="585555" cy="1295401"/>
          </a:xfrm>
          <a:prstGeom prst="upDownArrow">
            <a:avLst/>
          </a:prstGeom>
          <a:solidFill>
            <a:srgbClr val="007B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dirty="0"/>
              <a:t>TRI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109661" y="3983503"/>
            <a:ext cx="11105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oneM2M</a:t>
            </a:r>
            <a:br>
              <a:rPr lang="en-GB" dirty="0">
                <a:solidFill>
                  <a:srgbClr val="FF0000"/>
                </a:solidFill>
              </a:rPr>
            </a:br>
            <a:r>
              <a:rPr lang="en-GB" dirty="0">
                <a:solidFill>
                  <a:srgbClr val="FF0000"/>
                </a:solidFill>
              </a:rPr>
              <a:t>Primitives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stCxn id="3" idx="3"/>
            <a:endCxn id="9" idx="1"/>
          </p:cNvCxnSpPr>
          <p:nvPr/>
        </p:nvCxnSpPr>
        <p:spPr>
          <a:xfrm flipV="1">
            <a:off x="6569826" y="2286000"/>
            <a:ext cx="715587" cy="381000"/>
          </a:xfrm>
          <a:prstGeom prst="straightConnector1">
            <a:avLst/>
          </a:prstGeom>
          <a:ln w="76200">
            <a:solidFill>
              <a:schemeClr val="bg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endCxn id="8" idx="1"/>
          </p:cNvCxnSpPr>
          <p:nvPr/>
        </p:nvCxnSpPr>
        <p:spPr>
          <a:xfrm>
            <a:off x="6566708" y="2725882"/>
            <a:ext cx="718705" cy="429491"/>
          </a:xfrm>
          <a:prstGeom prst="straightConnector1">
            <a:avLst/>
          </a:prstGeom>
          <a:ln w="76200">
            <a:solidFill>
              <a:schemeClr val="bg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440293" y="1949118"/>
            <a:ext cx="166936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Creates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Starts test steps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15714" y="73608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en-US" dirty="0"/>
              <a:t>MQTT example of connectivity handling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465208"/>
            <a:ext cx="8146629" cy="135419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altLang="en-US" sz="2400" dirty="0"/>
              <a:t>Primitive sending/receiving is not a simple mapping of the primitives and encoding/decoding the content</a:t>
            </a:r>
          </a:p>
          <a:p>
            <a:pPr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altLang="en-US" sz="2400" dirty="0"/>
              <a:t>The same situation will occur in the future e.g. for </a:t>
            </a:r>
            <a:r>
              <a:rPr lang="en-GB" altLang="en-US" sz="2400" dirty="0" err="1"/>
              <a:t>WebSocket</a:t>
            </a:r>
            <a:endParaRPr lang="en-US" altLang="en-US" sz="2400" dirty="0"/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>
                <a:solidFill>
                  <a:srgbClr val="898989"/>
                </a:solidFill>
                <a:latin typeface="Myriad pro"/>
              </a:rPr>
              <a:t>© 2014 oneM2M Partners</a:t>
            </a:r>
          </a:p>
          <a:p>
            <a:pPr algn="ctr" eaLnBrk="1" hangingPunct="1"/>
            <a:r>
              <a:rPr lang="en-GB" altLang="en-US">
                <a:solidFill>
                  <a:srgbClr val="898989"/>
                </a:solidFill>
                <a:latin typeface="Myriad pro"/>
              </a:rPr>
              <a:t>&lt;Document number&gt;</a:t>
            </a:r>
          </a:p>
          <a:p>
            <a:pPr eaLnBrk="1" hangingPunct="1"/>
            <a:fld id="{8A8C7EE2-753F-419C-8583-C3815DC5704A}" type="slidenum">
              <a:rPr lang="en-US" altLang="en-US">
                <a:solidFill>
                  <a:srgbClr val="898989"/>
                </a:solidFill>
                <a:latin typeface="Myriad pro"/>
              </a:rPr>
              <a:pPr eaLnBrk="1" hangingPunct="1"/>
              <a:t>3</a:t>
            </a:fld>
            <a:endParaRPr lang="en-US" altLang="en-US">
              <a:solidFill>
                <a:srgbClr val="898989"/>
              </a:solidFill>
              <a:latin typeface="Myriad pro"/>
            </a:endParaRPr>
          </a:p>
        </p:txBody>
      </p:sp>
      <p:pic>
        <p:nvPicPr>
          <p:cNvPr id="1026" name="gmail-m_3091718848831944064Image 1" descr="본문 이미지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454" y="2667000"/>
            <a:ext cx="6989046" cy="3599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3677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en-US" dirty="0"/>
              <a:t>Proposed updated test architecture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 bwMode="auto">
          <a:xfrm>
            <a:off x="460863" y="1524000"/>
            <a:ext cx="4596245" cy="480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altLang="en-US" sz="2400" dirty="0"/>
              <a:t>Make it possible to develop part of the tool-specific code in </a:t>
            </a:r>
            <a:r>
              <a:rPr lang="en-GB" altLang="en-US" sz="2400" dirty="0">
                <a:solidFill>
                  <a:srgbClr val="FF0000"/>
                </a:solidFill>
              </a:rPr>
              <a:t>TTCN-3</a:t>
            </a:r>
            <a:r>
              <a:rPr lang="en-GB" altLang="en-US" sz="2400" dirty="0"/>
              <a:t> (not part of the ATS!)</a:t>
            </a:r>
          </a:p>
          <a:p>
            <a:pPr lvl="1" eaLnBrk="1" hangingPunct="1"/>
            <a:r>
              <a:rPr lang="en-GB" altLang="en-US" sz="2000" dirty="0">
                <a:solidFill>
                  <a:srgbClr val="FF0000"/>
                </a:solidFill>
              </a:rPr>
              <a:t>Could simplify SA code </a:t>
            </a:r>
            <a:r>
              <a:rPr lang="en-GB" altLang="en-US" sz="2000" dirty="0">
                <a:solidFill>
                  <a:schemeClr val="tx1"/>
                </a:solidFill>
              </a:rPr>
              <a:t>by making it a simple forwarder (no need for state machine)</a:t>
            </a:r>
          </a:p>
          <a:p>
            <a:pPr lvl="1" eaLnBrk="1" hangingPunct="1"/>
            <a:r>
              <a:rPr lang="en-GB" altLang="en-US" sz="2000" dirty="0">
                <a:solidFill>
                  <a:srgbClr val="FF0000"/>
                </a:solidFill>
              </a:rPr>
              <a:t>Allows sharing code between TTCN-3 tools</a:t>
            </a:r>
            <a:r>
              <a:rPr lang="en-GB" altLang="en-US" sz="2000" dirty="0">
                <a:solidFill>
                  <a:schemeClr val="tx1"/>
                </a:solidFill>
              </a:rPr>
              <a:t> (like MQTT subscribe)</a:t>
            </a:r>
          </a:p>
          <a:p>
            <a:pPr eaLnBrk="1" hangingPunct="1"/>
            <a:r>
              <a:rPr lang="en-GB" altLang="en-US" sz="2000" dirty="0">
                <a:solidFill>
                  <a:schemeClr val="tx1"/>
                </a:solidFill>
              </a:rPr>
              <a:t>Insertion points already exists in the test cases</a:t>
            </a:r>
          </a:p>
          <a:p>
            <a:pPr lvl="1" eaLnBrk="1" hangingPunct="1"/>
            <a:r>
              <a:rPr lang="en-US" sz="2000" u="sng" dirty="0"/>
              <a:t>SUT address, protocol binding </a:t>
            </a:r>
            <a:r>
              <a:rPr lang="en-US" sz="2000" u="sng" dirty="0">
                <a:solidFill>
                  <a:schemeClr val="tx1"/>
                </a:solidFill>
              </a:rPr>
              <a:t>etc. are module parameters, thus </a:t>
            </a:r>
            <a:r>
              <a:rPr lang="en-US" sz="2000" u="sng" dirty="0"/>
              <a:t>accessible to the tool-specific TTCN-3 code extension </a:t>
            </a:r>
            <a:endParaRPr lang="en-US" altLang="en-US" sz="2000" dirty="0">
              <a:solidFill>
                <a:schemeClr val="tx1"/>
              </a:solidFill>
            </a:endParaRP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>
                <a:solidFill>
                  <a:srgbClr val="898989"/>
                </a:solidFill>
                <a:latin typeface="Myriad pro"/>
              </a:rPr>
              <a:t>© 2014 oneM2M Partners</a:t>
            </a:r>
          </a:p>
          <a:p>
            <a:pPr algn="ctr" eaLnBrk="1" hangingPunct="1"/>
            <a:r>
              <a:rPr lang="en-GB" altLang="en-US">
                <a:solidFill>
                  <a:srgbClr val="898989"/>
                </a:solidFill>
                <a:latin typeface="Myriad pro"/>
              </a:rPr>
              <a:t>&lt;Document number&gt;</a:t>
            </a:r>
          </a:p>
          <a:p>
            <a:pPr eaLnBrk="1" hangingPunct="1"/>
            <a:fld id="{8A8C7EE2-753F-419C-8583-C3815DC5704A}" type="slidenum">
              <a:rPr lang="en-US" altLang="en-US">
                <a:solidFill>
                  <a:srgbClr val="898989"/>
                </a:solidFill>
                <a:latin typeface="Myriad pro"/>
              </a:rPr>
              <a:pPr eaLnBrk="1" hangingPunct="1"/>
              <a:t>4</a:t>
            </a:fld>
            <a:endParaRPr lang="en-US" altLang="en-US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286202" y="1600200"/>
            <a:ext cx="3352800" cy="2057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dirty="0"/>
              <a:t>TTCN-3 ATS</a:t>
            </a:r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5291627" y="4953000"/>
            <a:ext cx="3352800" cy="1108364"/>
          </a:xfrm>
          <a:prstGeom prst="rect">
            <a:avLst/>
          </a:prstGeom>
          <a:solidFill>
            <a:srgbClr val="007B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dirty="0"/>
              <a:t>Test tool-specific code</a:t>
            </a:r>
            <a:br>
              <a:rPr lang="en-GB" dirty="0"/>
            </a:br>
            <a:r>
              <a:rPr lang="en-GB" dirty="0"/>
              <a:t>(Java, C#, C++,…)</a:t>
            </a:r>
          </a:p>
          <a:p>
            <a:pPr algn="ctr"/>
            <a:r>
              <a:rPr lang="en-GB" sz="2400" b="1" dirty="0"/>
              <a:t>oneM2M or generic SA</a:t>
            </a:r>
            <a:endParaRPr lang="en-US" sz="2400" b="1" dirty="0"/>
          </a:p>
        </p:txBody>
      </p:sp>
      <p:sp>
        <p:nvSpPr>
          <p:cNvPr id="41" name="Rectangle 40"/>
          <p:cNvSpPr/>
          <p:nvPr/>
        </p:nvSpPr>
        <p:spPr>
          <a:xfrm>
            <a:off x="5503026" y="2286000"/>
            <a:ext cx="1066800" cy="762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MTC</a:t>
            </a:r>
            <a:br>
              <a:rPr lang="en-GB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GB" b="1" dirty="0" err="1">
                <a:solidFill>
                  <a:schemeClr val="accent1">
                    <a:lumMod val="75000"/>
                  </a:schemeClr>
                </a:solidFill>
              </a:rPr>
              <a:t>coordi</a:t>
            </a: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-nates)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285413" y="2774373"/>
            <a:ext cx="1066800" cy="762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PTC</a:t>
            </a:r>
            <a:br>
              <a:rPr lang="en-GB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CSE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7285413" y="1905000"/>
            <a:ext cx="1066800" cy="762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PTC</a:t>
            </a:r>
            <a:br>
              <a:rPr lang="en-GB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AE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4" name="Arrow: Up-Down 43"/>
          <p:cNvSpPr/>
          <p:nvPr/>
        </p:nvSpPr>
        <p:spPr>
          <a:xfrm>
            <a:off x="5867400" y="3657599"/>
            <a:ext cx="585555" cy="1295401"/>
          </a:xfrm>
          <a:prstGeom prst="upDownArrow">
            <a:avLst/>
          </a:prstGeom>
          <a:solidFill>
            <a:srgbClr val="007B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dirty="0"/>
              <a:t>TRI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4943100" y="3985736"/>
            <a:ext cx="1152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oneM2M</a:t>
            </a:r>
            <a:br>
              <a:rPr lang="en-GB" dirty="0">
                <a:solidFill>
                  <a:srgbClr val="FF0000"/>
                </a:solidFill>
              </a:rPr>
            </a:br>
            <a:r>
              <a:rPr lang="en-GB" dirty="0">
                <a:solidFill>
                  <a:srgbClr val="FF0000"/>
                </a:solidFill>
              </a:rPr>
              <a:t>Primitives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46" name="Straight Arrow Connector 45"/>
          <p:cNvCxnSpPr>
            <a:stCxn id="41" idx="3"/>
            <a:endCxn id="43" idx="1"/>
          </p:cNvCxnSpPr>
          <p:nvPr/>
        </p:nvCxnSpPr>
        <p:spPr>
          <a:xfrm flipV="1">
            <a:off x="6569826" y="2286000"/>
            <a:ext cx="715587" cy="381000"/>
          </a:xfrm>
          <a:prstGeom prst="straightConnector1">
            <a:avLst/>
          </a:prstGeom>
          <a:ln w="76200">
            <a:solidFill>
              <a:schemeClr val="bg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endCxn id="42" idx="1"/>
          </p:cNvCxnSpPr>
          <p:nvPr/>
        </p:nvCxnSpPr>
        <p:spPr>
          <a:xfrm>
            <a:off x="6566708" y="2725882"/>
            <a:ext cx="718705" cy="429491"/>
          </a:xfrm>
          <a:prstGeom prst="straightConnector1">
            <a:avLst/>
          </a:prstGeom>
          <a:ln w="76200">
            <a:solidFill>
              <a:schemeClr val="bg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5440293" y="1949118"/>
            <a:ext cx="166936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Creates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Starts test steps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6564013" y="3657600"/>
            <a:ext cx="2070562" cy="640774"/>
          </a:xfrm>
          <a:prstGeom prst="rect">
            <a:avLst/>
          </a:prstGeom>
          <a:solidFill>
            <a:srgbClr val="007B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>
              <a:lnSpc>
                <a:spcPct val="90000"/>
              </a:lnSpc>
            </a:pPr>
            <a:r>
              <a:rPr lang="en-GB" dirty="0"/>
              <a:t>Test tool-</a:t>
            </a:r>
            <a:r>
              <a:rPr lang="en-GB" dirty="0" err="1"/>
              <a:t>spec.code</a:t>
            </a:r>
            <a:r>
              <a:rPr lang="en-GB" dirty="0"/>
              <a:t> </a:t>
            </a:r>
            <a:r>
              <a:rPr lang="en-GB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TTCN-3</a:t>
            </a:r>
            <a:endParaRPr lang="en-US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Arrow: Up-Down 49"/>
          <p:cNvSpPr/>
          <p:nvPr/>
        </p:nvSpPr>
        <p:spPr>
          <a:xfrm>
            <a:off x="7272945" y="4326299"/>
            <a:ext cx="423256" cy="626701"/>
          </a:xfrm>
          <a:prstGeom prst="upDownArrow">
            <a:avLst/>
          </a:prstGeom>
          <a:solidFill>
            <a:srgbClr val="007B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dirty="0"/>
              <a:t>TRI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794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/>
          <a:lstStyle/>
          <a:p>
            <a:r>
              <a:rPr lang="en-GB" dirty="0"/>
              <a:t>Proposal (example)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7162800" cy="236220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function f_CSE_GEN_CRE_001(in </a:t>
            </a:r>
            <a:r>
              <a:rPr lang="en-US" sz="2000" dirty="0" err="1"/>
              <a:t>PrimitiveScope</a:t>
            </a:r>
            <a:r>
              <a:rPr lang="en-US" sz="2000" dirty="0"/>
              <a:t> </a:t>
            </a:r>
            <a:r>
              <a:rPr lang="en-US" sz="2000" dirty="0" err="1"/>
              <a:t>p_primitiveScope</a:t>
            </a:r>
            <a:r>
              <a:rPr lang="en-US" sz="2000" dirty="0"/>
              <a:t>) runs on </a:t>
            </a:r>
            <a:r>
              <a:rPr lang="en-US" sz="2000" dirty="0" err="1"/>
              <a:t>AeSimu</a:t>
            </a:r>
            <a:r>
              <a:rPr lang="en-US" sz="2000" dirty="0"/>
              <a:t>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…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	// Test adapter configuration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	// Preamble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err="1"/>
              <a:t>v_aeIndex</a:t>
            </a:r>
            <a:r>
              <a:rPr lang="en-US" sz="2000" dirty="0"/>
              <a:t> := </a:t>
            </a:r>
            <a:r>
              <a:rPr lang="en-US" sz="2000" dirty="0" err="1"/>
              <a:t>f_cse_preamble_registerAe</a:t>
            </a:r>
            <a:r>
              <a:rPr lang="en-US" sz="2000" dirty="0"/>
              <a:t>();//</a:t>
            </a:r>
            <a:r>
              <a:rPr lang="en-US" sz="2000" dirty="0" err="1"/>
              <a:t>c_CRUDNDi</a:t>
            </a:r>
            <a:r>
              <a:rPr lang="en-US" sz="2000" dirty="0"/>
              <a:t>);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7890136" y="2209800"/>
            <a:ext cx="112101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i="1" dirty="0">
                <a:solidFill>
                  <a:srgbClr val="FF0000"/>
                </a:solidFill>
              </a:rPr>
              <a:t>Current</a:t>
            </a:r>
            <a:br>
              <a:rPr lang="en-GB" sz="2000" i="1" dirty="0">
                <a:solidFill>
                  <a:srgbClr val="FF0000"/>
                </a:solidFill>
              </a:rPr>
            </a:br>
            <a:r>
              <a:rPr lang="en-GB" sz="2000" i="1" dirty="0">
                <a:solidFill>
                  <a:srgbClr val="FF0000"/>
                </a:solidFill>
              </a:rPr>
              <a:t>code</a:t>
            </a:r>
            <a:endParaRPr lang="en-US" sz="2000" i="1" dirty="0">
              <a:solidFill>
                <a:srgbClr val="FF000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3923610"/>
            <a:ext cx="7432936" cy="23622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/>
              <a:t>function f_CSE_GEN_CRE_001(in </a:t>
            </a:r>
            <a:r>
              <a:rPr lang="en-US" sz="2000" dirty="0" err="1"/>
              <a:t>PrimitiveScope</a:t>
            </a:r>
            <a:r>
              <a:rPr lang="en-US" sz="2000" dirty="0"/>
              <a:t> </a:t>
            </a:r>
            <a:r>
              <a:rPr lang="en-US" sz="2000" dirty="0" err="1"/>
              <a:t>p_primitiveScope</a:t>
            </a:r>
            <a:r>
              <a:rPr lang="en-US" sz="2000" dirty="0"/>
              <a:t>) runs on </a:t>
            </a:r>
            <a:r>
              <a:rPr lang="en-US" sz="2000" dirty="0" err="1"/>
              <a:t>AeSimu</a:t>
            </a:r>
            <a:r>
              <a:rPr lang="en-US" sz="2000" dirty="0"/>
              <a:t> {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/>
              <a:t>…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/>
              <a:t>	// Test adapter configuration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	</a:t>
            </a:r>
            <a:r>
              <a:rPr lang="en-US" sz="2000" dirty="0" err="1">
                <a:solidFill>
                  <a:srgbClr val="FF0000"/>
                </a:solidFill>
              </a:rPr>
              <a:t>f_ta_config_registerAe</a:t>
            </a:r>
            <a:r>
              <a:rPr lang="en-US" sz="2000" dirty="0">
                <a:solidFill>
                  <a:srgbClr val="FF0000"/>
                </a:solidFill>
              </a:rPr>
              <a:t>();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	</a:t>
            </a:r>
            <a:r>
              <a:rPr lang="en-US" sz="2000" dirty="0"/>
              <a:t>// Preamble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/>
              <a:t>	</a:t>
            </a:r>
            <a:r>
              <a:rPr lang="en-US" sz="2000" dirty="0" err="1"/>
              <a:t>v_aeIndex</a:t>
            </a:r>
            <a:r>
              <a:rPr lang="en-US" sz="2000" dirty="0"/>
              <a:t> := </a:t>
            </a:r>
            <a:r>
              <a:rPr lang="en-US" sz="2000" dirty="0" err="1"/>
              <a:t>f_cse_preamble_registerAe</a:t>
            </a:r>
            <a:r>
              <a:rPr lang="en-US" sz="2000" dirty="0"/>
              <a:t>();//</a:t>
            </a:r>
            <a:r>
              <a:rPr lang="en-US" sz="2000" dirty="0" err="1"/>
              <a:t>c_CRUDNDi</a:t>
            </a:r>
            <a:r>
              <a:rPr lang="en-US" sz="2000" dirty="0"/>
              <a:t>);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20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" y="3810001"/>
            <a:ext cx="845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58677" y="4800601"/>
            <a:ext cx="133959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i="1" dirty="0">
                <a:solidFill>
                  <a:srgbClr val="FF0000"/>
                </a:solidFill>
              </a:rPr>
              <a:t>Extended</a:t>
            </a:r>
            <a:br>
              <a:rPr lang="en-GB" sz="2000" i="1" dirty="0">
                <a:solidFill>
                  <a:srgbClr val="FF0000"/>
                </a:solidFill>
              </a:rPr>
            </a:br>
            <a:r>
              <a:rPr lang="en-GB" sz="2000" i="1" dirty="0">
                <a:solidFill>
                  <a:srgbClr val="FF0000"/>
                </a:solidFill>
              </a:rPr>
              <a:t>code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394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/>
          <a:lstStyle/>
          <a:p>
            <a:r>
              <a:rPr lang="en-GB" dirty="0"/>
              <a:t>Proposal (example contd.)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2808"/>
            <a:ext cx="7301477" cy="2179836"/>
          </a:xfrm>
        </p:spPr>
        <p:txBody>
          <a:bodyPr/>
          <a:lstStyle/>
          <a:p>
            <a:pPr marL="0" indent="0">
              <a:lnSpc>
                <a:spcPct val="85000"/>
              </a:lnSpc>
              <a:spcBef>
                <a:spcPts val="0"/>
              </a:spcBef>
              <a:buNone/>
            </a:pPr>
            <a:r>
              <a:rPr lang="en-US" sz="2000" dirty="0"/>
              <a:t>function f_CSE_GEN_CRE_001(in </a:t>
            </a:r>
            <a:r>
              <a:rPr lang="en-US" sz="2000" dirty="0" err="1"/>
              <a:t>PrimitiveScope</a:t>
            </a:r>
            <a:r>
              <a:rPr lang="en-US" sz="2000" dirty="0"/>
              <a:t> </a:t>
            </a:r>
            <a:r>
              <a:rPr lang="en-US" sz="2000" dirty="0" err="1"/>
              <a:t>p_primitiveScope</a:t>
            </a:r>
            <a:r>
              <a:rPr lang="en-US" sz="2000" dirty="0"/>
              <a:t>) runs on </a:t>
            </a:r>
            <a:r>
              <a:rPr lang="en-US" sz="2000" dirty="0" err="1"/>
              <a:t>AeSimu</a:t>
            </a:r>
            <a:r>
              <a:rPr lang="en-US" sz="2000" dirty="0"/>
              <a:t> {   …</a:t>
            </a:r>
          </a:p>
          <a:p>
            <a:pPr marL="0" indent="0">
              <a:lnSpc>
                <a:spcPct val="85000"/>
              </a:lnSpc>
              <a:buNone/>
            </a:pPr>
            <a:r>
              <a:rPr lang="en-US" sz="2000" dirty="0"/>
              <a:t>	// </a:t>
            </a:r>
            <a:r>
              <a:rPr lang="en-US" sz="2000" dirty="0" err="1"/>
              <a:t>Postamble</a:t>
            </a:r>
            <a:endParaRPr lang="en-US" sz="2000" dirty="0"/>
          </a:p>
          <a:p>
            <a:pPr marL="0" indent="0">
              <a:lnSpc>
                <a:spcPct val="85000"/>
              </a:lnSpc>
              <a:buNone/>
            </a:pPr>
            <a:r>
              <a:rPr lang="en-US" sz="2000" dirty="0"/>
              <a:t> 	 </a:t>
            </a:r>
            <a:r>
              <a:rPr lang="en-US" sz="2000" dirty="0" err="1"/>
              <a:t>f_cse_postamble_deleteResources</a:t>
            </a:r>
            <a:r>
              <a:rPr lang="en-US" sz="2000" dirty="0"/>
              <a:t>();</a:t>
            </a:r>
          </a:p>
          <a:p>
            <a:pPr marL="0" indent="0">
              <a:lnSpc>
                <a:spcPct val="85000"/>
              </a:lnSpc>
              <a:buNone/>
            </a:pPr>
            <a:r>
              <a:rPr lang="en-US" sz="2000" dirty="0"/>
              <a:t>	// Tear down</a:t>
            </a:r>
          </a:p>
          <a:p>
            <a:pPr marL="0" indent="0">
              <a:lnSpc>
                <a:spcPct val="85000"/>
              </a:lnSpc>
              <a:buNone/>
            </a:pPr>
            <a:r>
              <a:rPr lang="en-US" sz="2000" dirty="0"/>
              <a:t>	f_cf01Down();</a:t>
            </a:r>
          </a:p>
          <a:p>
            <a:pPr marL="0" indent="0">
              <a:lnSpc>
                <a:spcPct val="85000"/>
              </a:lnSpc>
              <a:buNone/>
            </a:pPr>
            <a:r>
              <a:rPr lang="en-US" sz="2000" dirty="0"/>
              <a:t>}//end f_CSE_GEN_CRE_001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90136" y="2209800"/>
            <a:ext cx="112101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i="1" dirty="0">
                <a:solidFill>
                  <a:srgbClr val="FF0000"/>
                </a:solidFill>
              </a:rPr>
              <a:t>Current</a:t>
            </a:r>
            <a:br>
              <a:rPr lang="en-GB" sz="2000" i="1" dirty="0">
                <a:solidFill>
                  <a:srgbClr val="FF0000"/>
                </a:solidFill>
              </a:rPr>
            </a:br>
            <a:r>
              <a:rPr lang="en-GB" sz="2000" i="1" dirty="0">
                <a:solidFill>
                  <a:srgbClr val="FF0000"/>
                </a:solidFill>
              </a:rPr>
              <a:t>code</a:t>
            </a:r>
            <a:endParaRPr lang="en-US" sz="2000" i="1" dirty="0">
              <a:solidFill>
                <a:srgbClr val="FF000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91470" y="3642714"/>
            <a:ext cx="7432936" cy="293300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5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/>
              <a:t>function f_CSE_GEN_CRE_001(in </a:t>
            </a:r>
            <a:r>
              <a:rPr lang="en-US" sz="2000" dirty="0" err="1"/>
              <a:t>PrimitiveScope</a:t>
            </a:r>
            <a:r>
              <a:rPr lang="en-US" sz="2000" dirty="0"/>
              <a:t> </a:t>
            </a:r>
            <a:r>
              <a:rPr lang="en-US" sz="2000" dirty="0" err="1"/>
              <a:t>p_primitiveScope</a:t>
            </a:r>
            <a:r>
              <a:rPr lang="en-US" sz="2000" dirty="0"/>
              <a:t>) runs on </a:t>
            </a:r>
            <a:r>
              <a:rPr lang="en-US" sz="2000" dirty="0" err="1"/>
              <a:t>AeSimu</a:t>
            </a:r>
            <a:r>
              <a:rPr lang="en-US" sz="2000" dirty="0"/>
              <a:t> {  …</a:t>
            </a:r>
          </a:p>
          <a:p>
            <a:pPr marL="0" indent="0">
              <a:lnSpc>
                <a:spcPct val="85000"/>
              </a:lnSpc>
              <a:buNone/>
            </a:pPr>
            <a:r>
              <a:rPr lang="en-US" sz="2000" dirty="0"/>
              <a:t>	// </a:t>
            </a:r>
            <a:r>
              <a:rPr lang="en-US" sz="2000" dirty="0" err="1"/>
              <a:t>Postamble</a:t>
            </a:r>
            <a:endParaRPr lang="en-US" sz="2000" dirty="0"/>
          </a:p>
          <a:p>
            <a:pPr marL="0" indent="0">
              <a:lnSpc>
                <a:spcPct val="85000"/>
              </a:lnSpc>
              <a:buNone/>
            </a:pPr>
            <a:r>
              <a:rPr lang="en-US" sz="2000" dirty="0"/>
              <a:t>	</a:t>
            </a:r>
            <a:r>
              <a:rPr lang="en-US" sz="2000" dirty="0" err="1"/>
              <a:t>f_cse_postamble_deleteResources</a:t>
            </a:r>
            <a:r>
              <a:rPr lang="en-US" sz="2000" dirty="0"/>
              <a:t>();</a:t>
            </a:r>
          </a:p>
          <a:p>
            <a:pPr marL="0" indent="0">
              <a:lnSpc>
                <a:spcPct val="85000"/>
              </a:lnSpc>
              <a:buNone/>
            </a:pPr>
            <a:r>
              <a:rPr lang="en-US" sz="2000" dirty="0"/>
              <a:t>	// Test adapter deconfiguration</a:t>
            </a:r>
          </a:p>
          <a:p>
            <a:pPr marL="0" indent="0">
              <a:lnSpc>
                <a:spcPct val="85000"/>
              </a:lnSpc>
              <a:buNone/>
            </a:pPr>
            <a:r>
              <a:rPr lang="en-US" sz="2000" dirty="0">
                <a:solidFill>
                  <a:srgbClr val="FF0000"/>
                </a:solidFill>
              </a:rPr>
              <a:t>	</a:t>
            </a:r>
            <a:r>
              <a:rPr lang="en-US" sz="2000" dirty="0" err="1">
                <a:solidFill>
                  <a:srgbClr val="FF0000"/>
                </a:solidFill>
              </a:rPr>
              <a:t>f_ta_config_tearDownAe</a:t>
            </a:r>
            <a:r>
              <a:rPr lang="en-US" sz="2000" dirty="0">
                <a:solidFill>
                  <a:srgbClr val="FF0000"/>
                </a:solidFill>
              </a:rPr>
              <a:t>(); </a:t>
            </a:r>
          </a:p>
          <a:p>
            <a:pPr marL="0" indent="0">
              <a:lnSpc>
                <a:spcPct val="85000"/>
              </a:lnSpc>
              <a:buNone/>
            </a:pPr>
            <a:r>
              <a:rPr lang="en-US" sz="2000" dirty="0"/>
              <a:t>	// Tear down</a:t>
            </a:r>
          </a:p>
          <a:p>
            <a:pPr marL="0" indent="0">
              <a:lnSpc>
                <a:spcPct val="85000"/>
              </a:lnSpc>
              <a:buNone/>
            </a:pPr>
            <a:r>
              <a:rPr lang="en-US" sz="2000" dirty="0"/>
              <a:t>	f_cf01Down();</a:t>
            </a:r>
          </a:p>
          <a:p>
            <a:pPr marL="0" indent="0">
              <a:lnSpc>
                <a:spcPct val="85000"/>
              </a:lnSpc>
              <a:buNone/>
            </a:pPr>
            <a:r>
              <a:rPr lang="en-US" sz="2000" dirty="0"/>
              <a:t>}//end f_CSE_GEN_CRE_001</a:t>
            </a:r>
          </a:p>
          <a:p>
            <a:pPr marL="0" indent="0">
              <a:lnSpc>
                <a:spcPct val="85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20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" y="3581400"/>
            <a:ext cx="845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58677" y="4800601"/>
            <a:ext cx="133959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i="1" dirty="0">
                <a:solidFill>
                  <a:srgbClr val="FF0000"/>
                </a:solidFill>
              </a:rPr>
              <a:t>Extended</a:t>
            </a:r>
            <a:br>
              <a:rPr lang="en-GB" sz="2000" i="1" dirty="0">
                <a:solidFill>
                  <a:srgbClr val="FF0000"/>
                </a:solidFill>
              </a:rPr>
            </a:br>
            <a:r>
              <a:rPr lang="en-GB" sz="2000" i="1" dirty="0">
                <a:solidFill>
                  <a:srgbClr val="FF0000"/>
                </a:solidFill>
              </a:rPr>
              <a:t>code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559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en-US" dirty="0"/>
              <a:t>Proposal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 bwMode="auto">
          <a:xfrm>
            <a:off x="460863" y="1524000"/>
            <a:ext cx="8225937" cy="480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altLang="en-US" sz="2400" dirty="0"/>
              <a:t>Add </a:t>
            </a:r>
            <a:r>
              <a:rPr lang="en-GB" altLang="en-US" sz="2400" b="1" dirty="0">
                <a:solidFill>
                  <a:srgbClr val="FF0000"/>
                </a:solidFill>
              </a:rPr>
              <a:t>dummy</a:t>
            </a:r>
            <a:r>
              <a:rPr lang="en-GB" altLang="en-US" sz="2400" dirty="0"/>
              <a:t> Test Adapter configuration/de-configuration functions to the ATS</a:t>
            </a:r>
          </a:p>
          <a:p>
            <a:pPr eaLnBrk="1" hangingPunct="1"/>
            <a:r>
              <a:rPr lang="en-GB" altLang="en-US" sz="2400" dirty="0">
                <a:solidFill>
                  <a:schemeClr val="tx1"/>
                </a:solidFill>
              </a:rPr>
              <a:t>Dummy test configuration functions shall be in </a:t>
            </a:r>
            <a:r>
              <a:rPr lang="en-GB" altLang="en-US" sz="2400" dirty="0">
                <a:solidFill>
                  <a:srgbClr val="FF0000"/>
                </a:solidFill>
              </a:rPr>
              <a:t>separate modules</a:t>
            </a:r>
            <a:r>
              <a:rPr lang="en-GB" altLang="en-US" sz="2400" dirty="0">
                <a:solidFill>
                  <a:schemeClr val="tx1"/>
                </a:solidFill>
              </a:rPr>
              <a:t>, which can be replaced by tool-specific (or generic, use</a:t>
            </a:r>
            <a:r>
              <a:rPr lang="en-GB" altLang="en-US" sz="2400" dirty="0"/>
              <a:t>-</a:t>
            </a:r>
            <a:r>
              <a:rPr lang="en-GB" altLang="en-US" sz="2400" dirty="0">
                <a:solidFill>
                  <a:schemeClr val="tx1"/>
                </a:solidFill>
              </a:rPr>
              <a:t>able with all tools) modules of the same name</a:t>
            </a:r>
          </a:p>
          <a:p>
            <a:pPr eaLnBrk="1" hangingPunct="1"/>
            <a:r>
              <a:rPr lang="en-GB" altLang="en-US" sz="2400" dirty="0" err="1">
                <a:solidFill>
                  <a:schemeClr val="tx1"/>
                </a:solidFill>
              </a:rPr>
              <a:t>Callback</a:t>
            </a:r>
            <a:r>
              <a:rPr lang="en-GB" altLang="en-US" sz="2400" dirty="0">
                <a:solidFill>
                  <a:schemeClr val="tx1"/>
                </a:solidFill>
              </a:rPr>
              <a:t> functions could also be used</a:t>
            </a:r>
          </a:p>
          <a:p>
            <a:pPr lvl="1" eaLnBrk="1" hangingPunct="1"/>
            <a:r>
              <a:rPr lang="en-GB" altLang="en-US" sz="2000" dirty="0">
                <a:solidFill>
                  <a:schemeClr val="tx1"/>
                </a:solidFill>
              </a:rPr>
              <a:t>More complex technical solution</a:t>
            </a:r>
          </a:p>
          <a:p>
            <a:pPr lvl="1" eaLnBrk="1" hangingPunct="1"/>
            <a:r>
              <a:rPr lang="en-GB" altLang="en-US" sz="2000" dirty="0">
                <a:solidFill>
                  <a:schemeClr val="tx1"/>
                </a:solidFill>
              </a:rPr>
              <a:t>At least one tool supports, no complete picture from all tools</a:t>
            </a:r>
          </a:p>
          <a:p>
            <a:pPr lvl="1" eaLnBrk="1" hangingPunct="1"/>
            <a:r>
              <a:rPr lang="en-GB" altLang="en-US" sz="2000" dirty="0">
                <a:solidFill>
                  <a:schemeClr val="tx1"/>
                </a:solidFill>
              </a:rPr>
              <a:t>Example can be provided if this is considered the preferred solution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>
                <a:solidFill>
                  <a:srgbClr val="898989"/>
                </a:solidFill>
                <a:latin typeface="Myriad pro"/>
              </a:rPr>
              <a:t>© 2014 oneM2M Partners</a:t>
            </a:r>
          </a:p>
          <a:p>
            <a:pPr algn="ctr" eaLnBrk="1" hangingPunct="1"/>
            <a:r>
              <a:rPr lang="en-GB" altLang="en-US">
                <a:solidFill>
                  <a:srgbClr val="898989"/>
                </a:solidFill>
                <a:latin typeface="Myriad pro"/>
              </a:rPr>
              <a:t>&lt;Document number&gt;</a:t>
            </a:r>
          </a:p>
          <a:p>
            <a:pPr eaLnBrk="1" hangingPunct="1"/>
            <a:fld id="{8A8C7EE2-753F-419C-8583-C3815DC5704A}" type="slidenum">
              <a:rPr lang="en-US" altLang="en-US">
                <a:solidFill>
                  <a:srgbClr val="898989"/>
                </a:solidFill>
                <a:latin typeface="Myriad pro"/>
              </a:rPr>
              <a:pPr eaLnBrk="1" hangingPunct="1"/>
              <a:t>7</a:t>
            </a:fld>
            <a:endParaRPr lang="en-US" altLang="en-US">
              <a:solidFill>
                <a:srgbClr val="898989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1213170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</TotalTime>
  <Words>449</Words>
  <Application>Microsoft Office PowerPoint</Application>
  <PresentationFormat>Affichage à l'écran (4:3)</PresentationFormat>
  <Paragraphs>97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Myriad pro</vt:lpstr>
      <vt:lpstr>Office Theme</vt:lpstr>
      <vt:lpstr>Allow tool-specific code in TTCN-3 as well  in conformance test suite</vt:lpstr>
      <vt:lpstr>Test architecture today-target</vt:lpstr>
      <vt:lpstr>MQTT example of connectivity handling</vt:lpstr>
      <vt:lpstr>Proposed updated test architecture</vt:lpstr>
      <vt:lpstr>Proposal (example)</vt:lpstr>
      <vt:lpstr>Proposal (example contd.)</vt:lpstr>
      <vt:lpstr>Proposal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Naum Spaseski</cp:lastModifiedBy>
  <cp:revision>52</cp:revision>
  <dcterms:created xsi:type="dcterms:W3CDTF">2012-09-11T22:52:11Z</dcterms:created>
  <dcterms:modified xsi:type="dcterms:W3CDTF">2017-09-19T23:24:06Z</dcterms:modified>
</cp:coreProperties>
</file>