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64" r:id="rId4"/>
    <p:sldId id="265" r:id="rId5"/>
    <p:sldId id="266" r:id="rId6"/>
    <p:sldId id="268" r:id="rId7"/>
    <p:sldId id="269" r:id="rId8"/>
    <p:sldId id="270" r:id="rId9"/>
    <p:sldId id="26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/>
    <p:restoredTop sz="94656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9/20/2017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77436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11188" y="3505200"/>
            <a:ext cx="7772400" cy="175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>
                <a:solidFill>
                  <a:srgbClr val="A0A0A3"/>
                </a:solidFill>
              </a:rPr>
              <a:t>Allow tool-specific code in TTCN-3 as well  in conformance test suite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05689" y="5265665"/>
            <a:ext cx="62316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TST 31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oneM2MTester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Meeting Date: 2017-09-20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TST-2017-0242R01-allow_TTCN-3_tool_extensions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dirty="0"/>
              <a:t>Test architecture today-target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199" y="1600200"/>
            <a:ext cx="4596245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2400" dirty="0"/>
              <a:t>The ATS contains the test cases for the Common Service Layer</a:t>
            </a:r>
          </a:p>
          <a:p>
            <a:pPr eaLnBrk="1" hangingPunct="1"/>
            <a:r>
              <a:rPr lang="en-GB" altLang="en-US" sz="2400" dirty="0"/>
              <a:t>The test tool SA-s implement the protocol bindings, connection setup/tear down etc.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SA becomes </a:t>
            </a:r>
            <a:r>
              <a:rPr lang="en-GB" altLang="en-US" sz="2000" dirty="0">
                <a:solidFill>
                  <a:srgbClr val="FF0000"/>
                </a:solidFill>
              </a:rPr>
              <a:t>more-and-more complex</a:t>
            </a:r>
            <a:r>
              <a:rPr lang="en-GB" altLang="en-US" sz="2000" dirty="0">
                <a:solidFill>
                  <a:schemeClr val="tx1"/>
                </a:solidFill>
              </a:rPr>
              <a:t> with the increasing number of bindings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The same functionality is </a:t>
            </a:r>
            <a:r>
              <a:rPr lang="en-GB" altLang="en-US" sz="2000" dirty="0">
                <a:solidFill>
                  <a:srgbClr val="FF0000"/>
                </a:solidFill>
              </a:rPr>
              <a:t>implemented several times</a:t>
            </a:r>
          </a:p>
          <a:p>
            <a:pPr lvl="1" eaLnBrk="1" hangingPunct="1"/>
            <a:r>
              <a:rPr lang="en-GB" altLang="en-US" sz="2000" dirty="0">
                <a:solidFill>
                  <a:srgbClr val="FF0000"/>
                </a:solidFill>
              </a:rPr>
              <a:t>Difficult</a:t>
            </a:r>
            <a:r>
              <a:rPr lang="en-GB" altLang="en-US" sz="2000" dirty="0">
                <a:solidFill>
                  <a:schemeClr val="tx1"/>
                </a:solidFill>
              </a:rPr>
              <a:t>, at some tools impossible </a:t>
            </a:r>
            <a:r>
              <a:rPr lang="en-GB" altLang="en-US" sz="2000" dirty="0">
                <a:solidFill>
                  <a:srgbClr val="FF0000"/>
                </a:solidFill>
              </a:rPr>
              <a:t>to re-use</a:t>
            </a:r>
            <a:r>
              <a:rPr lang="en-GB" altLang="en-US" sz="2000" dirty="0">
                <a:solidFill>
                  <a:schemeClr val="tx1"/>
                </a:solidFill>
              </a:rPr>
              <a:t> already proven, </a:t>
            </a:r>
            <a:r>
              <a:rPr lang="en-GB" altLang="en-US" sz="2000" dirty="0">
                <a:solidFill>
                  <a:srgbClr val="FF0000"/>
                </a:solidFill>
              </a:rPr>
              <a:t>robust</a:t>
            </a:r>
            <a:r>
              <a:rPr lang="en-GB" altLang="en-US" sz="2000" dirty="0">
                <a:solidFill>
                  <a:schemeClr val="tx1"/>
                </a:solidFill>
              </a:rPr>
              <a:t> generic-purpose SAs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2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286202" y="1600200"/>
            <a:ext cx="33528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/>
              <a:t>TTCN-3 ATS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91627" y="4953000"/>
            <a:ext cx="3352800" cy="1108364"/>
          </a:xfrm>
          <a:prstGeom prst="rect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/>
              <a:t>Test tool-specific code</a:t>
            </a:r>
            <a:br>
              <a:rPr lang="en-GB" dirty="0"/>
            </a:br>
            <a:r>
              <a:rPr lang="en-GB" dirty="0"/>
              <a:t>(Java, C#, C++,…)</a:t>
            </a:r>
          </a:p>
          <a:p>
            <a:pPr algn="ctr"/>
            <a:r>
              <a:rPr lang="en-GB" sz="2400" b="1" dirty="0"/>
              <a:t>oneM2M SA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5503026" y="2286000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GB" b="1" dirty="0" err="1">
                <a:solidFill>
                  <a:schemeClr val="accent1">
                    <a:lumMod val="75000"/>
                  </a:schemeClr>
                </a:solidFill>
              </a:rPr>
              <a:t>coordi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-nates)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85413" y="2774373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CSE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285413" y="1905000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AE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Arrow: Up-Down 3"/>
          <p:cNvSpPr/>
          <p:nvPr/>
        </p:nvSpPr>
        <p:spPr>
          <a:xfrm>
            <a:off x="6524106" y="3657599"/>
            <a:ext cx="585555" cy="1295401"/>
          </a:xfrm>
          <a:prstGeom prst="upDownArrow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TRI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09661" y="3983503"/>
            <a:ext cx="1110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oneM2M</a:t>
            </a:r>
            <a:br>
              <a:rPr lang="en-GB" dirty="0">
                <a:solidFill>
                  <a:srgbClr val="FF0000"/>
                </a:solidFill>
              </a:rPr>
            </a:br>
            <a:r>
              <a:rPr lang="en-GB" dirty="0">
                <a:solidFill>
                  <a:srgbClr val="FF0000"/>
                </a:solidFill>
              </a:rPr>
              <a:t>Primitives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stCxn id="3" idx="3"/>
            <a:endCxn id="9" idx="1"/>
          </p:cNvCxnSpPr>
          <p:nvPr/>
        </p:nvCxnSpPr>
        <p:spPr>
          <a:xfrm flipV="1">
            <a:off x="6569826" y="2286000"/>
            <a:ext cx="715587" cy="381000"/>
          </a:xfrm>
          <a:prstGeom prst="straightConnector1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8" idx="1"/>
          </p:cNvCxnSpPr>
          <p:nvPr/>
        </p:nvCxnSpPr>
        <p:spPr>
          <a:xfrm>
            <a:off x="6566708" y="2725882"/>
            <a:ext cx="718705" cy="429491"/>
          </a:xfrm>
          <a:prstGeom prst="straightConnector1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40293" y="1949118"/>
            <a:ext cx="16693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Creates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Starts test steps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15714" y="73608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dirty="0"/>
              <a:t>MQTT example of connectivity handling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65208"/>
            <a:ext cx="8146629" cy="135419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en-US" sz="2400" dirty="0"/>
              <a:t>Primitive sending/receiving is not a simple mapping of the primitives and encoding/decoding the content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altLang="en-US" sz="2400" dirty="0"/>
              <a:t>The same situation will occur in the future e.g. for </a:t>
            </a:r>
            <a:r>
              <a:rPr lang="en-GB" altLang="en-US" sz="2400" dirty="0" err="1"/>
              <a:t>WebSocket</a:t>
            </a:r>
            <a:endParaRPr lang="en-US" altLang="en-US" sz="2400" dirty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3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pic>
        <p:nvPicPr>
          <p:cNvPr id="1026" name="gmail-m_3091718848831944064Image 1" descr="본문 이미지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454" y="2667000"/>
            <a:ext cx="6989046" cy="3599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3677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dirty="0"/>
              <a:t>Proposed updated test architecture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60863" y="1524000"/>
            <a:ext cx="4596245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2400" dirty="0"/>
              <a:t>Make it possible to develop part of the tool-specific code in </a:t>
            </a:r>
            <a:r>
              <a:rPr lang="en-GB" altLang="en-US" sz="2400" dirty="0">
                <a:solidFill>
                  <a:srgbClr val="FF0000"/>
                </a:solidFill>
              </a:rPr>
              <a:t>TTCN-3</a:t>
            </a:r>
            <a:r>
              <a:rPr lang="en-GB" altLang="en-US" sz="2400" dirty="0"/>
              <a:t> (not part of the ATS!)</a:t>
            </a:r>
          </a:p>
          <a:p>
            <a:pPr lvl="1" eaLnBrk="1" hangingPunct="1"/>
            <a:r>
              <a:rPr lang="en-GB" altLang="en-US" sz="2000" dirty="0">
                <a:solidFill>
                  <a:srgbClr val="FF0000"/>
                </a:solidFill>
              </a:rPr>
              <a:t>Could simplify SA code </a:t>
            </a:r>
            <a:r>
              <a:rPr lang="en-GB" altLang="en-US" sz="2000" dirty="0">
                <a:solidFill>
                  <a:schemeClr val="tx1"/>
                </a:solidFill>
              </a:rPr>
              <a:t>by making it a simple forwarder (no need for state machine)</a:t>
            </a:r>
          </a:p>
          <a:p>
            <a:pPr lvl="1" eaLnBrk="1" hangingPunct="1"/>
            <a:r>
              <a:rPr lang="en-GB" altLang="en-US" sz="2000" dirty="0">
                <a:solidFill>
                  <a:srgbClr val="FF0000"/>
                </a:solidFill>
              </a:rPr>
              <a:t>Allows sharing code between TTCN-3 tools</a:t>
            </a:r>
            <a:r>
              <a:rPr lang="en-GB" altLang="en-US" sz="2000" dirty="0">
                <a:solidFill>
                  <a:schemeClr val="tx1"/>
                </a:solidFill>
              </a:rPr>
              <a:t> (like MQTT subscribe)</a:t>
            </a:r>
          </a:p>
          <a:p>
            <a:pPr eaLnBrk="1" hangingPunct="1"/>
            <a:r>
              <a:rPr lang="en-GB" altLang="en-US" sz="2000" dirty="0">
                <a:solidFill>
                  <a:schemeClr val="tx1"/>
                </a:solidFill>
              </a:rPr>
              <a:t>Insertion points already exists in the test cases</a:t>
            </a:r>
          </a:p>
          <a:p>
            <a:pPr lvl="1" eaLnBrk="1" hangingPunct="1"/>
            <a:r>
              <a:rPr lang="en-US" sz="2000" u="sng" dirty="0"/>
              <a:t>SUT address, protocol binding </a:t>
            </a:r>
            <a:r>
              <a:rPr lang="en-US" sz="2000" u="sng" dirty="0">
                <a:solidFill>
                  <a:schemeClr val="tx1"/>
                </a:solidFill>
              </a:rPr>
              <a:t>etc. are module parameters, thus </a:t>
            </a:r>
            <a:r>
              <a:rPr lang="en-US" sz="2000" u="sng" dirty="0"/>
              <a:t>accessible to the tool-specific TTCN-3 code extension </a:t>
            </a:r>
            <a:endParaRPr lang="en-US" altLang="en-US" sz="2000" dirty="0">
              <a:solidFill>
                <a:schemeClr val="tx1"/>
              </a:solidFill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4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286202" y="1600200"/>
            <a:ext cx="3352800" cy="2057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/>
              <a:t>TTCN-3 ATS</a:t>
            </a:r>
            <a:endParaRPr lang="en-US" dirty="0"/>
          </a:p>
        </p:txBody>
      </p:sp>
      <p:sp>
        <p:nvSpPr>
          <p:cNvPr id="40" name="Rectangle 39"/>
          <p:cNvSpPr/>
          <p:nvPr/>
        </p:nvSpPr>
        <p:spPr>
          <a:xfrm>
            <a:off x="5291627" y="4953000"/>
            <a:ext cx="3352800" cy="1108364"/>
          </a:xfrm>
          <a:prstGeom prst="rect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dirty="0"/>
              <a:t>Test tool-specific code</a:t>
            </a:r>
            <a:br>
              <a:rPr lang="en-GB" dirty="0"/>
            </a:br>
            <a:r>
              <a:rPr lang="en-GB" dirty="0"/>
              <a:t>(Java, C#, C++,…)</a:t>
            </a:r>
          </a:p>
          <a:p>
            <a:pPr algn="ctr"/>
            <a:r>
              <a:rPr lang="en-GB" sz="2400" b="1" dirty="0"/>
              <a:t>oneM2M or generic SA</a:t>
            </a:r>
            <a:endParaRPr lang="en-US" sz="2400" b="1" dirty="0"/>
          </a:p>
        </p:txBody>
      </p:sp>
      <p:sp>
        <p:nvSpPr>
          <p:cNvPr id="41" name="Rectangle 40"/>
          <p:cNvSpPr/>
          <p:nvPr/>
        </p:nvSpPr>
        <p:spPr>
          <a:xfrm>
            <a:off x="5503026" y="2286000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GB" b="1" dirty="0" err="1">
                <a:solidFill>
                  <a:schemeClr val="accent1">
                    <a:lumMod val="75000"/>
                  </a:schemeClr>
                </a:solidFill>
              </a:rPr>
              <a:t>coordi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-nates)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285413" y="2774373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CSE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285413" y="1905000"/>
            <a:ext cx="1066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PTC</a:t>
            </a:r>
            <a:br>
              <a:rPr lang="en-GB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AE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4" name="Arrow: Up-Down 43"/>
          <p:cNvSpPr/>
          <p:nvPr/>
        </p:nvSpPr>
        <p:spPr>
          <a:xfrm>
            <a:off x="5867400" y="3657599"/>
            <a:ext cx="585555" cy="1295401"/>
          </a:xfrm>
          <a:prstGeom prst="upDownArrow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TRI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943100" y="3985736"/>
            <a:ext cx="1152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oneM2M</a:t>
            </a:r>
            <a:br>
              <a:rPr lang="en-GB" dirty="0">
                <a:solidFill>
                  <a:srgbClr val="FF0000"/>
                </a:solidFill>
              </a:rPr>
            </a:br>
            <a:r>
              <a:rPr lang="en-GB" dirty="0">
                <a:solidFill>
                  <a:srgbClr val="FF0000"/>
                </a:solidFill>
              </a:rPr>
              <a:t>Primitives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6" name="Straight Arrow Connector 45"/>
          <p:cNvCxnSpPr>
            <a:stCxn id="41" idx="3"/>
            <a:endCxn id="43" idx="1"/>
          </p:cNvCxnSpPr>
          <p:nvPr/>
        </p:nvCxnSpPr>
        <p:spPr>
          <a:xfrm flipV="1">
            <a:off x="6569826" y="2286000"/>
            <a:ext cx="715587" cy="381000"/>
          </a:xfrm>
          <a:prstGeom prst="straightConnector1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42" idx="1"/>
          </p:cNvCxnSpPr>
          <p:nvPr/>
        </p:nvCxnSpPr>
        <p:spPr>
          <a:xfrm>
            <a:off x="6566708" y="2725882"/>
            <a:ext cx="718705" cy="429491"/>
          </a:xfrm>
          <a:prstGeom prst="straightConnector1">
            <a:avLst/>
          </a:prstGeom>
          <a:ln w="76200">
            <a:solidFill>
              <a:schemeClr val="bg1"/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5440293" y="1949118"/>
            <a:ext cx="166936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Creates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Starts test steps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6564013" y="3657600"/>
            <a:ext cx="2070562" cy="640774"/>
          </a:xfrm>
          <a:prstGeom prst="rect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90000"/>
              </a:lnSpc>
            </a:pPr>
            <a:r>
              <a:rPr lang="en-GB" dirty="0"/>
              <a:t>Test tool-</a:t>
            </a:r>
            <a:r>
              <a:rPr lang="en-GB" dirty="0" err="1"/>
              <a:t>spec.code</a:t>
            </a:r>
            <a:r>
              <a:rPr lang="en-GB" dirty="0"/>
              <a:t> </a:t>
            </a:r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TTCN-3</a:t>
            </a:r>
            <a:endParaRPr 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Arrow: Up-Down 49"/>
          <p:cNvSpPr/>
          <p:nvPr/>
        </p:nvSpPr>
        <p:spPr>
          <a:xfrm>
            <a:off x="7272945" y="4326299"/>
            <a:ext cx="423256" cy="626701"/>
          </a:xfrm>
          <a:prstGeom prst="upDownArrow">
            <a:avLst/>
          </a:prstGeom>
          <a:solidFill>
            <a:srgbClr val="007B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TRI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7949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GB" dirty="0"/>
              <a:t>Proposal, alternative1 (example)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7162800" cy="2362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// Test adapter configuration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// Preamble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err="1"/>
              <a:t>v_aeIndex</a:t>
            </a:r>
            <a:r>
              <a:rPr lang="en-US" sz="2000" dirty="0"/>
              <a:t> := </a:t>
            </a:r>
            <a:r>
              <a:rPr lang="en-US" sz="2000" dirty="0" err="1"/>
              <a:t>f_cse_preamble_registerAe</a:t>
            </a:r>
            <a:r>
              <a:rPr lang="en-US" sz="2000" dirty="0"/>
              <a:t>();//</a:t>
            </a:r>
            <a:r>
              <a:rPr lang="en-US" sz="2000" dirty="0" err="1"/>
              <a:t>c_CRUDNDi</a:t>
            </a:r>
            <a:r>
              <a:rPr lang="en-US" sz="2000" dirty="0"/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7890136" y="2209800"/>
            <a:ext cx="11210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Current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923610"/>
            <a:ext cx="7432936" cy="2362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…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	// Test adapter configuration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err="1">
                <a:solidFill>
                  <a:srgbClr val="FF0000"/>
                </a:solidFill>
              </a:rPr>
              <a:t>f_ta_config_registerAe</a:t>
            </a:r>
            <a:r>
              <a:rPr lang="en-US" sz="2000" dirty="0">
                <a:solidFill>
                  <a:srgbClr val="FF0000"/>
                </a:solidFill>
              </a:rPr>
              <a:t>();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/>
              <a:t>// Preamble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err="1"/>
              <a:t>v_aeIndex</a:t>
            </a:r>
            <a:r>
              <a:rPr lang="en-US" sz="2000" dirty="0"/>
              <a:t> := </a:t>
            </a:r>
            <a:r>
              <a:rPr lang="en-US" sz="2000" dirty="0" err="1"/>
              <a:t>f_cse_preamble_registerAe</a:t>
            </a:r>
            <a:r>
              <a:rPr lang="en-US" sz="2000" dirty="0"/>
              <a:t>();//</a:t>
            </a:r>
            <a:r>
              <a:rPr lang="en-US" sz="2000" dirty="0" err="1"/>
              <a:t>c_CRUDNDi</a:t>
            </a:r>
            <a:r>
              <a:rPr lang="en-US" sz="2000" dirty="0"/>
              <a:t>);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3810001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58677" y="4800601"/>
            <a:ext cx="13395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Extended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394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GB" dirty="0"/>
              <a:t>Proposal, altern.1 (example 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808"/>
            <a:ext cx="7301477" cy="2179836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   …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</a:t>
            </a:r>
            <a:r>
              <a:rPr lang="en-US" sz="2000" dirty="0" err="1"/>
              <a:t>Postamble</a:t>
            </a:r>
            <a:endParaRPr lang="en-US" sz="2000" dirty="0"/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 	 </a:t>
            </a:r>
            <a:r>
              <a:rPr lang="en-US" sz="2000" dirty="0" err="1"/>
              <a:t>f_cse_postamble_deleteResources</a:t>
            </a:r>
            <a:r>
              <a:rPr lang="en-US" sz="2000" dirty="0"/>
              <a:t>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Tear down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f_cf01Down();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}//end f_CSE_GEN_CRE_001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90136" y="2209800"/>
            <a:ext cx="11210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Current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1470" y="3642714"/>
            <a:ext cx="7432936" cy="293300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  …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</a:t>
            </a:r>
            <a:r>
              <a:rPr lang="en-US" sz="2000" dirty="0" err="1"/>
              <a:t>Postamble</a:t>
            </a:r>
            <a:endParaRPr lang="en-US" sz="2000" dirty="0"/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</a:t>
            </a:r>
            <a:r>
              <a:rPr lang="en-US" sz="2000" dirty="0" err="1"/>
              <a:t>f_cse_postamble_deleteResources</a:t>
            </a:r>
            <a:r>
              <a:rPr lang="en-US" sz="2000" dirty="0"/>
              <a:t>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Test adapter deconfiguration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err="1">
                <a:solidFill>
                  <a:srgbClr val="FF0000"/>
                </a:solidFill>
              </a:rPr>
              <a:t>f_ta_config_tearDownAe</a:t>
            </a:r>
            <a:r>
              <a:rPr lang="en-US" sz="2000" dirty="0">
                <a:solidFill>
                  <a:srgbClr val="FF0000"/>
                </a:solidFill>
              </a:rPr>
              <a:t>(); 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Tear down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f_cf01Down();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}//end f_CSE_GEN_CRE_001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3581400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58677" y="4800601"/>
            <a:ext cx="13395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Extended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559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GB" dirty="0"/>
              <a:t>Proposal, alternative2 (example)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7162800" cy="2362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…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// Test adapter configuration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// Preamble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err="1"/>
              <a:t>v_aeIndex</a:t>
            </a:r>
            <a:r>
              <a:rPr lang="en-US" sz="2000" dirty="0"/>
              <a:t> := </a:t>
            </a:r>
            <a:r>
              <a:rPr lang="en-US" sz="2000" dirty="0" err="1"/>
              <a:t>f_cse_preamble_registerAe</a:t>
            </a:r>
            <a:r>
              <a:rPr lang="en-US" sz="2000" dirty="0"/>
              <a:t>();//</a:t>
            </a:r>
            <a:r>
              <a:rPr lang="en-US" sz="2000" dirty="0" err="1"/>
              <a:t>c_CRUDNDi</a:t>
            </a:r>
            <a:r>
              <a:rPr lang="en-US" sz="2000" dirty="0"/>
              <a:t>);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7890136" y="2209800"/>
            <a:ext cx="11210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Current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923610"/>
            <a:ext cx="7432936" cy="2362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…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	// Test adapter configuration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err="1">
                <a:solidFill>
                  <a:srgbClr val="FF0000"/>
                </a:solidFill>
              </a:rPr>
              <a:t>f_ta_config_preamble</a:t>
            </a:r>
            <a:r>
              <a:rPr lang="en-US" sz="2000" dirty="0">
                <a:solidFill>
                  <a:srgbClr val="FF0000"/>
                </a:solidFill>
              </a:rPr>
              <a:t>();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/>
              <a:t>// Preamble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	</a:t>
            </a:r>
            <a:r>
              <a:rPr lang="en-US" sz="2000" dirty="0" err="1"/>
              <a:t>v_aeIndex</a:t>
            </a:r>
            <a:r>
              <a:rPr lang="en-US" sz="2000" dirty="0"/>
              <a:t> := </a:t>
            </a:r>
            <a:r>
              <a:rPr lang="en-US" sz="2000" dirty="0" err="1"/>
              <a:t>f_cse_preamble_registerAe</a:t>
            </a:r>
            <a:r>
              <a:rPr lang="en-US" sz="2000" dirty="0"/>
              <a:t>();//</a:t>
            </a:r>
            <a:r>
              <a:rPr lang="en-US" sz="2000" dirty="0" err="1"/>
              <a:t>c_CRUDNDi</a:t>
            </a:r>
            <a:r>
              <a:rPr lang="en-US" sz="2000" dirty="0"/>
              <a:t>);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3810001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58677" y="4800601"/>
            <a:ext cx="13395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Extended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0224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/>
          <a:lstStyle/>
          <a:p>
            <a:r>
              <a:rPr lang="en-GB" dirty="0"/>
              <a:t>Proposal, altern.2 (example 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808"/>
            <a:ext cx="7301477" cy="2179836"/>
          </a:xfrm>
        </p:spPr>
        <p:txBody>
          <a:bodyPr/>
          <a:lstStyle/>
          <a:p>
            <a:pPr marL="0" indent="0">
              <a:lnSpc>
                <a:spcPct val="85000"/>
              </a:lnSpc>
              <a:spcBef>
                <a:spcPts val="0"/>
              </a:spcBef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   …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</a:t>
            </a:r>
            <a:r>
              <a:rPr lang="en-US" sz="2000" dirty="0" err="1"/>
              <a:t>Postamble</a:t>
            </a:r>
            <a:endParaRPr lang="en-US" sz="2000" dirty="0"/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 	 </a:t>
            </a:r>
            <a:r>
              <a:rPr lang="en-US" sz="2000" dirty="0" err="1"/>
              <a:t>f_cse_postamble_deleteResources</a:t>
            </a:r>
            <a:r>
              <a:rPr lang="en-US" sz="2000" dirty="0"/>
              <a:t>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Tear down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f_cf01Down();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}//end f_CSE_GEN_CRE_001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90136" y="2209800"/>
            <a:ext cx="112101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Current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91470" y="3642714"/>
            <a:ext cx="7432936" cy="293300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2000" dirty="0"/>
              <a:t>function f_CSE_GEN_CRE_001(in </a:t>
            </a:r>
            <a:r>
              <a:rPr lang="en-US" sz="2000" dirty="0" err="1"/>
              <a:t>PrimitiveScope</a:t>
            </a:r>
            <a:r>
              <a:rPr lang="en-US" sz="2000" dirty="0"/>
              <a:t> </a:t>
            </a:r>
            <a:r>
              <a:rPr lang="en-US" sz="2000" dirty="0" err="1"/>
              <a:t>p_primitiveScope</a:t>
            </a:r>
            <a:r>
              <a:rPr lang="en-US" sz="2000" dirty="0"/>
              <a:t>) runs on </a:t>
            </a:r>
            <a:r>
              <a:rPr lang="en-US" sz="2000" dirty="0" err="1"/>
              <a:t>AeSimu</a:t>
            </a:r>
            <a:r>
              <a:rPr lang="en-US" sz="2000" dirty="0"/>
              <a:t> {  …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</a:t>
            </a:r>
            <a:r>
              <a:rPr lang="en-US" sz="2000" dirty="0" err="1"/>
              <a:t>Postamble</a:t>
            </a:r>
            <a:endParaRPr lang="en-US" sz="2000" dirty="0"/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</a:t>
            </a:r>
            <a:r>
              <a:rPr lang="en-US" sz="2000" dirty="0" err="1"/>
              <a:t>f_cse_postamble_deleteResources</a:t>
            </a:r>
            <a:r>
              <a:rPr lang="en-US" sz="2000" dirty="0"/>
              <a:t>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Test adapter deconfiguration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err="1">
                <a:solidFill>
                  <a:srgbClr val="FF0000"/>
                </a:solidFill>
              </a:rPr>
              <a:t>f_ta_config_postamble</a:t>
            </a:r>
            <a:r>
              <a:rPr lang="en-US" sz="2000" dirty="0">
                <a:solidFill>
                  <a:srgbClr val="FF0000"/>
                </a:solidFill>
              </a:rPr>
              <a:t>(); 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// Tear down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	f_cf01Down();</a:t>
            </a:r>
          </a:p>
          <a:p>
            <a:pPr marL="0" indent="0">
              <a:lnSpc>
                <a:spcPct val="85000"/>
              </a:lnSpc>
              <a:buNone/>
            </a:pPr>
            <a:r>
              <a:rPr lang="en-US" sz="2000" dirty="0"/>
              <a:t>}//end f_CSE_GEN_CRE_001</a:t>
            </a:r>
          </a:p>
          <a:p>
            <a:pPr marL="0" indent="0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2000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" y="3581400"/>
            <a:ext cx="845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58677" y="4800601"/>
            <a:ext cx="13395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i="1" dirty="0">
                <a:solidFill>
                  <a:srgbClr val="FF0000"/>
                </a:solidFill>
              </a:rPr>
              <a:t>Extended</a:t>
            </a:r>
            <a:br>
              <a:rPr lang="en-GB" sz="2000" i="1" dirty="0">
                <a:solidFill>
                  <a:srgbClr val="FF0000"/>
                </a:solidFill>
              </a:rPr>
            </a:br>
            <a:r>
              <a:rPr lang="en-GB" sz="2000" i="1" dirty="0">
                <a:solidFill>
                  <a:srgbClr val="FF0000"/>
                </a:solidFill>
              </a:rPr>
              <a:t>code</a:t>
            </a:r>
            <a:endParaRPr lang="en-US" sz="20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030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en-US" altLang="en-US" dirty="0"/>
              <a:t>Proposal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60863" y="1524000"/>
            <a:ext cx="8225937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GB" altLang="en-US" sz="2400" dirty="0"/>
              <a:t>Add </a:t>
            </a:r>
            <a:r>
              <a:rPr lang="en-GB" altLang="en-US" sz="2400" b="1" dirty="0">
                <a:solidFill>
                  <a:srgbClr val="FF0000"/>
                </a:solidFill>
              </a:rPr>
              <a:t>dummy</a:t>
            </a:r>
            <a:r>
              <a:rPr lang="en-GB" altLang="en-US" sz="2400" dirty="0"/>
              <a:t> Test Adapter configuration/de-configuration functions to the ATS; two alternatives may be possible</a:t>
            </a:r>
          </a:p>
          <a:p>
            <a:pPr lvl="1" eaLnBrk="1" hangingPunct="1"/>
            <a:r>
              <a:rPr lang="en-GB" altLang="en-US" sz="2000" dirty="0"/>
              <a:t>Test case behaviour specific empty setup/tear down functions</a:t>
            </a:r>
          </a:p>
          <a:p>
            <a:pPr lvl="1" eaLnBrk="1" hangingPunct="1"/>
            <a:r>
              <a:rPr lang="en-GB" altLang="en-US" sz="2000" dirty="0"/>
              <a:t>As test case name, transport etc. can be retrieved in TTCN-3 code, there may be just one </a:t>
            </a:r>
            <a:r>
              <a:rPr lang="en-GB" altLang="en-US" sz="2000"/>
              <a:t>TA setup </a:t>
            </a:r>
            <a:r>
              <a:rPr lang="en-GB" altLang="en-US" sz="2000" dirty="0"/>
              <a:t>and one and tear down function. In this case tool-specific code is more complex, ATS code is simpler</a:t>
            </a:r>
          </a:p>
          <a:p>
            <a:pPr eaLnBrk="1" hangingPunct="1"/>
            <a:r>
              <a:rPr lang="en-GB" altLang="en-US" sz="2400" dirty="0">
                <a:solidFill>
                  <a:schemeClr val="tx1"/>
                </a:solidFill>
              </a:rPr>
              <a:t>Dummy test configuration functions shall be in </a:t>
            </a:r>
            <a:r>
              <a:rPr lang="en-GB" altLang="en-US" sz="2400" dirty="0">
                <a:solidFill>
                  <a:srgbClr val="FF0000"/>
                </a:solidFill>
              </a:rPr>
              <a:t>separate modules</a:t>
            </a:r>
            <a:r>
              <a:rPr lang="en-GB" altLang="en-US" sz="2400" dirty="0">
                <a:solidFill>
                  <a:schemeClr val="tx1"/>
                </a:solidFill>
              </a:rPr>
              <a:t>, which can be replaced by tool-specific (or generic, use</a:t>
            </a:r>
            <a:r>
              <a:rPr lang="en-GB" altLang="en-US" sz="2400" dirty="0"/>
              <a:t>-</a:t>
            </a:r>
            <a:r>
              <a:rPr lang="en-GB" altLang="en-US" sz="2400" dirty="0">
                <a:solidFill>
                  <a:schemeClr val="tx1"/>
                </a:solidFill>
              </a:rPr>
              <a:t>able with all tools) modules of the same name</a:t>
            </a:r>
          </a:p>
          <a:p>
            <a:pPr eaLnBrk="1" hangingPunct="1"/>
            <a:r>
              <a:rPr lang="en-GB" altLang="en-US" sz="2400" dirty="0" err="1">
                <a:solidFill>
                  <a:schemeClr val="tx1"/>
                </a:solidFill>
              </a:rPr>
              <a:t>Callback</a:t>
            </a:r>
            <a:r>
              <a:rPr lang="en-GB" altLang="en-US" sz="2400" dirty="0">
                <a:solidFill>
                  <a:schemeClr val="tx1"/>
                </a:solidFill>
              </a:rPr>
              <a:t> functions could also be used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More complex technical solution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At least one tool supports, no complete picture from all tools</a:t>
            </a:r>
          </a:p>
          <a:p>
            <a:pPr lvl="1" eaLnBrk="1" hangingPunct="1"/>
            <a:r>
              <a:rPr lang="en-GB" altLang="en-US" sz="2000" dirty="0">
                <a:solidFill>
                  <a:schemeClr val="tx1"/>
                </a:solidFill>
              </a:rPr>
              <a:t>Example can be provided if this is considered the preferred solution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© 2014 oneM2M Partners</a:t>
            </a:r>
          </a:p>
          <a:p>
            <a:pPr algn="ctr" eaLnBrk="1" hangingPunct="1"/>
            <a:r>
              <a:rPr lang="en-GB" altLang="en-US">
                <a:solidFill>
                  <a:srgbClr val="898989"/>
                </a:solidFill>
                <a:latin typeface="Myriad pro"/>
              </a:rPr>
              <a:t>&lt;Document number&gt;</a:t>
            </a:r>
          </a:p>
          <a:p>
            <a:pPr eaLnBrk="1" hangingPunct="1"/>
            <a:fld id="{8A8C7EE2-753F-419C-8583-C3815DC5704A}" type="slidenum">
              <a:rPr lang="en-US" altLang="en-US">
                <a:solidFill>
                  <a:srgbClr val="898989"/>
                </a:solidFill>
                <a:latin typeface="Myriad pro"/>
              </a:rPr>
              <a:pPr eaLnBrk="1" hangingPunct="1"/>
              <a:t>9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21317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347</TotalTime>
  <Words>620</Words>
  <Application>Microsoft Office PowerPoint</Application>
  <PresentationFormat>Affichage à l'écran (4:3)</PresentationFormat>
  <Paragraphs>131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Myriad pro</vt:lpstr>
      <vt:lpstr>Office Theme</vt:lpstr>
      <vt:lpstr>Allow tool-specific code in TTCN-3 as well  in conformance test suite</vt:lpstr>
      <vt:lpstr>Test architecture today-target</vt:lpstr>
      <vt:lpstr>MQTT example of connectivity handling</vt:lpstr>
      <vt:lpstr>Proposed updated test architecture</vt:lpstr>
      <vt:lpstr>Proposal, alternative1 (example)</vt:lpstr>
      <vt:lpstr>Proposal, altern.1 (example contd.)</vt:lpstr>
      <vt:lpstr>Proposal, alternative2 (example)</vt:lpstr>
      <vt:lpstr>Proposal, altern.2 (example contd.)</vt:lpstr>
      <vt:lpstr>Proposal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Naum Spaseski</cp:lastModifiedBy>
  <cp:revision>56</cp:revision>
  <dcterms:created xsi:type="dcterms:W3CDTF">2012-09-11T22:52:11Z</dcterms:created>
  <dcterms:modified xsi:type="dcterms:W3CDTF">2017-09-20T15:04:02Z</dcterms:modified>
</cp:coreProperties>
</file>