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7" r:id="rId2"/>
    <p:sldId id="257" r:id="rId3"/>
    <p:sldId id="258" r:id="rId4"/>
    <p:sldId id="262" r:id="rId5"/>
    <p:sldId id="259" r:id="rId6"/>
    <p:sldId id="260" r:id="rId7"/>
    <p:sldId id="263" r:id="rId8"/>
    <p:sldId id="265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engxuan.zhao@eglobalmark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ssong@sejong.ac.k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Semantic testing in oneM2M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777905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Mengxuan Zhao, Easy Global Market, </a:t>
            </a:r>
            <a:r>
              <a:rPr lang="en-US" altLang="en-US" dirty="0">
                <a:solidFill>
                  <a:srgbClr val="B42025"/>
                </a:solidFill>
                <a:hlinkClick r:id="rId3"/>
              </a:rPr>
              <a:t>mengxuan.zhao@eglobalmark.com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              JaeSeung Song, </a:t>
            </a:r>
            <a:r>
              <a:rPr lang="en-US" altLang="en-US" dirty="0" err="1">
                <a:solidFill>
                  <a:srgbClr val="B42025"/>
                </a:solidFill>
              </a:rPr>
              <a:t>Sejong</a:t>
            </a:r>
            <a:r>
              <a:rPr lang="en-US" altLang="en-US" dirty="0">
                <a:solidFill>
                  <a:srgbClr val="B42025"/>
                </a:solidFill>
              </a:rPr>
              <a:t> University, </a:t>
            </a:r>
            <a:r>
              <a:rPr lang="en-US" altLang="en-US" dirty="0">
                <a:solidFill>
                  <a:srgbClr val="B42025"/>
                </a:solidFill>
                <a:hlinkClick r:id="rId4"/>
              </a:rPr>
              <a:t>jssong@sejong.ac.kr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TST/MAS 31,1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TST-2017-0251-semantic_testing_interop_event</a:t>
            </a:r>
          </a:p>
        </p:txBody>
      </p:sp>
    </p:spTree>
    <p:extLst>
      <p:ext uri="{BB962C8B-B14F-4D97-AF65-F5344CB8AC3E}">
        <p14:creationId xmlns:p14="http://schemas.microsoft.com/office/powerpoint/2010/main" val="266429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Discussion point</a:t>
            </a:r>
            <a:endParaRPr lang="zh-CN" altLang="en-US" dirty="0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zh-CN" dirty="0" err="1"/>
              <a:t>Which</a:t>
            </a:r>
            <a:r>
              <a:rPr lang="fr-FR" altLang="zh-CN" dirty="0"/>
              <a:t> </a:t>
            </a:r>
            <a:r>
              <a:rPr lang="fr-FR" altLang="zh-CN" dirty="0" err="1"/>
              <a:t>ontology</a:t>
            </a:r>
            <a:r>
              <a:rPr lang="fr-FR" altLang="zh-CN" dirty="0"/>
              <a:t>(</a:t>
            </a:r>
            <a:r>
              <a:rPr lang="fr-FR" altLang="zh-CN" dirty="0" err="1"/>
              <a:t>ies</a:t>
            </a:r>
            <a:r>
              <a:rPr lang="fr-FR" altLang="zh-CN" dirty="0"/>
              <a:t>) do </a:t>
            </a:r>
            <a:r>
              <a:rPr lang="fr-FR" altLang="zh-CN" dirty="0" err="1"/>
              <a:t>we</a:t>
            </a:r>
            <a:r>
              <a:rPr lang="fr-FR" altLang="zh-CN" dirty="0"/>
              <a:t> </a:t>
            </a:r>
            <a:r>
              <a:rPr lang="fr-FR" altLang="zh-CN" dirty="0" err="1"/>
              <a:t>want</a:t>
            </a:r>
            <a:r>
              <a:rPr lang="fr-FR" altLang="zh-CN" dirty="0"/>
              <a:t> to use? </a:t>
            </a:r>
          </a:p>
          <a:p>
            <a:pPr lvl="1"/>
            <a:r>
              <a:rPr lang="fr-FR" altLang="zh-CN" dirty="0" err="1"/>
              <a:t>Ideally</a:t>
            </a:r>
            <a:r>
              <a:rPr lang="fr-FR" altLang="zh-CN" dirty="0"/>
              <a:t> BO, SAREF or W3C SSN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567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oneM2M semantic enablement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000" dirty="0"/>
              <a:t>Resource level (TS0001)</a:t>
            </a:r>
          </a:p>
          <a:p>
            <a:pPr lvl="1" eaLnBrk="1" hangingPunct="1"/>
            <a:r>
              <a:rPr lang="en-US" altLang="en-US" sz="1800" dirty="0"/>
              <a:t>Semantic Descriptor </a:t>
            </a:r>
          </a:p>
          <a:p>
            <a:pPr lvl="1" eaLnBrk="1" hangingPunct="1"/>
            <a:r>
              <a:rPr lang="en-US" altLang="en-US" sz="1800" dirty="0"/>
              <a:t>Semantic </a:t>
            </a:r>
            <a:r>
              <a:rPr lang="en-US" altLang="en-US" sz="1800" dirty="0" err="1"/>
              <a:t>FanOut</a:t>
            </a:r>
            <a:r>
              <a:rPr lang="en-US" altLang="en-US" sz="1800" dirty="0"/>
              <a:t> point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Model level (TS 0012)</a:t>
            </a:r>
          </a:p>
          <a:p>
            <a:pPr lvl="1" eaLnBrk="1" hangingPunct="1"/>
            <a:r>
              <a:rPr lang="en-US" altLang="en-US" sz="1800" dirty="0"/>
              <a:t>oneM2M base ontology</a:t>
            </a:r>
          </a:p>
          <a:p>
            <a:pPr lvl="1" eaLnBrk="1" hangingPunct="1"/>
            <a:r>
              <a:rPr lang="en-US" altLang="en-US" sz="1800" dirty="0"/>
              <a:t>Other ontologies mapped to BO need to be tested?</a:t>
            </a:r>
          </a:p>
          <a:p>
            <a:pPr eaLnBrk="1" hangingPunct="1"/>
            <a:r>
              <a:rPr lang="en-US" altLang="en-US" sz="2000" dirty="0"/>
              <a:t>Operation level (TS0001)</a:t>
            </a:r>
          </a:p>
          <a:p>
            <a:pPr lvl="1" eaLnBrk="1" hangingPunct="1"/>
            <a:r>
              <a:rPr lang="en-US" altLang="en-US" sz="1800" dirty="0"/>
              <a:t>Semantic discovery procedure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Semantic testing needs to cover all the levels above</a:t>
            </a:r>
          </a:p>
          <a:p>
            <a:pPr lvl="1" eaLnBrk="1" hangingPunct="1"/>
            <a:r>
              <a:rPr lang="en-US" altLang="en-US" sz="1800" dirty="0"/>
              <a:t>Conformance testing </a:t>
            </a:r>
          </a:p>
          <a:p>
            <a:pPr lvl="1" eaLnBrk="1" hangingPunct="1"/>
            <a:r>
              <a:rPr lang="en-US" altLang="en-US" sz="1800" dirty="0"/>
              <a:t>Interoperability testing</a:t>
            </a:r>
            <a:endParaRPr lang="en-US" altLang="en-US" sz="240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resource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r>
              <a:rPr lang="fr-FR" sz="40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oneM2M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framework</a:t>
            </a:r>
            <a:r>
              <a:rPr lang="fr-FR" sz="2800" dirty="0"/>
              <a:t> has been </a:t>
            </a:r>
            <a:r>
              <a:rPr lang="fr-FR" sz="2800" dirty="0" err="1"/>
              <a:t>focusing</a:t>
            </a:r>
            <a:r>
              <a:rPr lang="fr-FR" sz="2800" dirty="0"/>
              <a:t> on </a:t>
            </a:r>
            <a:r>
              <a:rPr lang="fr-FR" sz="2800" dirty="0" err="1"/>
              <a:t>resource</a:t>
            </a:r>
            <a:r>
              <a:rPr lang="fr-FR" sz="2800" dirty="0"/>
              <a:t> </a:t>
            </a:r>
            <a:r>
              <a:rPr lang="fr-FR" sz="2800" dirty="0" err="1"/>
              <a:t>level</a:t>
            </a:r>
            <a:r>
              <a:rPr lang="fr-FR" sz="2800" dirty="0"/>
              <a:t>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so</a:t>
            </a:r>
            <a:r>
              <a:rPr lang="fr-FR" sz="2800" dirty="0"/>
              <a:t> far</a:t>
            </a:r>
          </a:p>
          <a:p>
            <a:r>
              <a:rPr lang="fr-FR" sz="2800" dirty="0" err="1"/>
              <a:t>Quite</a:t>
            </a:r>
            <a:r>
              <a:rPr lang="fr-FR" sz="2800" dirty="0"/>
              <a:t> </a:t>
            </a:r>
            <a:r>
              <a:rPr lang="fr-FR" sz="2800" dirty="0" err="1"/>
              <a:t>similar</a:t>
            </a:r>
            <a:r>
              <a:rPr lang="fr-FR" sz="2800" dirty="0"/>
              <a:t> to </a:t>
            </a:r>
            <a:r>
              <a:rPr lang="fr-FR" sz="2800" dirty="0" err="1"/>
              <a:t>classic</a:t>
            </a:r>
            <a:r>
              <a:rPr lang="fr-FR" sz="2800" dirty="0"/>
              <a:t> oneM2M test cases</a:t>
            </a:r>
          </a:p>
          <a:p>
            <a:r>
              <a:rPr lang="fr-FR" sz="2800" dirty="0" err="1"/>
              <a:t>With</a:t>
            </a:r>
            <a:r>
              <a:rPr lang="fr-FR" sz="2800" dirty="0"/>
              <a:t> the </a:t>
            </a:r>
            <a:r>
              <a:rPr lang="fr-FR" sz="2800" dirty="0" err="1"/>
              <a:t>semanticDescriptor</a:t>
            </a:r>
            <a:r>
              <a:rPr lang="fr-FR" sz="2800" dirty="0"/>
              <a:t> and </a:t>
            </a:r>
            <a:r>
              <a:rPr lang="fr-FR" sz="2800" dirty="0" err="1"/>
              <a:t>semanticFanoutPoint</a:t>
            </a:r>
            <a:r>
              <a:rPr lang="fr-FR" sz="2800" dirty="0"/>
              <a:t> </a:t>
            </a:r>
            <a:r>
              <a:rPr lang="fr-FR" sz="2800" dirty="0" err="1"/>
              <a:t>specifications</a:t>
            </a:r>
            <a:r>
              <a:rPr lang="fr-FR" sz="2800" dirty="0"/>
              <a:t> </a:t>
            </a:r>
            <a:r>
              <a:rPr lang="fr-FR" sz="2800" dirty="0" err="1"/>
              <a:t>available</a:t>
            </a:r>
            <a:r>
              <a:rPr lang="fr-FR" sz="2800" dirty="0"/>
              <a:t>, </a:t>
            </a:r>
            <a:r>
              <a:rPr lang="fr-FR" sz="2800" dirty="0" err="1"/>
              <a:t>this</a:t>
            </a:r>
            <a:r>
              <a:rPr lang="fr-FR" sz="2800" dirty="0"/>
              <a:t> </a:t>
            </a:r>
            <a:r>
              <a:rPr lang="fr-FR" sz="2800" dirty="0" err="1"/>
              <a:t>step</a:t>
            </a:r>
            <a:r>
              <a:rPr lang="fr-FR" sz="2800" dirty="0"/>
              <a:t> </a:t>
            </a:r>
            <a:r>
              <a:rPr lang="fr-FR" sz="2800" dirty="0" err="1"/>
              <a:t>should</a:t>
            </a:r>
            <a:r>
              <a:rPr lang="fr-FR" sz="2800" dirty="0"/>
              <a:t> not </a:t>
            </a:r>
            <a:r>
              <a:rPr lang="fr-FR" sz="2800" dirty="0" err="1"/>
              <a:t>create</a:t>
            </a:r>
            <a:r>
              <a:rPr lang="fr-FR" sz="2800" dirty="0"/>
              <a:t> </a:t>
            </a:r>
            <a:r>
              <a:rPr lang="fr-FR" sz="2800" dirty="0" err="1"/>
              <a:t>much</a:t>
            </a:r>
            <a:r>
              <a:rPr lang="fr-FR" sz="2800" dirty="0"/>
              <a:t> </a:t>
            </a:r>
            <a:r>
              <a:rPr lang="fr-FR" sz="2800" dirty="0" err="1"/>
              <a:t>difficuties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665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testing</a:t>
            </a:r>
            <a:r>
              <a:rPr lang="fr-FR" dirty="0"/>
              <a:t> on model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Main </a:t>
            </a:r>
            <a:r>
              <a:rPr lang="fr-FR" sz="2400" dirty="0" err="1"/>
              <a:t>target</a:t>
            </a:r>
            <a:r>
              <a:rPr lang="fr-FR" sz="2400" dirty="0"/>
              <a:t>: the content of « </a:t>
            </a:r>
            <a:r>
              <a:rPr lang="fr-FR" sz="2400" dirty="0" err="1"/>
              <a:t>descriptor</a:t>
            </a:r>
            <a:r>
              <a:rPr lang="fr-FR" sz="2400" dirty="0"/>
              <a:t> » of </a:t>
            </a:r>
            <a:r>
              <a:rPr lang="fr-FR" sz="2400" dirty="0" err="1"/>
              <a:t>semanticDescriptor</a:t>
            </a:r>
            <a:r>
              <a:rPr lang="fr-FR" sz="2400" dirty="0"/>
              <a:t>, </a:t>
            </a:r>
            <a:r>
              <a:rPr lang="fr-FR" sz="2400" dirty="0" err="1"/>
              <a:t>semantic</a:t>
            </a:r>
            <a:r>
              <a:rPr lang="fr-FR" sz="2400" dirty="0"/>
              <a:t> annotation in RDF triples</a:t>
            </a:r>
          </a:p>
          <a:p>
            <a:r>
              <a:rPr lang="fr-FR" sz="2400" dirty="0" err="1"/>
              <a:t>Tested</a:t>
            </a:r>
            <a:r>
              <a:rPr lang="fr-FR" sz="2400" dirty="0"/>
              <a:t> </a:t>
            </a:r>
            <a:r>
              <a:rPr lang="fr-FR" sz="2400" dirty="0" err="1"/>
              <a:t>against</a:t>
            </a:r>
            <a:r>
              <a:rPr lang="fr-FR" sz="2400" dirty="0"/>
              <a:t> the </a:t>
            </a:r>
            <a:r>
              <a:rPr lang="fr-FR" sz="2400" dirty="0" err="1"/>
              <a:t>reference</a:t>
            </a:r>
            <a:r>
              <a:rPr lang="fr-FR" sz="2400" dirty="0"/>
              <a:t> </a:t>
            </a:r>
            <a:r>
              <a:rPr lang="fr-FR" sz="2400" dirty="0" err="1"/>
              <a:t>ontology</a:t>
            </a:r>
            <a:r>
              <a:rPr lang="fr-FR" sz="2400" dirty="0"/>
              <a:t> </a:t>
            </a:r>
            <a:r>
              <a:rPr lang="fr-FR" sz="2400" dirty="0" err="1"/>
              <a:t>specified</a:t>
            </a:r>
            <a:r>
              <a:rPr lang="fr-FR" sz="2400" dirty="0"/>
              <a:t> in the </a:t>
            </a:r>
            <a:r>
              <a:rPr lang="fr-FR" sz="2400" dirty="0" err="1"/>
              <a:t>resource</a:t>
            </a:r>
            <a:endParaRPr lang="fr-FR" sz="2400" dirty="0"/>
          </a:p>
          <a:p>
            <a:r>
              <a:rPr lang="fr-FR" sz="2400" dirty="0"/>
              <a:t>Reference: TS-0034 7.10</a:t>
            </a:r>
            <a:endParaRPr lang="fr-FR" dirty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2E4B8DB-24C1-4086-8E2B-2C70CBF99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733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20AAD8A1-5CCB-4FA5-A3D9-773FD943ED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78843" y="3821317"/>
            <a:ext cx="4786313" cy="2546350"/>
            <a:chOff x="4082" y="5761"/>
            <a:chExt cx="7538" cy="4009"/>
          </a:xfrm>
        </p:grpSpPr>
        <p:sp>
          <p:nvSpPr>
            <p:cNvPr id="6" name="AutoShape 18">
              <a:extLst>
                <a:ext uri="{FF2B5EF4-FFF2-40B4-BE49-F238E27FC236}">
                  <a16:creationId xmlns:a16="http://schemas.microsoft.com/office/drawing/2014/main" id="{1F85931A-5753-433D-8BB6-91B606184F8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082" y="5761"/>
              <a:ext cx="7538" cy="4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Rectangle 17">
              <a:extLst>
                <a:ext uri="{FF2B5EF4-FFF2-40B4-BE49-F238E27FC236}">
                  <a16:creationId xmlns:a16="http://schemas.microsoft.com/office/drawing/2014/main" id="{FC5759E2-DC69-4A44-8036-F78DF887F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5769"/>
              <a:ext cx="907" cy="6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Issuer</a:t>
              </a:r>
              <a:endParaRPr kumimoji="0" lang="en-GB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6">
              <a:extLst>
                <a:ext uri="{FF2B5EF4-FFF2-40B4-BE49-F238E27FC236}">
                  <a16:creationId xmlns:a16="http://schemas.microsoft.com/office/drawing/2014/main" id="{1BD65B27-745D-416A-80AF-6ED6A7141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9" y="5769"/>
              <a:ext cx="2031" cy="6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Ontology hosting CSE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15">
              <a:extLst>
                <a:ext uri="{FF2B5EF4-FFF2-40B4-BE49-F238E27FC236}">
                  <a16:creationId xmlns:a16="http://schemas.microsoft.com/office/drawing/2014/main" id="{009EC3FD-D15F-432A-9520-5C1A57C5A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2" y="5769"/>
              <a:ext cx="2590" cy="6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Linked &lt;semanticDescriptor&gt; hosting CSE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DDDF661C-FCA1-4F0F-8202-4124ECB52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99" y="6385"/>
              <a:ext cx="5427" cy="3377"/>
              <a:chOff x="4599" y="6385"/>
              <a:chExt cx="5427" cy="7629"/>
            </a:xfrm>
          </p:grpSpPr>
          <p:sp>
            <p:nvSpPr>
              <p:cNvPr id="20" name="AutoShape 14">
                <a:extLst>
                  <a:ext uri="{FF2B5EF4-FFF2-40B4-BE49-F238E27FC236}">
                    <a16:creationId xmlns:a16="http://schemas.microsoft.com/office/drawing/2014/main" id="{0976E4D8-94A5-4D17-AFA0-0D69A77EB7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99" y="6385"/>
                <a:ext cx="2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" name="AutoShape 13">
                <a:extLst>
                  <a:ext uri="{FF2B5EF4-FFF2-40B4-BE49-F238E27FC236}">
                    <a16:creationId xmlns:a16="http://schemas.microsoft.com/office/drawing/2014/main" id="{F67D9BDA-C519-4B97-8D54-8C46BF707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325" y="6431"/>
                <a:ext cx="2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AutoShape 12">
                <a:extLst>
                  <a:ext uri="{FF2B5EF4-FFF2-40B4-BE49-F238E27FC236}">
                    <a16:creationId xmlns:a16="http://schemas.microsoft.com/office/drawing/2014/main" id="{D6961E53-9303-433E-BF86-745B555F00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23" y="6475"/>
                <a:ext cx="3" cy="75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71973240-326E-469C-B8AD-E9E2DE37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" y="7710"/>
              <a:ext cx="269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id="{335CC7EA-B8A0-4A21-9F78-86EEBFDC8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48" y="7989"/>
              <a:ext cx="269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5B3EF773-FB5F-4434-8A97-082A8183F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0" y="7173"/>
              <a:ext cx="2855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1. request to validate a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 resource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(Update &lt;</a:t>
              </a:r>
              <a:r>
                <a:rPr kumimoji="0" lang="en-US" altLang="zh-CN" sz="9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semanticValidation</a:t>
              </a: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&gt;)</a:t>
              </a: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CFEC894B-4911-41EC-BA4F-179DBDCDB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6" y="7430"/>
              <a:ext cx="2529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2. retrieve linked &lt;</a:t>
              </a:r>
              <a:r>
                <a:rPr kumimoji="0" lang="en-US" altLang="zh-CN" sz="9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</a:t>
              </a:r>
              <a:endParaRPr kumimoji="0" lang="en-US" altLang="zh-CN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AutoShape 6">
              <a:extLst>
                <a:ext uri="{FF2B5EF4-FFF2-40B4-BE49-F238E27FC236}">
                  <a16:creationId xmlns:a16="http://schemas.microsoft.com/office/drawing/2014/main" id="{BC4BA5F3-156D-4D8C-8408-41BB09D6E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73" y="8248"/>
              <a:ext cx="267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AutoShape 5">
              <a:extLst>
                <a:ext uri="{FF2B5EF4-FFF2-40B4-BE49-F238E27FC236}">
                  <a16:creationId xmlns:a16="http://schemas.microsoft.com/office/drawing/2014/main" id="{CC6696FC-DA7C-470E-B289-D511D5938E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24" y="9228"/>
              <a:ext cx="267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AutoShape 4">
              <a:extLst>
                <a:ext uri="{FF2B5EF4-FFF2-40B4-BE49-F238E27FC236}">
                  <a16:creationId xmlns:a16="http://schemas.microsoft.com/office/drawing/2014/main" id="{AF90142B-55CD-4358-ABB7-78CE8A04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0" y="8571"/>
              <a:ext cx="334" cy="380"/>
            </a:xfrm>
            <a:prstGeom prst="rightBracket">
              <a:avLst>
                <a:gd name="adj" fmla="val 9481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Rectangle 3">
              <a:extLst>
                <a:ext uri="{FF2B5EF4-FFF2-40B4-BE49-F238E27FC236}">
                  <a16:creationId xmlns:a16="http://schemas.microsoft.com/office/drawing/2014/main" id="{3B858A45-DBD4-4FB4-9563-28437F919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4" y="8454"/>
              <a:ext cx="2365" cy="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3. validate &lt;</a:t>
              </a:r>
              <a:r>
                <a:rPr kumimoji="0" lang="en-US" altLang="zh-CN" sz="9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semanticDescriptor</a:t>
              </a:r>
              <a:r>
                <a:rPr kumimoji="0" lang="en-US" altLang="zh-CN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&gt; against referenced  ontology</a:t>
              </a:r>
              <a:endParaRPr kumimoji="0" lang="en-US" altLang="zh-CN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">
              <a:extLst>
                <a:ext uri="{FF2B5EF4-FFF2-40B4-BE49-F238E27FC236}">
                  <a16:creationId xmlns:a16="http://schemas.microsoft.com/office/drawing/2014/main" id="{F43B20C7-2F9D-402B-AFB5-0B0B89492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2" y="8842"/>
              <a:ext cx="217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4. validation response</a:t>
              </a:r>
              <a:endParaRPr kumimoji="0" lang="en-US" altLang="zh-CN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3D49FEF-AC25-4F7B-8142-F9566DD5EAF2}"/>
              </a:ext>
            </a:extLst>
          </p:cNvPr>
          <p:cNvSpPr/>
          <p:nvPr/>
        </p:nvSpPr>
        <p:spPr>
          <a:xfrm>
            <a:off x="4150871" y="5481178"/>
            <a:ext cx="1906456" cy="817531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Callout: Line 23">
            <a:extLst>
              <a:ext uri="{FF2B5EF4-FFF2-40B4-BE49-F238E27FC236}">
                <a16:creationId xmlns:a16="http://schemas.microsoft.com/office/drawing/2014/main" id="{87EB9F83-0CBB-43D3-BCEE-56A2C9AF5645}"/>
              </a:ext>
            </a:extLst>
          </p:cNvPr>
          <p:cNvSpPr/>
          <p:nvPr/>
        </p:nvSpPr>
        <p:spPr>
          <a:xfrm>
            <a:off x="6611627" y="4383042"/>
            <a:ext cx="1653144" cy="788231"/>
          </a:xfrm>
          <a:prstGeom prst="borderCallout1">
            <a:avLst>
              <a:gd name="adj1" fmla="val 46316"/>
              <a:gd name="adj2" fmla="val -4499"/>
              <a:gd name="adj3" fmla="val 136620"/>
              <a:gd name="adj4" fmla="val -3888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Conformance</a:t>
            </a:r>
            <a:r>
              <a:rPr lang="fr-FR" dirty="0"/>
              <a:t> </a:t>
            </a:r>
            <a:r>
              <a:rPr lang="fr-FR" dirty="0" err="1"/>
              <a:t>testing</a:t>
            </a:r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B899F8-2086-4592-801F-EF67D28E3CD3}"/>
              </a:ext>
            </a:extLst>
          </p:cNvPr>
          <p:cNvSpPr/>
          <p:nvPr/>
        </p:nvSpPr>
        <p:spPr>
          <a:xfrm>
            <a:off x="2413777" y="4518961"/>
            <a:ext cx="1804549" cy="1628989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Callout: Line 26">
            <a:extLst>
              <a:ext uri="{FF2B5EF4-FFF2-40B4-BE49-F238E27FC236}">
                <a16:creationId xmlns:a16="http://schemas.microsoft.com/office/drawing/2014/main" id="{0E5C9032-279C-471E-B3E4-BB6DDF473283}"/>
              </a:ext>
            </a:extLst>
          </p:cNvPr>
          <p:cNvSpPr/>
          <p:nvPr/>
        </p:nvSpPr>
        <p:spPr>
          <a:xfrm>
            <a:off x="361563" y="4021391"/>
            <a:ext cx="1653144" cy="788231"/>
          </a:xfrm>
          <a:prstGeom prst="borderCallout1">
            <a:avLst>
              <a:gd name="adj1" fmla="val 52059"/>
              <a:gd name="adj2" fmla="val 106126"/>
              <a:gd name="adj3" fmla="val 103311"/>
              <a:gd name="adj4" fmla="val 1204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Resource </a:t>
            </a:r>
            <a:r>
              <a:rPr lang="fr-FR" dirty="0" err="1"/>
              <a:t>testing</a:t>
            </a:r>
            <a:endParaRPr lang="fr-FR" dirty="0"/>
          </a:p>
        </p:txBody>
      </p:sp>
      <p:sp>
        <p:nvSpPr>
          <p:cNvPr id="28" name="Callout: Line 27">
            <a:extLst>
              <a:ext uri="{FF2B5EF4-FFF2-40B4-BE49-F238E27FC236}">
                <a16:creationId xmlns:a16="http://schemas.microsoft.com/office/drawing/2014/main" id="{9B30EBA6-C608-4909-9B1C-C6B80D5F3C50}"/>
              </a:ext>
            </a:extLst>
          </p:cNvPr>
          <p:cNvSpPr/>
          <p:nvPr/>
        </p:nvSpPr>
        <p:spPr>
          <a:xfrm>
            <a:off x="6881167" y="5570462"/>
            <a:ext cx="1653144" cy="788231"/>
          </a:xfrm>
          <a:prstGeom prst="borderCallout1">
            <a:avLst>
              <a:gd name="adj1" fmla="val 46316"/>
              <a:gd name="adj2" fmla="val -4499"/>
              <a:gd name="adj3" fmla="val 49328"/>
              <a:gd name="adj4" fmla="val -4819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Ontology</a:t>
            </a:r>
            <a:r>
              <a:rPr lang="fr-FR" dirty="0"/>
              <a:t> </a:t>
            </a:r>
            <a:r>
              <a:rPr lang="fr-FR" dirty="0" err="1"/>
              <a:t>validator</a:t>
            </a:r>
            <a:r>
              <a:rPr lang="fr-FR" dirty="0"/>
              <a:t> can serve </a:t>
            </a:r>
            <a:r>
              <a:rPr lang="fr-FR"/>
              <a:t>here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81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315200" cy="1143000"/>
          </a:xfrm>
        </p:spPr>
        <p:txBody>
          <a:bodyPr/>
          <a:lstStyle/>
          <a:p>
            <a:pPr algn="l"/>
            <a:r>
              <a:rPr lang="fr-FR" sz="3600" dirty="0"/>
              <a:t>Basic aspects and </a:t>
            </a:r>
            <a:r>
              <a:rPr lang="fr-FR" sz="3600" dirty="0" err="1"/>
              <a:t>potential</a:t>
            </a:r>
            <a:r>
              <a:rPr lang="fr-FR" sz="3600" dirty="0"/>
              <a:t> </a:t>
            </a:r>
            <a:r>
              <a:rPr lang="fr-FR" sz="3600" dirty="0" err="1"/>
              <a:t>semantic</a:t>
            </a:r>
            <a:r>
              <a:rPr lang="fr-FR" sz="3600" dirty="0"/>
              <a:t> tests on model </a:t>
            </a:r>
            <a:r>
              <a:rPr lang="fr-FR" sz="3600" dirty="0" err="1"/>
              <a:t>level</a:t>
            </a:r>
            <a:endParaRPr lang="fr-F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r>
              <a:rPr lang="fr-FR" sz="2000" dirty="0"/>
              <a:t>Lexical tests</a:t>
            </a:r>
          </a:p>
          <a:p>
            <a:pPr lvl="1"/>
            <a:r>
              <a:rPr lang="fr-FR" sz="1800" dirty="0"/>
              <a:t>(test1) Ill-</a:t>
            </a:r>
            <a:r>
              <a:rPr lang="fr-FR" sz="1800" dirty="0" err="1"/>
              <a:t>formed</a:t>
            </a:r>
            <a:r>
              <a:rPr lang="fr-FR" sz="1800" dirty="0"/>
              <a:t> RDF </a:t>
            </a:r>
            <a:r>
              <a:rPr lang="fr-FR" sz="1800" dirty="0" err="1"/>
              <a:t>serialization</a:t>
            </a:r>
            <a:r>
              <a:rPr lang="fr-FR" sz="1800" dirty="0"/>
              <a:t> format (XML, JSON, etc.)</a:t>
            </a:r>
          </a:p>
          <a:p>
            <a:r>
              <a:rPr lang="fr-FR" sz="2000" dirty="0" err="1"/>
              <a:t>Syntactic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(test2) </a:t>
            </a:r>
            <a:r>
              <a:rPr lang="fr-FR" sz="1800" dirty="0" err="1"/>
              <a:t>Untyped</a:t>
            </a:r>
            <a:r>
              <a:rPr lang="fr-FR" sz="1800" dirty="0"/>
              <a:t> </a:t>
            </a:r>
            <a:r>
              <a:rPr lang="fr-FR" sz="1800" dirty="0" err="1"/>
              <a:t>resources</a:t>
            </a:r>
            <a:r>
              <a:rPr lang="fr-FR" sz="1800" dirty="0"/>
              <a:t> and </a:t>
            </a:r>
            <a:r>
              <a:rPr lang="fr-FR" sz="1800" dirty="0" err="1"/>
              <a:t>literal</a:t>
            </a:r>
            <a:endParaRPr lang="fr-FR" sz="1800" dirty="0"/>
          </a:p>
          <a:p>
            <a:pPr lvl="1"/>
            <a:r>
              <a:rPr lang="fr-FR" sz="1800" dirty="0"/>
              <a:t>(test3) </a:t>
            </a:r>
            <a:r>
              <a:rPr lang="en-US" sz="1800" dirty="0"/>
              <a:t>Ill-formed URIs and language tags on literals</a:t>
            </a:r>
          </a:p>
          <a:p>
            <a:pPr lvl="1"/>
            <a:r>
              <a:rPr lang="fr-FR" sz="1800" dirty="0"/>
              <a:t>(test4)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fr-FR" sz="1800" dirty="0" err="1"/>
              <a:t>prefix</a:t>
            </a:r>
            <a:r>
              <a:rPr lang="fr-FR" sz="1800" dirty="0"/>
              <a:t> </a:t>
            </a:r>
            <a:r>
              <a:rPr lang="fr-FR" sz="1800" dirty="0" err="1"/>
              <a:t>namespaces</a:t>
            </a:r>
            <a:endParaRPr lang="fr-FR" sz="1800" dirty="0"/>
          </a:p>
          <a:p>
            <a:pPr lvl="1"/>
            <a:r>
              <a:rPr lang="fr-FR" sz="1800" dirty="0"/>
              <a:t>(test5) </a:t>
            </a:r>
            <a:r>
              <a:rPr lang="fr-FR" sz="1800" dirty="0" err="1"/>
              <a:t>Unknown</a:t>
            </a:r>
            <a:r>
              <a:rPr lang="fr-FR" sz="1800" dirty="0"/>
              <a:t> </a:t>
            </a:r>
            <a:r>
              <a:rPr lang="fr-FR" sz="1800" dirty="0" err="1"/>
              <a:t>properties</a:t>
            </a:r>
            <a:r>
              <a:rPr lang="fr-FR" sz="1800" dirty="0"/>
              <a:t> and classes</a:t>
            </a:r>
          </a:p>
          <a:p>
            <a:r>
              <a:rPr lang="fr-FR" sz="2000" dirty="0" err="1"/>
              <a:t>Semantic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(test6)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en-US" sz="1800" dirty="0"/>
              <a:t>Inheritance relationships for classes and properties</a:t>
            </a:r>
          </a:p>
          <a:p>
            <a:pPr lvl="1"/>
            <a:r>
              <a:rPr lang="fr-FR" sz="1800" dirty="0"/>
              <a:t>(test7) </a:t>
            </a:r>
            <a:r>
              <a:rPr lang="en-US" sz="1800" dirty="0"/>
              <a:t>Inconsistency of classes and individuals (instances)</a:t>
            </a:r>
          </a:p>
          <a:p>
            <a:r>
              <a:rPr lang="en-US" sz="2000" dirty="0"/>
              <a:t>Cardinality tests</a:t>
            </a:r>
          </a:p>
          <a:p>
            <a:pPr lvl="1"/>
            <a:r>
              <a:rPr lang="fr-FR" sz="1800" dirty="0"/>
              <a:t>(test8) </a:t>
            </a:r>
            <a:r>
              <a:rPr lang="fr-FR" sz="1800" dirty="0" err="1"/>
              <a:t>Cardinality</a:t>
            </a:r>
            <a:r>
              <a:rPr lang="fr-FR" sz="1800" dirty="0"/>
              <a:t> </a:t>
            </a:r>
            <a:r>
              <a:rPr lang="fr-FR" sz="1800" dirty="0" err="1"/>
              <a:t>inconsistency</a:t>
            </a:r>
            <a:r>
              <a:rPr lang="fr-FR" sz="1800" dirty="0"/>
              <a:t> </a:t>
            </a:r>
            <a:r>
              <a:rPr lang="fr-FR" sz="1800" dirty="0" err="1"/>
              <a:t>regarding</a:t>
            </a:r>
            <a:r>
              <a:rPr lang="fr-FR" sz="1800" dirty="0"/>
              <a:t> the </a:t>
            </a:r>
            <a:r>
              <a:rPr lang="fr-FR" sz="1800" dirty="0" err="1"/>
              <a:t>ontology</a:t>
            </a:r>
            <a:endParaRPr lang="fr-FR" sz="1800" dirty="0"/>
          </a:p>
          <a:p>
            <a:r>
              <a:rPr lang="fr-FR" sz="2000" dirty="0"/>
              <a:t>Online </a:t>
            </a:r>
            <a:r>
              <a:rPr lang="fr-FR" sz="2000" dirty="0" err="1"/>
              <a:t>tool</a:t>
            </a:r>
            <a:r>
              <a:rPr lang="fr-FR" sz="2000" dirty="0"/>
              <a:t> </a:t>
            </a:r>
            <a:r>
              <a:rPr lang="fr-FR" sz="2000" dirty="0" err="1"/>
              <a:t>available</a:t>
            </a:r>
            <a:r>
              <a:rPr lang="fr-FR" sz="2000" dirty="0"/>
              <a:t> to </a:t>
            </a:r>
            <a:r>
              <a:rPr lang="fr-FR" sz="2000" dirty="0" err="1"/>
              <a:t>execute</a:t>
            </a:r>
            <a:r>
              <a:rPr lang="fr-FR" sz="2000" dirty="0"/>
              <a:t> </a:t>
            </a:r>
            <a:r>
              <a:rPr lang="fr-FR" sz="2000" dirty="0" err="1"/>
              <a:t>these</a:t>
            </a:r>
            <a:r>
              <a:rPr lang="fr-FR" sz="2000" dirty="0"/>
              <a:t> tests in the </a:t>
            </a:r>
            <a:r>
              <a:rPr lang="fr-FR" sz="2000" dirty="0" err="1"/>
              <a:t>semantic</a:t>
            </a:r>
            <a:r>
              <a:rPr lang="fr-FR" sz="2000" dirty="0"/>
              <a:t> annotation </a:t>
            </a:r>
            <a:r>
              <a:rPr lang="fr-FR" sz="1800" dirty="0"/>
              <a:t>(</a:t>
            </a:r>
            <a:r>
              <a:rPr lang="fr-FR" sz="1800" dirty="0" err="1">
                <a:solidFill>
                  <a:schemeClr val="accent2"/>
                </a:solidFill>
              </a:rPr>
              <a:t>reference</a:t>
            </a:r>
            <a:r>
              <a:rPr lang="fr-FR" sz="1800" dirty="0">
                <a:solidFill>
                  <a:schemeClr val="accent2"/>
                </a:solidFill>
              </a:rPr>
              <a:t>: MAS-2016-0242</a:t>
            </a:r>
            <a:r>
              <a:rPr lang="fr-FR" sz="1800" dirty="0"/>
              <a:t>)</a:t>
            </a:r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13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operation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/>
              <a:t>Semantic</a:t>
            </a:r>
            <a:r>
              <a:rPr lang="fr-FR" sz="2800" dirty="0"/>
              <a:t> </a:t>
            </a:r>
            <a:r>
              <a:rPr lang="fr-FR" sz="2800" dirty="0" err="1"/>
              <a:t>discovery</a:t>
            </a:r>
            <a:r>
              <a:rPr lang="fr-FR" sz="2800" dirty="0"/>
              <a:t> </a:t>
            </a:r>
            <a:r>
              <a:rPr lang="fr-FR" sz="2800" dirty="0" err="1"/>
              <a:t>procedure</a:t>
            </a:r>
            <a:r>
              <a:rPr lang="fr-FR" sz="2800" dirty="0"/>
              <a:t> </a:t>
            </a:r>
            <a:r>
              <a:rPr lang="fr-FR" sz="2800" dirty="0" err="1"/>
              <a:t>specified</a:t>
            </a:r>
            <a:r>
              <a:rPr lang="fr-FR" sz="2800" dirty="0"/>
              <a:t> in TS0001 10.2.35</a:t>
            </a:r>
          </a:p>
          <a:p>
            <a:r>
              <a:rPr lang="fr-FR" sz="2800" dirty="0" err="1"/>
              <a:t>Using</a:t>
            </a:r>
            <a:r>
              <a:rPr lang="fr-FR" sz="2800" dirty="0"/>
              <a:t> SPARQL </a:t>
            </a:r>
            <a:r>
              <a:rPr lang="fr-FR" sz="2800" dirty="0" err="1"/>
              <a:t>queries</a:t>
            </a:r>
            <a:r>
              <a:rPr lang="fr-FR" sz="2800" dirty="0"/>
              <a:t> to </a:t>
            </a:r>
            <a:r>
              <a:rPr lang="fr-FR" sz="2800" dirty="0" err="1"/>
              <a:t>find</a:t>
            </a:r>
            <a:r>
              <a:rPr lang="fr-FR" sz="2800" dirty="0"/>
              <a:t> </a:t>
            </a:r>
            <a:r>
              <a:rPr lang="fr-FR" sz="2800" dirty="0" err="1"/>
              <a:t>matched</a:t>
            </a:r>
            <a:r>
              <a:rPr lang="fr-FR" sz="2800" dirty="0"/>
              <a:t> </a:t>
            </a:r>
            <a:r>
              <a:rPr lang="fr-FR" sz="2800" dirty="0" err="1"/>
              <a:t>descriptors</a:t>
            </a:r>
            <a:r>
              <a:rPr lang="fr-FR" sz="2800" dirty="0"/>
              <a:t> in </a:t>
            </a:r>
            <a:r>
              <a:rPr lang="fr-FR" sz="2800" dirty="0" err="1"/>
              <a:t>semanticDescriptor</a:t>
            </a:r>
            <a:endParaRPr lang="fr-FR" sz="2800" dirty="0"/>
          </a:p>
          <a:p>
            <a:r>
              <a:rPr lang="fr-FR" sz="2800" dirty="0"/>
              <a:t>For </a:t>
            </a:r>
            <a:r>
              <a:rPr lang="fr-FR" sz="2800" dirty="0" err="1"/>
              <a:t>testing</a:t>
            </a:r>
            <a:r>
              <a:rPr lang="fr-FR" sz="2800" dirty="0"/>
              <a:t> </a:t>
            </a:r>
            <a:r>
              <a:rPr lang="fr-FR" sz="2800" dirty="0" err="1"/>
              <a:t>purpose</a:t>
            </a:r>
            <a:r>
              <a:rPr lang="fr-FR" sz="2800" dirty="0"/>
              <a:t>, </a:t>
            </a:r>
            <a:r>
              <a:rPr lang="fr-FR" sz="2800" dirty="0" err="1"/>
              <a:t>dedicated</a:t>
            </a:r>
            <a:r>
              <a:rPr lang="fr-FR" sz="2800" dirty="0"/>
              <a:t> </a:t>
            </a:r>
            <a:r>
              <a:rPr lang="fr-FR" sz="2800" dirty="0" err="1"/>
              <a:t>semantic</a:t>
            </a:r>
            <a:r>
              <a:rPr lang="fr-FR" sz="2800" dirty="0"/>
              <a:t> </a:t>
            </a:r>
            <a:r>
              <a:rPr lang="fr-FR" sz="2800" dirty="0" err="1"/>
              <a:t>resources</a:t>
            </a:r>
            <a:r>
              <a:rPr lang="fr-FR" sz="2800" dirty="0"/>
              <a:t> </a:t>
            </a:r>
            <a:r>
              <a:rPr lang="fr-FR" sz="2800" dirty="0" err="1"/>
              <a:t>may</a:t>
            </a:r>
            <a:r>
              <a:rPr lang="fr-FR" sz="2800" dirty="0"/>
              <a:t> </a:t>
            </a:r>
            <a:r>
              <a:rPr lang="fr-FR" sz="28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needed</a:t>
            </a:r>
            <a:r>
              <a:rPr lang="fr-FR" sz="2800" dirty="0"/>
              <a:t> to check the </a:t>
            </a:r>
            <a:r>
              <a:rPr lang="fr-FR" sz="2800" dirty="0" err="1"/>
              <a:t>procedure</a:t>
            </a:r>
            <a:r>
              <a:rPr lang="fr-FR" sz="2800" dirty="0"/>
              <a:t> </a:t>
            </a:r>
            <a:r>
              <a:rPr lang="fr-FR" sz="2800" dirty="0" err="1"/>
              <a:t>execution</a:t>
            </a:r>
            <a:r>
              <a:rPr lang="fr-FR" sz="2800" dirty="0"/>
              <a:t> </a:t>
            </a:r>
            <a:r>
              <a:rPr lang="fr-FR" sz="2800" dirty="0" err="1"/>
              <a:t>result</a:t>
            </a:r>
            <a:endParaRPr lang="fr-FR" sz="2800" dirty="0"/>
          </a:p>
          <a:p>
            <a:pPr marL="457200" lvl="1" indent="0">
              <a:buNone/>
            </a:pPr>
            <a:r>
              <a:rPr lang="fr-F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5489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</a:t>
            </a:r>
            <a:r>
              <a:rPr lang="fr-FR" sz="4000" dirty="0" err="1"/>
              <a:t>example</a:t>
            </a:r>
            <a:r>
              <a:rPr lang="fr-FR" sz="4000" dirty="0"/>
              <a:t> 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207813-27CD-4B5D-BC51-8021C82DB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r>
              <a:rPr lang="fr-FR" sz="2400" dirty="0" err="1"/>
              <a:t>Preconditions</a:t>
            </a:r>
            <a:r>
              <a:rPr lang="fr-FR" sz="2400" dirty="0"/>
              <a:t>: </a:t>
            </a:r>
          </a:p>
          <a:p>
            <a:pPr lvl="1"/>
            <a:r>
              <a:rPr lang="fr-FR" sz="2000" dirty="0"/>
              <a:t>a </a:t>
            </a:r>
            <a:r>
              <a:rPr lang="fr-FR" sz="2000" dirty="0" err="1"/>
              <a:t>common</a:t>
            </a:r>
            <a:r>
              <a:rPr lang="fr-FR" sz="2000" dirty="0"/>
              <a:t> </a:t>
            </a:r>
            <a:r>
              <a:rPr lang="fr-FR" sz="2000" dirty="0" err="1"/>
              <a:t>reference</a:t>
            </a:r>
            <a:r>
              <a:rPr lang="fr-FR" sz="2000" dirty="0"/>
              <a:t> </a:t>
            </a:r>
            <a:r>
              <a:rPr lang="fr-FR" sz="2000" dirty="0" err="1"/>
              <a:t>ontology</a:t>
            </a:r>
            <a:endParaRPr lang="fr-FR" sz="2000" dirty="0"/>
          </a:p>
          <a:p>
            <a:pPr lvl="1"/>
            <a:r>
              <a:rPr lang="fr-FR" sz="2000" dirty="0" err="1"/>
              <a:t>Semantic</a:t>
            </a:r>
            <a:r>
              <a:rPr lang="fr-FR" sz="2000" dirty="0"/>
              <a:t> descriptions are correct annotation (</a:t>
            </a:r>
            <a:r>
              <a:rPr lang="fr-FR" sz="2000" dirty="0" err="1"/>
              <a:t>validated</a:t>
            </a:r>
            <a:r>
              <a:rPr lang="fr-FR" sz="2000" dirty="0"/>
              <a:t> at the model </a:t>
            </a:r>
            <a:r>
              <a:rPr lang="fr-FR" sz="2000" dirty="0" err="1"/>
              <a:t>level</a:t>
            </a:r>
            <a:r>
              <a:rPr lang="fr-FR" sz="2000" dirty="0"/>
              <a:t>)</a:t>
            </a:r>
          </a:p>
          <a:p>
            <a:r>
              <a:rPr lang="fr-FR" sz="2400" dirty="0"/>
              <a:t>AE 1 </a:t>
            </a:r>
            <a:r>
              <a:rPr lang="fr-FR" sz="2400" dirty="0" err="1"/>
              <a:t>submits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description</a:t>
            </a:r>
          </a:p>
          <a:p>
            <a:r>
              <a:rPr lang="fr-FR" sz="2400" dirty="0"/>
              <a:t>AE 2 </a:t>
            </a:r>
            <a:r>
              <a:rPr lang="fr-FR" sz="2400" dirty="0" err="1"/>
              <a:t>fomulates</a:t>
            </a:r>
            <a:r>
              <a:rPr lang="fr-FR" sz="2400" dirty="0"/>
              <a:t> a SPARQL </a:t>
            </a:r>
            <a:r>
              <a:rPr lang="fr-FR" sz="2400" dirty="0" err="1"/>
              <a:t>query</a:t>
            </a:r>
            <a:r>
              <a:rPr lang="fr-FR" sz="2400" dirty="0"/>
              <a:t> to </a:t>
            </a:r>
            <a:r>
              <a:rPr lang="fr-FR" sz="2400" dirty="0" err="1"/>
              <a:t>discover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based</a:t>
            </a:r>
            <a:r>
              <a:rPr lang="fr-FR" sz="2400" dirty="0"/>
              <a:t> on « type » or « </a:t>
            </a:r>
            <a:r>
              <a:rPr lang="fr-FR" sz="2400" dirty="0" err="1"/>
              <a:t>phenomena</a:t>
            </a:r>
            <a:r>
              <a:rPr lang="fr-FR" sz="2400" dirty="0"/>
              <a:t> » or </a:t>
            </a:r>
            <a:r>
              <a:rPr lang="fr-FR" sz="2400" dirty="0" err="1"/>
              <a:t>other</a:t>
            </a:r>
            <a:r>
              <a:rPr lang="fr-FR" sz="2400" dirty="0"/>
              <a:t> </a:t>
            </a:r>
            <a:r>
              <a:rPr lang="fr-FR" sz="2400" dirty="0" err="1"/>
              <a:t>criteria</a:t>
            </a:r>
            <a:endParaRPr lang="fr-FR" sz="2400" dirty="0"/>
          </a:p>
          <a:p>
            <a:r>
              <a:rPr lang="fr-FR" sz="2400" dirty="0"/>
              <a:t>Check the </a:t>
            </a:r>
            <a:r>
              <a:rPr lang="fr-FR" sz="2400" dirty="0" err="1"/>
              <a:t>discovery</a:t>
            </a:r>
            <a:r>
              <a:rPr lang="fr-FR" sz="2400" dirty="0"/>
              <a:t> </a:t>
            </a:r>
            <a:r>
              <a:rPr lang="fr-FR" sz="2400" dirty="0" err="1"/>
              <a:t>result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the initial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submitted</a:t>
            </a:r>
            <a:r>
              <a:rPr lang="fr-FR" sz="2400" dirty="0"/>
              <a:t> by AE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FD9B55-4670-46A6-9349-F69DB8EC8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249863"/>
            <a:ext cx="2636722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2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</a:t>
            </a:r>
            <a:r>
              <a:rPr lang="fr-FR" sz="4000" dirty="0" err="1"/>
              <a:t>example</a:t>
            </a:r>
            <a:r>
              <a:rPr lang="fr-FR" sz="4000" dirty="0"/>
              <a:t> 2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207813-27CD-4B5D-BC51-8021C82DB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2304853"/>
          </a:xfrm>
        </p:spPr>
        <p:txBody>
          <a:bodyPr/>
          <a:lstStyle/>
          <a:p>
            <a:r>
              <a:rPr lang="fr-FR" sz="2400" dirty="0" err="1"/>
              <a:t>Preconditions</a:t>
            </a:r>
            <a:r>
              <a:rPr lang="fr-FR" sz="2400" dirty="0"/>
              <a:t>: </a:t>
            </a:r>
            <a:r>
              <a:rPr lang="fr-FR" sz="2400" dirty="0" err="1"/>
              <a:t>same</a:t>
            </a:r>
            <a:r>
              <a:rPr lang="fr-FR" sz="2400" dirty="0"/>
              <a:t> as </a:t>
            </a:r>
            <a:r>
              <a:rPr lang="fr-FR" sz="2400" dirty="0" err="1"/>
              <a:t>example</a:t>
            </a:r>
            <a:r>
              <a:rPr lang="fr-FR" sz="2400" dirty="0"/>
              <a:t> 1</a:t>
            </a:r>
          </a:p>
          <a:p>
            <a:r>
              <a:rPr lang="fr-FR" sz="2400" dirty="0"/>
              <a:t>AE 1 </a:t>
            </a:r>
            <a:r>
              <a:rPr lang="fr-FR" sz="2400" dirty="0" err="1"/>
              <a:t>submits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description</a:t>
            </a:r>
          </a:p>
          <a:p>
            <a:r>
              <a:rPr lang="fr-FR" sz="2400" dirty="0"/>
              <a:t>AE 2 </a:t>
            </a:r>
            <a:r>
              <a:rPr lang="fr-FR" sz="2400" dirty="0" err="1"/>
              <a:t>submits</a:t>
            </a:r>
            <a:r>
              <a:rPr lang="fr-FR" sz="2400" dirty="0"/>
              <a:t> </a:t>
            </a:r>
            <a:r>
              <a:rPr lang="fr-FR" sz="2400" dirty="0" err="1"/>
              <a:t>resources</a:t>
            </a:r>
            <a:r>
              <a:rPr lang="fr-FR" sz="2400" dirty="0"/>
              <a:t>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semantic</a:t>
            </a:r>
            <a:r>
              <a:rPr lang="fr-FR" sz="2400" dirty="0"/>
              <a:t> description</a:t>
            </a:r>
          </a:p>
          <a:p>
            <a:r>
              <a:rPr lang="fr-FR" sz="2400" dirty="0"/>
              <a:t>App uses the </a:t>
            </a:r>
            <a:r>
              <a:rPr lang="fr-FR" sz="2400" dirty="0" err="1"/>
              <a:t>same</a:t>
            </a:r>
            <a:r>
              <a:rPr lang="fr-FR" sz="2400" dirty="0"/>
              <a:t> </a:t>
            </a:r>
            <a:r>
              <a:rPr lang="fr-FR" sz="2400" dirty="0" err="1"/>
              <a:t>query</a:t>
            </a:r>
            <a:r>
              <a:rPr lang="fr-FR" sz="2400" dirty="0"/>
              <a:t> to </a:t>
            </a:r>
            <a:r>
              <a:rPr lang="fr-FR" sz="2400" dirty="0" err="1"/>
              <a:t>get</a:t>
            </a:r>
            <a:r>
              <a:rPr lang="fr-FR" sz="2400" dirty="0"/>
              <a:t> </a:t>
            </a:r>
            <a:r>
              <a:rPr lang="fr-FR" sz="2400" dirty="0" err="1"/>
              <a:t>result</a:t>
            </a:r>
            <a:r>
              <a:rPr lang="fr-FR" sz="2400" dirty="0"/>
              <a:t> </a:t>
            </a:r>
            <a:r>
              <a:rPr lang="fr-FR" sz="2400" dirty="0" err="1"/>
              <a:t>from</a:t>
            </a:r>
            <a:r>
              <a:rPr lang="fr-FR" sz="2400" dirty="0"/>
              <a:t> annotation of AE1 and AE2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EBEC554-A398-41B2-96EB-EBCDDA2ECEEF}"/>
              </a:ext>
            </a:extLst>
          </p:cNvPr>
          <p:cNvSpPr/>
          <p:nvPr/>
        </p:nvSpPr>
        <p:spPr>
          <a:xfrm>
            <a:off x="1806544" y="4169513"/>
            <a:ext cx="1066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IN-CSE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C9091AE-4106-4CB9-8B4D-590CFAC8E949}"/>
              </a:ext>
            </a:extLst>
          </p:cNvPr>
          <p:cNvSpPr/>
          <p:nvPr/>
        </p:nvSpPr>
        <p:spPr>
          <a:xfrm>
            <a:off x="892144" y="5064274"/>
            <a:ext cx="10668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AE1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C0D6311-4B7E-4456-827B-1253B46240A7}"/>
              </a:ext>
            </a:extLst>
          </p:cNvPr>
          <p:cNvSpPr/>
          <p:nvPr/>
        </p:nvSpPr>
        <p:spPr>
          <a:xfrm>
            <a:off x="2720944" y="5066537"/>
            <a:ext cx="1066800" cy="609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3A7C8C8-250B-487F-80CB-D2C6999F1E7B}"/>
              </a:ext>
            </a:extLst>
          </p:cNvPr>
          <p:cNvCxnSpPr>
            <a:stCxn id="6" idx="0"/>
            <a:endCxn id="3" idx="2"/>
          </p:cNvCxnSpPr>
          <p:nvPr/>
        </p:nvCxnSpPr>
        <p:spPr>
          <a:xfrm rot="5400000" flipH="1" flipV="1">
            <a:off x="1740164" y="4464494"/>
            <a:ext cx="285161" cy="914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027E2562-A440-4C3F-B0C9-57A2CD3C5910}"/>
              </a:ext>
            </a:extLst>
          </p:cNvPr>
          <p:cNvCxnSpPr>
            <a:stCxn id="8" idx="0"/>
            <a:endCxn id="3" idx="3"/>
          </p:cNvCxnSpPr>
          <p:nvPr/>
        </p:nvCxnSpPr>
        <p:spPr>
          <a:xfrm rot="16200000" flipV="1">
            <a:off x="2767732" y="4579925"/>
            <a:ext cx="592224" cy="3810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A06D20F-BB21-4AEE-985A-96A62B8DB253}"/>
              </a:ext>
            </a:extLst>
          </p:cNvPr>
          <p:cNvSpPr/>
          <p:nvPr/>
        </p:nvSpPr>
        <p:spPr>
          <a:xfrm>
            <a:off x="5771962" y="4169513"/>
            <a:ext cx="1066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IN-CSE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02174-8329-4B0A-B6DB-E270930733C4}"/>
              </a:ext>
            </a:extLst>
          </p:cNvPr>
          <p:cNvSpPr/>
          <p:nvPr/>
        </p:nvSpPr>
        <p:spPr>
          <a:xfrm>
            <a:off x="4857562" y="5064274"/>
            <a:ext cx="10668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AE2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451DB0B-85F6-47C9-BBB3-D1732F93ADE4}"/>
              </a:ext>
            </a:extLst>
          </p:cNvPr>
          <p:cNvSpPr/>
          <p:nvPr/>
        </p:nvSpPr>
        <p:spPr>
          <a:xfrm>
            <a:off x="6686362" y="5066537"/>
            <a:ext cx="1066800" cy="609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4713CCB5-2774-410F-AD6D-15CEB2DCAF54}"/>
              </a:ext>
            </a:extLst>
          </p:cNvPr>
          <p:cNvCxnSpPr>
            <a:stCxn id="16" idx="0"/>
            <a:endCxn id="15" idx="2"/>
          </p:cNvCxnSpPr>
          <p:nvPr/>
        </p:nvCxnSpPr>
        <p:spPr>
          <a:xfrm rot="5400000" flipH="1" flipV="1">
            <a:off x="5705582" y="4464494"/>
            <a:ext cx="285161" cy="914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32B6AEBD-5587-4C27-9D41-1868F563615D}"/>
              </a:ext>
            </a:extLst>
          </p:cNvPr>
          <p:cNvCxnSpPr>
            <a:stCxn id="17" idx="0"/>
            <a:endCxn id="15" idx="3"/>
          </p:cNvCxnSpPr>
          <p:nvPr/>
        </p:nvCxnSpPr>
        <p:spPr>
          <a:xfrm rot="16200000" flipV="1">
            <a:off x="6733150" y="4579925"/>
            <a:ext cx="592224" cy="3810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croll: Vertical 19">
            <a:extLst>
              <a:ext uri="{FF2B5EF4-FFF2-40B4-BE49-F238E27FC236}">
                <a16:creationId xmlns:a16="http://schemas.microsoft.com/office/drawing/2014/main" id="{456A532F-471E-4481-BBC2-088A63F99A5A}"/>
              </a:ext>
            </a:extLst>
          </p:cNvPr>
          <p:cNvSpPr/>
          <p:nvPr/>
        </p:nvSpPr>
        <p:spPr>
          <a:xfrm>
            <a:off x="3444468" y="4485852"/>
            <a:ext cx="1028699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Res1</a:t>
            </a:r>
          </a:p>
        </p:txBody>
      </p:sp>
      <p:sp>
        <p:nvSpPr>
          <p:cNvPr id="22" name="Scroll: Vertical 21">
            <a:extLst>
              <a:ext uri="{FF2B5EF4-FFF2-40B4-BE49-F238E27FC236}">
                <a16:creationId xmlns:a16="http://schemas.microsoft.com/office/drawing/2014/main" id="{3C6C3179-13F7-4E8C-ADE9-914C3E0B964A}"/>
              </a:ext>
            </a:extLst>
          </p:cNvPr>
          <p:cNvSpPr/>
          <p:nvPr/>
        </p:nvSpPr>
        <p:spPr>
          <a:xfrm>
            <a:off x="7531165" y="4549012"/>
            <a:ext cx="1028699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Res2</a:t>
            </a:r>
          </a:p>
        </p:txBody>
      </p:sp>
    </p:spTree>
    <p:extLst>
      <p:ext uri="{BB962C8B-B14F-4D97-AF65-F5344CB8AC3E}">
        <p14:creationId xmlns:p14="http://schemas.microsoft.com/office/powerpoint/2010/main" val="3252708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3600" dirty="0" err="1"/>
              <a:t>Semantic</a:t>
            </a:r>
            <a:r>
              <a:rPr lang="fr-FR" sz="3600" dirty="0"/>
              <a:t> </a:t>
            </a:r>
            <a:r>
              <a:rPr lang="fr-FR" sz="3600" dirty="0" err="1"/>
              <a:t>testing</a:t>
            </a:r>
            <a:r>
              <a:rPr lang="fr-FR" sz="3600" dirty="0"/>
              <a:t> </a:t>
            </a:r>
            <a:r>
              <a:rPr lang="fr-FR" sz="3600" dirty="0" err="1"/>
              <a:t>example</a:t>
            </a:r>
            <a:r>
              <a:rPr lang="fr-FR" sz="3600" dirty="0"/>
              <a:t> 2 (</a:t>
            </a:r>
            <a:r>
              <a:rPr lang="fr-FR" sz="3600" dirty="0" err="1"/>
              <a:t>continued</a:t>
            </a:r>
            <a:r>
              <a:rPr lang="fr-FR" sz="3600" dirty="0"/>
              <a:t>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207813-27CD-4B5D-BC51-8021C82DB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2304853"/>
          </a:xfrm>
        </p:spPr>
        <p:txBody>
          <a:bodyPr/>
          <a:lstStyle/>
          <a:p>
            <a:r>
              <a:rPr lang="fr-FR" sz="2400" dirty="0"/>
              <a:t>Change configuration</a:t>
            </a:r>
          </a:p>
          <a:p>
            <a:r>
              <a:rPr lang="fr-FR" sz="2400" dirty="0"/>
              <a:t>AE 1 and AE 2 </a:t>
            </a:r>
            <a:r>
              <a:rPr lang="fr-FR" sz="2400" dirty="0" err="1"/>
              <a:t>submit</a:t>
            </a:r>
            <a:r>
              <a:rPr lang="fr-FR" sz="2400" dirty="0"/>
              <a:t> </a:t>
            </a:r>
            <a:r>
              <a:rPr lang="fr-FR" sz="2400" dirty="0" err="1"/>
              <a:t>their</a:t>
            </a:r>
            <a:r>
              <a:rPr lang="fr-FR" sz="2400" dirty="0"/>
              <a:t> annotation in one CSE</a:t>
            </a:r>
          </a:p>
          <a:p>
            <a:r>
              <a:rPr lang="fr-FR" sz="2400" dirty="0"/>
              <a:t>App use the </a:t>
            </a:r>
            <a:r>
              <a:rPr lang="fr-FR" sz="2400" dirty="0" err="1"/>
              <a:t>same</a:t>
            </a:r>
            <a:r>
              <a:rPr lang="fr-FR" sz="2400" dirty="0"/>
              <a:t> </a:t>
            </a:r>
            <a:r>
              <a:rPr lang="fr-FR" sz="2400" dirty="0" err="1"/>
              <a:t>query</a:t>
            </a:r>
            <a:r>
              <a:rPr lang="fr-FR" sz="2400" dirty="0"/>
              <a:t> to </a:t>
            </a:r>
            <a:r>
              <a:rPr lang="fr-FR" sz="2400" dirty="0" err="1"/>
              <a:t>get</a:t>
            </a:r>
            <a:r>
              <a:rPr lang="fr-FR" sz="2400" dirty="0"/>
              <a:t> </a:t>
            </a:r>
            <a:r>
              <a:rPr lang="fr-FR" sz="2400" dirty="0" err="1"/>
              <a:t>result</a:t>
            </a:r>
            <a:endParaRPr lang="fr-FR" sz="2400" dirty="0"/>
          </a:p>
          <a:p>
            <a:r>
              <a:rPr lang="fr-FR" sz="2400" dirty="0"/>
              <a:t>Check the </a:t>
            </a:r>
            <a:r>
              <a:rPr lang="fr-FR" sz="2400" dirty="0" err="1"/>
              <a:t>result</a:t>
            </a:r>
            <a:r>
              <a:rPr lang="fr-FR" sz="2400" dirty="0"/>
              <a:t> of </a:t>
            </a:r>
            <a:r>
              <a:rPr lang="fr-FR" sz="2400" dirty="0" err="1"/>
              <a:t>executing</a:t>
            </a:r>
            <a:r>
              <a:rPr lang="fr-FR" sz="2400" dirty="0"/>
              <a:t> </a:t>
            </a:r>
            <a:r>
              <a:rPr lang="fr-FR" sz="2400" dirty="0" err="1"/>
              <a:t>seperately</a:t>
            </a:r>
            <a:r>
              <a:rPr lang="fr-FR" sz="2400" dirty="0"/>
              <a:t> the </a:t>
            </a:r>
            <a:r>
              <a:rPr lang="fr-FR" sz="2400" dirty="0" err="1"/>
              <a:t>query</a:t>
            </a:r>
            <a:r>
              <a:rPr lang="fr-FR" sz="2400" dirty="0"/>
              <a:t> and the </a:t>
            </a:r>
            <a:r>
              <a:rPr lang="fr-FR" sz="2400" dirty="0" err="1"/>
              <a:t>current</a:t>
            </a:r>
            <a:r>
              <a:rPr lang="fr-FR" sz="2400" dirty="0"/>
              <a:t> </a:t>
            </a:r>
            <a:r>
              <a:rPr lang="fr-FR" sz="2400" dirty="0" err="1"/>
              <a:t>result</a:t>
            </a:r>
            <a:endParaRPr lang="fr-FR" sz="2400" dirty="0"/>
          </a:p>
          <a:p>
            <a:endParaRPr lang="fr-FR" sz="24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EBEC554-A398-41B2-96EB-EBCDDA2ECEEF}"/>
              </a:ext>
            </a:extLst>
          </p:cNvPr>
          <p:cNvSpPr/>
          <p:nvPr/>
        </p:nvSpPr>
        <p:spPr>
          <a:xfrm>
            <a:off x="1806544" y="4169513"/>
            <a:ext cx="1066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IN-CSE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C9091AE-4106-4CB9-8B4D-590CFAC8E949}"/>
              </a:ext>
            </a:extLst>
          </p:cNvPr>
          <p:cNvSpPr/>
          <p:nvPr/>
        </p:nvSpPr>
        <p:spPr>
          <a:xfrm>
            <a:off x="314702" y="5064274"/>
            <a:ext cx="10668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AE1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C0D6311-4B7E-4456-827B-1253B46240A7}"/>
              </a:ext>
            </a:extLst>
          </p:cNvPr>
          <p:cNvSpPr/>
          <p:nvPr/>
        </p:nvSpPr>
        <p:spPr>
          <a:xfrm>
            <a:off x="2984060" y="5069161"/>
            <a:ext cx="1066800" cy="609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3A7C8C8-250B-487F-80CB-D2C6999F1E7B}"/>
              </a:ext>
            </a:extLst>
          </p:cNvPr>
          <p:cNvCxnSpPr>
            <a:stCxn id="6" idx="0"/>
            <a:endCxn id="3" idx="2"/>
          </p:cNvCxnSpPr>
          <p:nvPr/>
        </p:nvCxnSpPr>
        <p:spPr>
          <a:xfrm rot="5400000" flipH="1" flipV="1">
            <a:off x="1451443" y="4175773"/>
            <a:ext cx="285161" cy="149184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027E2562-A440-4C3F-B0C9-57A2CD3C5910}"/>
              </a:ext>
            </a:extLst>
          </p:cNvPr>
          <p:cNvCxnSpPr>
            <a:stCxn id="8" idx="0"/>
            <a:endCxn id="3" idx="3"/>
          </p:cNvCxnSpPr>
          <p:nvPr/>
        </p:nvCxnSpPr>
        <p:spPr>
          <a:xfrm rot="16200000" flipV="1">
            <a:off x="2897978" y="4449679"/>
            <a:ext cx="594848" cy="6441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CC6DB-8AD9-4EE1-9511-C8CCF2E3D3E7}"/>
              </a:ext>
            </a:extLst>
          </p:cNvPr>
          <p:cNvSpPr/>
          <p:nvPr/>
        </p:nvSpPr>
        <p:spPr>
          <a:xfrm>
            <a:off x="1605857" y="5064274"/>
            <a:ext cx="10668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AE2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F9143823-84A7-490B-8F00-B67FC67EDC67}"/>
              </a:ext>
            </a:extLst>
          </p:cNvPr>
          <p:cNvCxnSpPr>
            <a:stCxn id="21" idx="0"/>
            <a:endCxn id="3" idx="2"/>
          </p:cNvCxnSpPr>
          <p:nvPr/>
        </p:nvCxnSpPr>
        <p:spPr>
          <a:xfrm rot="5400000" flipH="1" flipV="1">
            <a:off x="2097020" y="4821351"/>
            <a:ext cx="285161" cy="2006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croll: Vertical 22">
            <a:extLst>
              <a:ext uri="{FF2B5EF4-FFF2-40B4-BE49-F238E27FC236}">
                <a16:creationId xmlns:a16="http://schemas.microsoft.com/office/drawing/2014/main" id="{6604C937-63E6-4A57-9512-2E55FB61F909}"/>
              </a:ext>
            </a:extLst>
          </p:cNvPr>
          <p:cNvSpPr/>
          <p:nvPr/>
        </p:nvSpPr>
        <p:spPr>
          <a:xfrm>
            <a:off x="3677408" y="4577305"/>
            <a:ext cx="1135452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Res</a:t>
            </a:r>
            <a:r>
              <a:rPr lang="fr-FR" dirty="0"/>
              <a:t> 1+2</a:t>
            </a:r>
          </a:p>
        </p:txBody>
      </p:sp>
      <p:sp>
        <p:nvSpPr>
          <p:cNvPr id="24" name="Scroll: Vertical 23">
            <a:extLst>
              <a:ext uri="{FF2B5EF4-FFF2-40B4-BE49-F238E27FC236}">
                <a16:creationId xmlns:a16="http://schemas.microsoft.com/office/drawing/2014/main" id="{556B617D-ED1B-428A-8F78-5959BB8EF55C}"/>
              </a:ext>
            </a:extLst>
          </p:cNvPr>
          <p:cNvSpPr/>
          <p:nvPr/>
        </p:nvSpPr>
        <p:spPr>
          <a:xfrm>
            <a:off x="7627548" y="4803816"/>
            <a:ext cx="1135452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Res</a:t>
            </a:r>
            <a:r>
              <a:rPr lang="fr-FR" dirty="0"/>
              <a:t> 1+2</a:t>
            </a:r>
          </a:p>
        </p:txBody>
      </p:sp>
      <p:sp>
        <p:nvSpPr>
          <p:cNvPr id="25" name="Scroll: Vertical 24">
            <a:extLst>
              <a:ext uri="{FF2B5EF4-FFF2-40B4-BE49-F238E27FC236}">
                <a16:creationId xmlns:a16="http://schemas.microsoft.com/office/drawing/2014/main" id="{54FE165B-EAA5-45DB-99BD-22E59693AD61}"/>
              </a:ext>
            </a:extLst>
          </p:cNvPr>
          <p:cNvSpPr/>
          <p:nvPr/>
        </p:nvSpPr>
        <p:spPr>
          <a:xfrm>
            <a:off x="5715000" y="4090335"/>
            <a:ext cx="1028699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Res1</a:t>
            </a:r>
          </a:p>
        </p:txBody>
      </p:sp>
      <p:sp>
        <p:nvSpPr>
          <p:cNvPr id="26" name="Scroll: Vertical 25">
            <a:extLst>
              <a:ext uri="{FF2B5EF4-FFF2-40B4-BE49-F238E27FC236}">
                <a16:creationId xmlns:a16="http://schemas.microsoft.com/office/drawing/2014/main" id="{A3AF5C1A-1FA1-4431-8DF8-19580016AFC1}"/>
              </a:ext>
            </a:extLst>
          </p:cNvPr>
          <p:cNvSpPr/>
          <p:nvPr/>
        </p:nvSpPr>
        <p:spPr>
          <a:xfrm>
            <a:off x="5705855" y="5487313"/>
            <a:ext cx="1028699" cy="688778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Res2</a:t>
            </a:r>
          </a:p>
        </p:txBody>
      </p:sp>
      <p:sp>
        <p:nvSpPr>
          <p:cNvPr id="11" name="Plus Sign 10">
            <a:extLst>
              <a:ext uri="{FF2B5EF4-FFF2-40B4-BE49-F238E27FC236}">
                <a16:creationId xmlns:a16="http://schemas.microsoft.com/office/drawing/2014/main" id="{F2AF36FD-C06D-4CD1-AFCA-F1EF79E77E97}"/>
              </a:ext>
            </a:extLst>
          </p:cNvPr>
          <p:cNvSpPr/>
          <p:nvPr/>
        </p:nvSpPr>
        <p:spPr>
          <a:xfrm>
            <a:off x="5914410" y="4860942"/>
            <a:ext cx="629878" cy="57452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quals 12">
            <a:extLst>
              <a:ext uri="{FF2B5EF4-FFF2-40B4-BE49-F238E27FC236}">
                <a16:creationId xmlns:a16="http://schemas.microsoft.com/office/drawing/2014/main" id="{2B64981B-A1E9-4685-A334-3233D169B5FC}"/>
              </a:ext>
            </a:extLst>
          </p:cNvPr>
          <p:cNvSpPr/>
          <p:nvPr/>
        </p:nvSpPr>
        <p:spPr>
          <a:xfrm>
            <a:off x="6834377" y="4909799"/>
            <a:ext cx="693348" cy="525669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686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528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Myriad pro</vt:lpstr>
      <vt:lpstr>宋体</vt:lpstr>
      <vt:lpstr>Arial</vt:lpstr>
      <vt:lpstr>Calibri</vt:lpstr>
      <vt:lpstr>Times New Roman</vt:lpstr>
      <vt:lpstr>Office Theme</vt:lpstr>
      <vt:lpstr>Semantic testing in oneM2M</vt:lpstr>
      <vt:lpstr>oneM2M semantic enablement </vt:lpstr>
      <vt:lpstr>Semantic testing on resource level </vt:lpstr>
      <vt:lpstr>Semantic testing on model level</vt:lpstr>
      <vt:lpstr>Basic aspects and potential semantic tests on model level</vt:lpstr>
      <vt:lpstr>Semantic testing on operation level</vt:lpstr>
      <vt:lpstr>Semantic testing example 1</vt:lpstr>
      <vt:lpstr>Semantic testing example 2</vt:lpstr>
      <vt:lpstr>Semantic testing example 2 (continued)</vt:lpstr>
      <vt:lpstr>Discussion 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Mengxuan Zhao</cp:lastModifiedBy>
  <cp:revision>39</cp:revision>
  <dcterms:created xsi:type="dcterms:W3CDTF">2012-09-11T22:52:11Z</dcterms:created>
  <dcterms:modified xsi:type="dcterms:W3CDTF">2017-10-17T07:38:21Z</dcterms:modified>
</cp:coreProperties>
</file>