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7" r:id="rId3"/>
    <p:sldId id="274" r:id="rId4"/>
    <p:sldId id="275" r:id="rId5"/>
    <p:sldId id="268" r:id="rId6"/>
    <p:sldId id="269" r:id="rId7"/>
    <p:sldId id="270" r:id="rId8"/>
    <p:sldId id="271" r:id="rId9"/>
    <p:sldId id="272" r:id="rId10"/>
    <p:sldId id="277" r:id="rId11"/>
    <p:sldId id="273" r:id="rId12"/>
    <p:sldId id="27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/>
    <p:restoredTop sz="94656"/>
  </p:normalViewPr>
  <p:slideViewPr>
    <p:cSldViewPr>
      <p:cViewPr varScale="1">
        <p:scale>
          <a:sx n="113" d="100"/>
          <a:sy n="113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algn="l"/>
            <a:r>
              <a:rPr lang="en-GB" altLang="en-US" dirty="0">
                <a:latin typeface="Myriad pro"/>
              </a:rPr>
              <a:t>© 2014 oneM2M Partners  	TST-2017-0258-Test_Purpose_Dev_R2_R3 </a:t>
            </a:r>
          </a:p>
          <a:p>
            <a:fld id="{43D9CD67-9EAB-4898-8D5C-360626FDF8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lynn.Bob@convidawireless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81993" y="34824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Certification Process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682738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Bob Flynn, </a:t>
            </a:r>
            <a:r>
              <a:rPr lang="en-US" altLang="en-US" dirty="0" err="1">
                <a:solidFill>
                  <a:srgbClr val="B42025"/>
                </a:solidFill>
              </a:rPr>
              <a:t>Convida</a:t>
            </a:r>
            <a:r>
              <a:rPr lang="en-US" altLang="en-US" dirty="0">
                <a:solidFill>
                  <a:srgbClr val="B42025"/>
                </a:solidFill>
              </a:rPr>
              <a:t> Wireless, </a:t>
            </a:r>
            <a:r>
              <a:rPr lang="en-US" altLang="en-US" dirty="0">
                <a:solidFill>
                  <a:srgbClr val="B42025"/>
                </a:solidFill>
                <a:hlinkClick r:id="rId3"/>
              </a:rPr>
              <a:t>Flynn.Bob@convidawireless.com</a:t>
            </a:r>
            <a:r>
              <a:rPr lang="en-US" altLang="en-US" dirty="0">
                <a:solidFill>
                  <a:srgbClr val="B42025"/>
                </a:solidFill>
              </a:rPr>
              <a:t> 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33.1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TST-2018-00xx-oneM2M_Certification_Process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86657" y="4800601"/>
            <a:ext cx="5943600" cy="1676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06601" y="1549400"/>
            <a:ext cx="4572000" cy="3124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" y="1219200"/>
            <a:ext cx="2133600" cy="5029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2686" y="3505200"/>
            <a:ext cx="3657600" cy="1828800"/>
          </a:xfrm>
        </p:spPr>
        <p:txBody>
          <a:bodyPr/>
          <a:lstStyle/>
          <a:p>
            <a:r>
              <a:rPr lang="en-GB" sz="1800" dirty="0"/>
              <a:t>Store the following in a database</a:t>
            </a:r>
          </a:p>
          <a:p>
            <a:pPr lvl="1"/>
            <a:r>
              <a:rPr lang="en-GB" sz="1600" dirty="0"/>
              <a:t>Features</a:t>
            </a:r>
          </a:p>
          <a:p>
            <a:pPr lvl="1"/>
            <a:r>
              <a:rPr lang="en-GB" sz="1600" dirty="0"/>
              <a:t>Product categories/profile</a:t>
            </a:r>
          </a:p>
          <a:p>
            <a:pPr lvl="1"/>
            <a:r>
              <a:rPr lang="en-GB" sz="1600" dirty="0"/>
              <a:t>Test Cases</a:t>
            </a:r>
          </a:p>
          <a:p>
            <a:pPr lvl="1"/>
            <a:r>
              <a:rPr lang="en-GB" sz="1600" dirty="0"/>
              <a:t>Feature versus Test Cases</a:t>
            </a:r>
          </a:p>
          <a:p>
            <a:r>
              <a:rPr lang="en-GB" sz="900" dirty="0"/>
              <a:t>Refer to CT-2016-0031-data_base_for_certification_criteria.doc</a:t>
            </a:r>
          </a:p>
          <a:p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796471" y="125867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Product</a:t>
            </a:r>
          </a:p>
          <a:p>
            <a:pPr algn="ctr"/>
            <a:r>
              <a:rPr lang="en-US" dirty="0"/>
              <a:t>Company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65052" y="158183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oneM2M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1"/>
            <a:ext cx="6049883" cy="44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318000" y="5824639"/>
            <a:ext cx="13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Certification</a:t>
            </a:r>
          </a:p>
        </p:txBody>
      </p:sp>
      <p:sp>
        <p:nvSpPr>
          <p:cNvPr id="10" name="Rectangle: Diagonal Corners Snipped 9"/>
          <p:cNvSpPr/>
          <p:nvPr/>
        </p:nvSpPr>
        <p:spPr>
          <a:xfrm>
            <a:off x="6677626" y="1371599"/>
            <a:ext cx="2179717" cy="190499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Based on our current state, do we want to target this solution or something different</a:t>
            </a:r>
          </a:p>
        </p:txBody>
      </p:sp>
    </p:spTree>
    <p:extLst>
      <p:ext uri="{BB962C8B-B14F-4D97-AF65-F5344CB8AC3E}">
        <p14:creationId xmlns:p14="http://schemas.microsoft.com/office/powerpoint/2010/main" val="2018368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U-Turn 7"/>
          <p:cNvSpPr/>
          <p:nvPr/>
        </p:nvSpPr>
        <p:spPr>
          <a:xfrm rot="5400000">
            <a:off x="6953250" y="3867150"/>
            <a:ext cx="3124200" cy="876300"/>
          </a:xfrm>
          <a:prstGeom prst="uturnArrow">
            <a:avLst>
              <a:gd name="adj1" fmla="val 25939"/>
              <a:gd name="adj2" fmla="val 23395"/>
              <a:gd name="adj3" fmla="val 26140"/>
              <a:gd name="adj4" fmla="val 15156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missing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 realize the proposed solution</a:t>
            </a:r>
          </a:p>
          <a:p>
            <a:pPr lvl="1"/>
            <a:r>
              <a:rPr lang="en-US" dirty="0"/>
              <a:t>Import data from our specifications into a database</a:t>
            </a:r>
          </a:p>
          <a:p>
            <a:pPr lvl="2"/>
            <a:r>
              <a:rPr lang="en-US" dirty="0"/>
              <a:t>I suggest MongoDB</a:t>
            </a:r>
          </a:p>
          <a:p>
            <a:pPr lvl="2"/>
            <a:r>
              <a:rPr lang="en-US" dirty="0"/>
              <a:t>TTA preference?</a:t>
            </a:r>
          </a:p>
          <a:p>
            <a:pPr lvl="2"/>
            <a:r>
              <a:rPr lang="en-US" dirty="0"/>
              <a:t>GCF could suggest their infrastructure</a:t>
            </a:r>
          </a:p>
          <a:p>
            <a:pPr lvl="1"/>
            <a:r>
              <a:rPr lang="en-US" dirty="0"/>
              <a:t>Create the Feature to Test Cases Mapping </a:t>
            </a:r>
          </a:p>
          <a:p>
            <a:pPr lvl="2"/>
            <a:r>
              <a:rPr lang="en-US" dirty="0"/>
              <a:t>Suggest making this part of the Test Purpose Header information</a:t>
            </a:r>
          </a:p>
          <a:p>
            <a:pPr lvl="1"/>
            <a:r>
              <a:rPr lang="en-US" dirty="0"/>
              <a:t>Web Interface (for product company) and Record of Results</a:t>
            </a:r>
          </a:p>
          <a:p>
            <a:pPr lvl="2"/>
            <a:r>
              <a:rPr lang="en-US" dirty="0"/>
              <a:t>Certification Body and Test Lab responsibility</a:t>
            </a:r>
          </a:p>
          <a:p>
            <a:pPr lvl="2"/>
            <a:r>
              <a:rPr lang="en-US" dirty="0"/>
              <a:t>Need to define the interface they will need to access the data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lowchart: Magnetic Disk 3"/>
          <p:cNvSpPr/>
          <p:nvPr/>
        </p:nvSpPr>
        <p:spPr>
          <a:xfrm>
            <a:off x="5334000" y="2373974"/>
            <a:ext cx="2667000" cy="762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oneM2M CC dB</a:t>
            </a:r>
          </a:p>
        </p:txBody>
      </p:sp>
      <p:sp>
        <p:nvSpPr>
          <p:cNvPr id="6" name="Arrow: Right 5"/>
          <p:cNvSpPr/>
          <p:nvPr/>
        </p:nvSpPr>
        <p:spPr>
          <a:xfrm>
            <a:off x="4114800" y="2743200"/>
            <a:ext cx="1143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Bent 6"/>
          <p:cNvSpPr/>
          <p:nvPr/>
        </p:nvSpPr>
        <p:spPr>
          <a:xfrm rot="16200000" flipV="1">
            <a:off x="6926659" y="3067314"/>
            <a:ext cx="548481" cy="685800"/>
          </a:xfrm>
          <a:prstGeom prst="bentArrow">
            <a:avLst>
              <a:gd name="adj1" fmla="val 24741"/>
              <a:gd name="adj2" fmla="val 22863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343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IAG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These slides with a timeline to complete what is depicted</a:t>
            </a:r>
          </a:p>
          <a:p>
            <a:pPr lvl="1"/>
            <a:r>
              <a:rPr lang="en-US" dirty="0"/>
              <a:t>End of July WG (TST 36) meeting?</a:t>
            </a:r>
          </a:p>
          <a:p>
            <a:pPr lvl="1"/>
            <a:r>
              <a:rPr lang="en-US" dirty="0"/>
              <a:t>Database interface by End of TP 35?</a:t>
            </a:r>
          </a:p>
          <a:p>
            <a:r>
              <a:rPr lang="en-US" dirty="0"/>
              <a:t>Allow them to plan for the non-oneM2M components (Web and Results database)</a:t>
            </a:r>
          </a:p>
          <a:p>
            <a:r>
              <a:rPr lang="en-US" dirty="0"/>
              <a:t>Need commitments from volunteers to help with the tasks from the previous page.</a:t>
            </a:r>
          </a:p>
          <a:p>
            <a:pPr lvl="1"/>
            <a:r>
              <a:rPr lang="en-US" dirty="0"/>
              <a:t>Prepare existing data for import</a:t>
            </a:r>
          </a:p>
          <a:p>
            <a:pPr lvl="1"/>
            <a:r>
              <a:rPr lang="en-US" dirty="0"/>
              <a:t>Scripts to input “prepared” data</a:t>
            </a:r>
          </a:p>
          <a:p>
            <a:pPr lvl="1"/>
            <a:r>
              <a:rPr lang="en-US" dirty="0"/>
              <a:t>Define external interface queries</a:t>
            </a:r>
          </a:p>
          <a:p>
            <a:pPr lvl="1"/>
            <a:r>
              <a:rPr lang="en-US" dirty="0"/>
              <a:t>Feature to Test Case Mapping (Update all TPs)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Nov 2017 we captured the perceived state of the certification process – confusing at best, possibly incomplete.</a:t>
            </a:r>
          </a:p>
          <a:p>
            <a:r>
              <a:rPr lang="en-US" dirty="0"/>
              <a:t>At TP#24 (July 2016) we had a CT contribution from Qualcomm proposing a method or process for certification.</a:t>
            </a:r>
          </a:p>
          <a:p>
            <a:r>
              <a:rPr lang="en-US" dirty="0"/>
              <a:t>At </a:t>
            </a:r>
            <a:r>
              <a:rPr lang="en-US" b="1" dirty="0"/>
              <a:t>IAG#6 </a:t>
            </a:r>
            <a:r>
              <a:rPr lang="en-US" b="1" dirty="0" err="1"/>
              <a:t>Webconference</a:t>
            </a:r>
            <a:r>
              <a:rPr lang="en-US" b="1" dirty="0"/>
              <a:t> </a:t>
            </a:r>
            <a:r>
              <a:rPr lang="en-US" sz="1600" b="1" dirty="0"/>
              <a:t>(</a:t>
            </a:r>
            <a:r>
              <a:rPr lang="en-US" sz="1600" dirty="0"/>
              <a:t>Tue, 23 Jan 2018 14:30 - 16:00 GMT) </a:t>
            </a:r>
            <a:r>
              <a:rPr lang="en-US" dirty="0"/>
              <a:t>oneM2M was asked to provide clarity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73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Highlighted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TS-0031</a:t>
            </a:r>
          </a:p>
          <a:p>
            <a:pPr lvl="1"/>
            <a:r>
              <a:rPr lang="en-US" dirty="0"/>
              <a:t>Not complete </a:t>
            </a:r>
            <a:r>
              <a:rPr lang="en-US" dirty="0">
                <a:sym typeface="Wingdings" panose="05000000000000000000" pitchFamily="2" charset="2"/>
              </a:rPr>
              <a:t> completed for Release 1 at TP33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Hard to find due to lack of contributions  Publication requested at TP33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WI states that this is where mandatory/option features are described  Better text to describe what we have already done in TS-0025.  For example,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3863487"/>
            <a:ext cx="4191000" cy="248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6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Highlighted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TS-0025</a:t>
            </a:r>
          </a:p>
          <a:p>
            <a:pPr lvl="1"/>
            <a:r>
              <a:rPr lang="en-US" dirty="0"/>
              <a:t>Fundamental Features and Extendable Features are confusing terms that are meant to mean “Required / Mandatory” and “Optional”</a:t>
            </a:r>
            <a:endParaRPr lang="en-US" dirty="0"/>
          </a:p>
          <a:p>
            <a:pPr lvl="1"/>
            <a:r>
              <a:rPr lang="en-US" dirty="0"/>
              <a:t>No description of a data model is described therefore two sensors can place </a:t>
            </a:r>
            <a:r>
              <a:rPr lang="en-US" dirty="0" err="1"/>
              <a:t>contentInstances</a:t>
            </a:r>
            <a:r>
              <a:rPr lang="en-US" dirty="0"/>
              <a:t> in different locations. A monitor application would not work with both of those sensors (unless discovery is required AND additional requirements for the sensor profile).</a:t>
            </a:r>
          </a:p>
          <a:p>
            <a:pPr lvl="1"/>
            <a:r>
              <a:rPr lang="en-US" dirty="0"/>
              <a:t>Expected to see linkage to test cases based on the WI description.</a:t>
            </a:r>
          </a:p>
          <a:p>
            <a:r>
              <a:rPr lang="en-US" dirty="0"/>
              <a:t>TS-0018</a:t>
            </a:r>
          </a:p>
          <a:p>
            <a:pPr lvl="1"/>
            <a:r>
              <a:rPr lang="en-US" dirty="0"/>
              <a:t>No way to link to tests to features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733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006601" y="1549400"/>
            <a:ext cx="4572000" cy="3124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6657" y="4800601"/>
            <a:ext cx="5943600" cy="1676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" y="1219200"/>
            <a:ext cx="2133600" cy="5029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2686" y="3505200"/>
            <a:ext cx="3657600" cy="1828800"/>
          </a:xfrm>
        </p:spPr>
        <p:txBody>
          <a:bodyPr/>
          <a:lstStyle/>
          <a:p>
            <a:r>
              <a:rPr lang="en-GB" sz="1800" dirty="0"/>
              <a:t>Store the following in a database</a:t>
            </a:r>
          </a:p>
          <a:p>
            <a:pPr lvl="1"/>
            <a:r>
              <a:rPr lang="en-GB" sz="1600" dirty="0"/>
              <a:t>Features</a:t>
            </a:r>
          </a:p>
          <a:p>
            <a:pPr lvl="1"/>
            <a:r>
              <a:rPr lang="en-GB" sz="1600" dirty="0"/>
              <a:t>Product categories/profile</a:t>
            </a:r>
          </a:p>
          <a:p>
            <a:pPr lvl="1"/>
            <a:r>
              <a:rPr lang="en-GB" sz="1600" dirty="0"/>
              <a:t>Test Cases</a:t>
            </a:r>
          </a:p>
          <a:p>
            <a:pPr lvl="1"/>
            <a:r>
              <a:rPr lang="en-GB" sz="1600" dirty="0"/>
              <a:t>Feature versus Test Cases</a:t>
            </a:r>
          </a:p>
          <a:p>
            <a:r>
              <a:rPr lang="en-GB" sz="900" dirty="0"/>
              <a:t>Refer to CT-2016-0031-data_base_for_certification_criteria.doc</a:t>
            </a:r>
          </a:p>
          <a:p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796471" y="125867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Product</a:t>
            </a:r>
          </a:p>
          <a:p>
            <a:pPr algn="ctr"/>
            <a:r>
              <a:rPr lang="en-US" dirty="0"/>
              <a:t>Company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65052" y="158183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oneM2M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1"/>
            <a:ext cx="6049883" cy="44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318000" y="5824639"/>
            <a:ext cx="13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Certification</a:t>
            </a:r>
          </a:p>
        </p:txBody>
      </p:sp>
    </p:spTree>
    <p:extLst>
      <p:ext uri="{BB962C8B-B14F-4D97-AF65-F5344CB8AC3E}">
        <p14:creationId xmlns:p14="http://schemas.microsoft.com/office/powerpoint/2010/main" val="77743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r>
              <a:rPr lang="en-GB" dirty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2" y="3886200"/>
            <a:ext cx="2192867" cy="2101776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TS-0031</a:t>
            </a:r>
          </a:p>
          <a:p>
            <a:r>
              <a:rPr lang="en-US" sz="1600" dirty="0"/>
              <a:t>Good correlation between proposed solution and the current state.</a:t>
            </a:r>
          </a:p>
          <a:p>
            <a:r>
              <a:rPr lang="en-US" sz="1600" dirty="0"/>
              <a:t>Do we want to add references?</a:t>
            </a:r>
          </a:p>
          <a:p>
            <a:pPr lvl="1"/>
            <a:r>
              <a:rPr lang="en-US" sz="1200" dirty="0"/>
              <a:t>I think it is not needed.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4419600" cy="18570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3381087"/>
            <a:ext cx="5860784" cy="2606889"/>
          </a:xfrm>
          <a:prstGeom prst="rect">
            <a:avLst/>
          </a:prstGeom>
        </p:spPr>
      </p:pic>
      <p:sp>
        <p:nvSpPr>
          <p:cNvPr id="10" name="Arrow: Left 9"/>
          <p:cNvSpPr/>
          <p:nvPr/>
        </p:nvSpPr>
        <p:spPr>
          <a:xfrm>
            <a:off x="5410200" y="1676400"/>
            <a:ext cx="19812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Proposed</a:t>
            </a:r>
          </a:p>
        </p:txBody>
      </p:sp>
      <p:sp>
        <p:nvSpPr>
          <p:cNvPr id="11" name="Arrow: Down 10"/>
          <p:cNvSpPr/>
          <p:nvPr/>
        </p:nvSpPr>
        <p:spPr>
          <a:xfrm>
            <a:off x="4953000" y="2667000"/>
            <a:ext cx="3352800" cy="6378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Implemented</a:t>
            </a:r>
          </a:p>
        </p:txBody>
      </p:sp>
    </p:spTree>
    <p:extLst>
      <p:ext uri="{BB962C8B-B14F-4D97-AF65-F5344CB8AC3E}">
        <p14:creationId xmlns:p14="http://schemas.microsoft.com/office/powerpoint/2010/main" val="1079460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Product categories/profile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15000"/>
            <a:ext cx="8229600" cy="334963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Good correlation between proposed solution and the current state (address confusing terms)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371600"/>
            <a:ext cx="4030784" cy="4114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256212"/>
            <a:ext cx="3747203" cy="453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56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0"/>
            <a:ext cx="8229600" cy="4111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Good correlation between proposed solution and the current state.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5181599" cy="2819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131733"/>
            <a:ext cx="6122807" cy="122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853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 versus Test Cases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1904999"/>
          </a:xfrm>
        </p:spPr>
        <p:txBody>
          <a:bodyPr/>
          <a:lstStyle/>
          <a:p>
            <a:r>
              <a:rPr lang="en-US" dirty="0"/>
              <a:t>We don’t have this anywhere at this point.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Seems like a Critical Component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33" y="1625600"/>
            <a:ext cx="6122807" cy="16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2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17303</TotalTime>
  <Words>566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Myriad pro</vt:lpstr>
      <vt:lpstr>Wingdings</vt:lpstr>
      <vt:lpstr>Office Theme</vt:lpstr>
      <vt:lpstr>Certification Process</vt:lpstr>
      <vt:lpstr>Background</vt:lpstr>
      <vt:lpstr>Issues Highlighted</vt:lpstr>
      <vt:lpstr>Issues Highlighted</vt:lpstr>
      <vt:lpstr>Proposed Solution</vt:lpstr>
      <vt:lpstr>Features</vt:lpstr>
      <vt:lpstr>Product categories/profile</vt:lpstr>
      <vt:lpstr>Test Cases</vt:lpstr>
      <vt:lpstr>Feature versus Test Cases </vt:lpstr>
      <vt:lpstr>Proposed Solution</vt:lpstr>
      <vt:lpstr>What’s missing</vt:lpstr>
      <vt:lpstr>Response to IAG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Flynn, Bob</cp:lastModifiedBy>
  <cp:revision>69</cp:revision>
  <dcterms:created xsi:type="dcterms:W3CDTF">2012-09-11T22:52:11Z</dcterms:created>
  <dcterms:modified xsi:type="dcterms:W3CDTF">2018-02-06T11:04:09Z</dcterms:modified>
</cp:coreProperties>
</file>