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67" r:id="rId3"/>
    <p:sldId id="274" r:id="rId4"/>
    <p:sldId id="275" r:id="rId5"/>
    <p:sldId id="268" r:id="rId6"/>
    <p:sldId id="272" r:id="rId7"/>
    <p:sldId id="273" r:id="rId8"/>
    <p:sldId id="276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2FF"/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9"/>
    <p:restoredTop sz="94675"/>
  </p:normalViewPr>
  <p:slideViewPr>
    <p:cSldViewPr>
      <p:cViewPr varScale="1">
        <p:scale>
          <a:sx n="89" d="100"/>
          <a:sy n="89" d="100"/>
        </p:scale>
        <p:origin x="1496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0D768AF-BC99-4530-8D22-736BB6C6795C}" type="datetimeFigureOut">
              <a:rPr lang="en-US"/>
              <a:pPr>
                <a:defRPr/>
              </a:pPr>
              <a:t>3/14/18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9BA28B8-7E2E-4E3D-B0CD-B654E89E62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77436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57200" y="6356350"/>
            <a:ext cx="8229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algn="l"/>
            <a:r>
              <a:rPr lang="en-GB" altLang="en-US" dirty="0">
                <a:latin typeface="Myriad pro"/>
              </a:rPr>
              <a:t>© 2014 oneM2M Partners  	TST-2017-0258-Test_Purpose_Dev_R2_R3 </a:t>
            </a:r>
          </a:p>
          <a:p>
            <a:fld id="{43D9CD67-9EAB-4898-8D5C-360626FDF8B9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27349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2005599-1D60-42C5-8843-E05EFB8653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8157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5119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7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Flynn.Bob@convidawireless.com" TargetMode="External"/><Relationship Id="rId4" Type="http://schemas.openxmlformats.org/officeDocument/2006/relationships/hyperlink" Target="mailto:jseungsong.sju@gmail.com" TargetMode="External"/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457200" y="4724401"/>
            <a:ext cx="8229600" cy="1754188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781993" y="34824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800" b="1" dirty="0" smtClean="0">
                <a:solidFill>
                  <a:srgbClr val="A0A0A3"/>
                </a:solidFill>
              </a:rPr>
              <a:t>Response to GCF regarding Certification </a:t>
            </a:r>
            <a:r>
              <a:rPr lang="en-US" altLang="en-US" sz="4800" b="1" dirty="0">
                <a:solidFill>
                  <a:srgbClr val="A0A0A3"/>
                </a:solidFill>
              </a:rPr>
              <a:t>Process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42933" y="4738736"/>
            <a:ext cx="682815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TST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Bob Flynn, </a:t>
            </a:r>
            <a:r>
              <a:rPr lang="en-US" altLang="en-US" dirty="0" err="1">
                <a:solidFill>
                  <a:srgbClr val="B42025"/>
                </a:solidFill>
              </a:rPr>
              <a:t>Convida</a:t>
            </a:r>
            <a:r>
              <a:rPr lang="en-US" altLang="en-US" dirty="0">
                <a:solidFill>
                  <a:srgbClr val="B42025"/>
                </a:solidFill>
              </a:rPr>
              <a:t> Wireless, </a:t>
            </a:r>
            <a:r>
              <a:rPr lang="en-US" altLang="en-US" dirty="0">
                <a:solidFill>
                  <a:srgbClr val="B42025"/>
                </a:solidFill>
                <a:hlinkClick r:id="rId3"/>
              </a:rPr>
              <a:t>Flynn.Bob@convidawireless.com</a:t>
            </a:r>
            <a:r>
              <a:rPr lang="en-US" altLang="en-US" dirty="0">
                <a:solidFill>
                  <a:srgbClr val="B42025"/>
                </a:solidFill>
              </a:rPr>
              <a:t> </a:t>
            </a:r>
            <a:endParaRPr lang="en-US" altLang="en-US" dirty="0" smtClean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 smtClean="0">
                <a:solidFill>
                  <a:srgbClr val="B42025"/>
                </a:solidFill>
              </a:rPr>
              <a:t>JaeSeung Song, KETI, </a:t>
            </a:r>
            <a:r>
              <a:rPr lang="en-US" altLang="en-US" dirty="0" smtClean="0">
                <a:solidFill>
                  <a:srgbClr val="B42025"/>
                </a:solidFill>
                <a:hlinkClick r:id="rId4"/>
              </a:rPr>
              <a:t>jseungsong.sju@gmail.com</a:t>
            </a:r>
            <a:r>
              <a:rPr lang="en-US" altLang="en-US" dirty="0" smtClean="0">
                <a:solidFill>
                  <a:srgbClr val="B42025"/>
                </a:solidFill>
              </a:rPr>
              <a:t> </a:t>
            </a:r>
            <a:endParaRPr lang="en-US" altLang="en-US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Meeting Date: TST </a:t>
            </a:r>
            <a:r>
              <a:rPr lang="en-US" altLang="en-US" dirty="0" smtClean="0">
                <a:solidFill>
                  <a:srgbClr val="B42025"/>
                </a:solidFill>
              </a:rPr>
              <a:t>34</a:t>
            </a:r>
            <a:endParaRPr lang="en-US" altLang="en-US" dirty="0">
              <a:solidFill>
                <a:srgbClr val="B42025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287" y="0"/>
            <a:ext cx="33419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TST-2018-0050-Response_to_GCF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Nov 2017 we captured the perceived state of the certification process – confusing at best, possibly incomplete.</a:t>
            </a:r>
          </a:p>
          <a:p>
            <a:r>
              <a:rPr lang="en-US" dirty="0"/>
              <a:t>At TP#24 (July 2016) we had a CT contribution from Qualcomm proposing a method or process for certification.</a:t>
            </a:r>
          </a:p>
          <a:p>
            <a:r>
              <a:rPr lang="en-US" dirty="0"/>
              <a:t>At </a:t>
            </a:r>
            <a:r>
              <a:rPr lang="en-US" b="1" dirty="0"/>
              <a:t>IAG#6 </a:t>
            </a:r>
            <a:r>
              <a:rPr lang="en-US" b="1" dirty="0" err="1"/>
              <a:t>Webconference</a:t>
            </a:r>
            <a:r>
              <a:rPr lang="en-US" b="1" dirty="0"/>
              <a:t> </a:t>
            </a:r>
            <a:r>
              <a:rPr lang="en-US" sz="1600" b="1" dirty="0"/>
              <a:t>(</a:t>
            </a:r>
            <a:r>
              <a:rPr lang="en-US" sz="1600" dirty="0"/>
              <a:t>Tue, 23 Jan 2018 14:30 - 16:00 GMT) </a:t>
            </a:r>
            <a:r>
              <a:rPr lang="en-US" dirty="0"/>
              <a:t>oneM2M was asked to provide clarity</a:t>
            </a:r>
          </a:p>
        </p:txBody>
      </p:sp>
    </p:spTree>
    <p:extLst>
      <p:ext uri="{BB962C8B-B14F-4D97-AF65-F5344CB8AC3E}">
        <p14:creationId xmlns:p14="http://schemas.microsoft.com/office/powerpoint/2010/main" val="2262673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 Highlighted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3839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TS-0031</a:t>
            </a:r>
          </a:p>
          <a:p>
            <a:pPr lvl="1"/>
            <a:r>
              <a:rPr lang="en-US" dirty="0"/>
              <a:t>Not complete </a:t>
            </a:r>
            <a:r>
              <a:rPr lang="en-US" dirty="0">
                <a:solidFill>
                  <a:srgbClr val="0432FF"/>
                </a:solidFill>
                <a:sym typeface="Wingdings" panose="05000000000000000000" pitchFamily="2" charset="2"/>
              </a:rPr>
              <a:t> completed for Release 1 at TP33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Hard to find due to lack of </a:t>
            </a:r>
            <a:r>
              <a:rPr lang="en-US" dirty="0" smtClean="0">
                <a:sym typeface="Wingdings" panose="05000000000000000000" pitchFamily="2" charset="2"/>
              </a:rPr>
              <a:t>contributions </a:t>
            </a:r>
            <a:r>
              <a:rPr lang="en-US" dirty="0" smtClean="0">
                <a:solidFill>
                  <a:srgbClr val="0432FF"/>
                </a:solidFill>
                <a:sym typeface="Wingdings" panose="05000000000000000000" pitchFamily="2" charset="2"/>
              </a:rPr>
              <a:t>  </a:t>
            </a:r>
            <a:r>
              <a:rPr lang="en-US" dirty="0">
                <a:solidFill>
                  <a:srgbClr val="0432FF"/>
                </a:solidFill>
                <a:sym typeface="Wingdings" panose="05000000000000000000" pitchFamily="2" charset="2"/>
              </a:rPr>
              <a:t>Publication requested at TP33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WI states that this is where mandatory/option features are described </a:t>
            </a:r>
            <a:r>
              <a:rPr lang="en-US" dirty="0">
                <a:solidFill>
                  <a:srgbClr val="0432FF"/>
                </a:solidFill>
                <a:sym typeface="Wingdings" panose="05000000000000000000" pitchFamily="2" charset="2"/>
              </a:rPr>
              <a:t> Better text to describe what we have already done in TS-0025.  For example, </a:t>
            </a:r>
            <a:endParaRPr lang="en-US" dirty="0">
              <a:solidFill>
                <a:srgbClr val="0432FF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600" y="3863487"/>
            <a:ext cx="4191000" cy="2483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265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 Highlighted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TS-0025</a:t>
            </a:r>
          </a:p>
          <a:p>
            <a:pPr lvl="1"/>
            <a:r>
              <a:rPr lang="en-US" dirty="0"/>
              <a:t>Fundamental Features and Extendable Features are confusing terms that are meant to mean “Required / Mandatory” and “Optional</a:t>
            </a:r>
            <a:r>
              <a:rPr lang="en-US" dirty="0" smtClean="0"/>
              <a:t>” </a:t>
            </a:r>
            <a:r>
              <a:rPr lang="en-US" dirty="0">
                <a:solidFill>
                  <a:srgbClr val="0432FF"/>
                </a:solidFill>
                <a:sym typeface="Wingdings" panose="05000000000000000000" pitchFamily="2" charset="2"/>
              </a:rPr>
              <a:t> </a:t>
            </a:r>
            <a:r>
              <a:rPr lang="en-US" dirty="0" smtClean="0">
                <a:solidFill>
                  <a:srgbClr val="0432FF"/>
                </a:solidFill>
                <a:sym typeface="Wingdings" panose="05000000000000000000" pitchFamily="2" charset="2"/>
              </a:rPr>
              <a:t>Not appropriate to overwrite any meanings in TS-0025.</a:t>
            </a:r>
            <a:endParaRPr lang="en-US" dirty="0"/>
          </a:p>
          <a:p>
            <a:pPr lvl="1"/>
            <a:r>
              <a:rPr lang="en-US" dirty="0"/>
              <a:t>No description of a data model is described therefore two sensors can place </a:t>
            </a:r>
            <a:r>
              <a:rPr lang="en-US" dirty="0" err="1"/>
              <a:t>contentInstances</a:t>
            </a:r>
            <a:r>
              <a:rPr lang="en-US" dirty="0"/>
              <a:t> in different locations. A monitor application would not work with both of those sensors (unless discovery is required AND additional requirements for the sensor profile</a:t>
            </a:r>
            <a:r>
              <a:rPr lang="en-US" dirty="0" smtClean="0"/>
              <a:t>). </a:t>
            </a:r>
            <a:r>
              <a:rPr lang="en-US" dirty="0">
                <a:solidFill>
                  <a:srgbClr val="0432FF"/>
                </a:solidFill>
                <a:sym typeface="Wingdings" panose="05000000000000000000" pitchFamily="2" charset="2"/>
              </a:rPr>
              <a:t> </a:t>
            </a:r>
            <a:r>
              <a:rPr lang="en-US" dirty="0" smtClean="0">
                <a:solidFill>
                  <a:srgbClr val="0432FF"/>
                </a:solidFill>
                <a:sym typeface="Wingdings" panose="05000000000000000000" pitchFamily="2" charset="2"/>
              </a:rPr>
              <a:t>ATS mentions this</a:t>
            </a:r>
            <a:endParaRPr lang="en-US" dirty="0"/>
          </a:p>
          <a:p>
            <a:pPr lvl="1"/>
            <a:r>
              <a:rPr lang="en-US" dirty="0"/>
              <a:t>Expected to see linkage to test cases based on the WI description</a:t>
            </a:r>
            <a:r>
              <a:rPr lang="en-US" dirty="0" smtClean="0"/>
              <a:t>. </a:t>
            </a:r>
            <a:r>
              <a:rPr lang="en-US" dirty="0">
                <a:solidFill>
                  <a:srgbClr val="0432FF"/>
                </a:solidFill>
                <a:sym typeface="Wingdings" panose="05000000000000000000" pitchFamily="2" charset="2"/>
              </a:rPr>
              <a:t> </a:t>
            </a:r>
            <a:r>
              <a:rPr lang="en-US" dirty="0" smtClean="0">
                <a:solidFill>
                  <a:srgbClr val="0432FF"/>
                </a:solidFill>
                <a:sym typeface="Wingdings" panose="05000000000000000000" pitchFamily="2" charset="2"/>
              </a:rPr>
              <a:t>We already have this link</a:t>
            </a:r>
            <a:endParaRPr lang="en-US" dirty="0"/>
          </a:p>
          <a:p>
            <a:r>
              <a:rPr lang="en-US" dirty="0"/>
              <a:t>TS-0018</a:t>
            </a:r>
          </a:p>
          <a:p>
            <a:pPr lvl="1"/>
            <a:r>
              <a:rPr lang="en-US" dirty="0"/>
              <a:t>No way to link to tests to </a:t>
            </a:r>
            <a:r>
              <a:rPr lang="en-US" dirty="0" smtClean="0"/>
              <a:t>features </a:t>
            </a:r>
            <a:r>
              <a:rPr lang="en-US" dirty="0">
                <a:solidFill>
                  <a:srgbClr val="0432FF"/>
                </a:solidFill>
                <a:sym typeface="Wingdings" panose="05000000000000000000" pitchFamily="2" charset="2"/>
              </a:rPr>
              <a:t> </a:t>
            </a:r>
            <a:r>
              <a:rPr lang="en-US" dirty="0" smtClean="0">
                <a:solidFill>
                  <a:srgbClr val="0432FF"/>
                </a:solidFill>
                <a:sym typeface="Wingdings" panose="05000000000000000000" pitchFamily="2" charset="2"/>
              </a:rPr>
              <a:t>You have to link profiles so that you can link features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2733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2006600" y="1549400"/>
            <a:ext cx="5308599" cy="21082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86657" y="4800601"/>
            <a:ext cx="5943600" cy="16764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304800" y="1219200"/>
            <a:ext cx="2133600" cy="50292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/>
              <a:t>Proposed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2686" y="3505200"/>
            <a:ext cx="3657600" cy="1828800"/>
          </a:xfrm>
        </p:spPr>
        <p:txBody>
          <a:bodyPr/>
          <a:lstStyle/>
          <a:p>
            <a:r>
              <a:rPr lang="en-GB" sz="1800" dirty="0" smtClean="0"/>
              <a:t>CB can refer items defined in oneM2M and store these in a CB’s database</a:t>
            </a:r>
            <a:endParaRPr lang="en-GB" sz="1800" dirty="0"/>
          </a:p>
          <a:p>
            <a:pPr lvl="1"/>
            <a:r>
              <a:rPr lang="en-GB" sz="1600" dirty="0"/>
              <a:t>Features</a:t>
            </a:r>
          </a:p>
          <a:p>
            <a:pPr lvl="1"/>
            <a:r>
              <a:rPr lang="en-GB" sz="1600" dirty="0"/>
              <a:t>Product categories/profile</a:t>
            </a:r>
          </a:p>
          <a:p>
            <a:pPr lvl="1"/>
            <a:r>
              <a:rPr lang="en-GB" sz="1600" dirty="0"/>
              <a:t>Test </a:t>
            </a:r>
            <a:r>
              <a:rPr lang="en-GB" sz="1600" dirty="0" smtClean="0"/>
              <a:t>Cases from oneM2M ATS repository</a:t>
            </a:r>
            <a:endParaRPr lang="en-GB" sz="1600" dirty="0"/>
          </a:p>
          <a:p>
            <a:pPr lvl="1"/>
            <a:r>
              <a:rPr lang="en-GB" sz="1600" dirty="0"/>
              <a:t>Feature versus Test Cases</a:t>
            </a:r>
          </a:p>
          <a:p>
            <a:r>
              <a:rPr lang="en-GB" sz="900" dirty="0"/>
              <a:t>Refer to CT-2016-0031-data_base_for_certification_criteria.doc</a:t>
            </a:r>
          </a:p>
          <a:p>
            <a:endParaRPr lang="en-US" sz="1800" dirty="0"/>
          </a:p>
        </p:txBody>
      </p:sp>
      <p:sp>
        <p:nvSpPr>
          <p:cNvPr id="7" name="TextBox 6"/>
          <p:cNvSpPr txBox="1"/>
          <p:nvPr/>
        </p:nvSpPr>
        <p:spPr>
          <a:xfrm>
            <a:off x="796471" y="1258670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Product</a:t>
            </a:r>
          </a:p>
          <a:p>
            <a:pPr algn="ctr"/>
            <a:r>
              <a:rPr lang="en-US" dirty="0"/>
              <a:t>Company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65052" y="1581835"/>
            <a:ext cx="1055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oneM2M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05001"/>
            <a:ext cx="6049883" cy="4419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318000" y="5824639"/>
            <a:ext cx="1334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Certification</a:t>
            </a:r>
          </a:p>
        </p:txBody>
      </p:sp>
      <p:sp>
        <p:nvSpPr>
          <p:cNvPr id="10" name="Can 9"/>
          <p:cNvSpPr/>
          <p:nvPr/>
        </p:nvSpPr>
        <p:spPr>
          <a:xfrm>
            <a:off x="2895600" y="3505200"/>
            <a:ext cx="2209800" cy="9144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CB Database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439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Feature versus Test Cases</a:t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1904999"/>
          </a:xfrm>
        </p:spPr>
        <p:txBody>
          <a:bodyPr/>
          <a:lstStyle/>
          <a:p>
            <a:r>
              <a:rPr lang="en-US" dirty="0" smtClean="0"/>
              <a:t>Test Cases are mapped to profiles which have links to features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333" y="1625600"/>
            <a:ext cx="6122807" cy="1602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029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Suggestions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To realize the proposed solution</a:t>
            </a:r>
          </a:p>
          <a:p>
            <a:pPr lvl="1"/>
            <a:r>
              <a:rPr lang="en-US" dirty="0"/>
              <a:t>Import data from our specifications into a database</a:t>
            </a:r>
          </a:p>
          <a:p>
            <a:pPr lvl="2"/>
            <a:r>
              <a:rPr lang="en-US" dirty="0" smtClean="0"/>
              <a:t>GCF can decide whatever they want</a:t>
            </a:r>
          </a:p>
          <a:p>
            <a:pPr lvl="2"/>
            <a:r>
              <a:rPr lang="en-US" dirty="0" smtClean="0"/>
              <a:t>TTA can provide their experiences</a:t>
            </a:r>
            <a:endParaRPr lang="en-US" dirty="0"/>
          </a:p>
          <a:p>
            <a:pPr lvl="1"/>
            <a:r>
              <a:rPr lang="en-US" dirty="0" smtClean="0"/>
              <a:t>Use Profiles and Features </a:t>
            </a:r>
            <a:r>
              <a:rPr lang="en-US" dirty="0"/>
              <a:t>to Test Cases Mapping </a:t>
            </a:r>
            <a:r>
              <a:rPr lang="en-US" dirty="0" smtClean="0"/>
              <a:t>(Already done in ATS)</a:t>
            </a:r>
            <a:endParaRPr lang="en-US" dirty="0"/>
          </a:p>
          <a:p>
            <a:pPr lvl="1"/>
            <a:r>
              <a:rPr lang="en-US" dirty="0" smtClean="0"/>
              <a:t>Web </a:t>
            </a:r>
            <a:r>
              <a:rPr lang="en-US" dirty="0"/>
              <a:t>Interface (for product company) and Record of Results</a:t>
            </a:r>
          </a:p>
          <a:p>
            <a:pPr lvl="2"/>
            <a:r>
              <a:rPr lang="en-US" dirty="0"/>
              <a:t>Certification Body and Test Lab responsibility</a:t>
            </a:r>
          </a:p>
          <a:p>
            <a:pPr lvl="2"/>
            <a:r>
              <a:rPr lang="en-US" dirty="0"/>
              <a:t>Need to define the interface they will need to access the data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5343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Response to IAG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Suggest to participate oneM2M TST meetings to be updated and collaborate</a:t>
            </a:r>
          </a:p>
          <a:p>
            <a:r>
              <a:rPr lang="en-US" dirty="0" smtClean="0"/>
              <a:t>Need </a:t>
            </a:r>
            <a:r>
              <a:rPr lang="en-US" dirty="0"/>
              <a:t>commitments from volunteers to help with the tasks from the previous page.</a:t>
            </a:r>
          </a:p>
          <a:p>
            <a:pPr lvl="1"/>
            <a:r>
              <a:rPr lang="en-US" dirty="0" smtClean="0"/>
              <a:t>Establish CB’s DB </a:t>
            </a:r>
          </a:p>
          <a:p>
            <a:pPr lvl="1"/>
            <a:r>
              <a:rPr lang="en-US" dirty="0" smtClean="0"/>
              <a:t>Develop scripts </a:t>
            </a:r>
            <a:r>
              <a:rPr lang="en-US" dirty="0"/>
              <a:t>to input “prepared” data</a:t>
            </a:r>
          </a:p>
          <a:p>
            <a:pPr lvl="1"/>
            <a:r>
              <a:rPr lang="en-US" dirty="0"/>
              <a:t>Define external interface queries</a:t>
            </a:r>
          </a:p>
          <a:p>
            <a:pPr lvl="1"/>
            <a:r>
              <a:rPr lang="en-US" smtClean="0"/>
              <a:t>Use updated ATS </a:t>
            </a:r>
            <a:r>
              <a:rPr lang="en-US" dirty="0"/>
              <a:t>to Test </a:t>
            </a:r>
            <a:r>
              <a:rPr lang="en-US"/>
              <a:t>Case </a:t>
            </a:r>
            <a:r>
              <a:rPr lang="en-US" smtClean="0"/>
              <a:t>Mapping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090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17332</TotalTime>
  <Words>436</Words>
  <Application>Microsoft Macintosh PowerPoint</Application>
  <PresentationFormat>On-screen Show (4:3)</PresentationFormat>
  <Paragraphs>52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</vt:lpstr>
      <vt:lpstr>Myriad pro</vt:lpstr>
      <vt:lpstr>Wingdings</vt:lpstr>
      <vt:lpstr>Arial</vt:lpstr>
      <vt:lpstr>Office Theme</vt:lpstr>
      <vt:lpstr>Response to GCF regarding Certification Process</vt:lpstr>
      <vt:lpstr>Background</vt:lpstr>
      <vt:lpstr>Issues Highlighted</vt:lpstr>
      <vt:lpstr>Issues Highlighted</vt:lpstr>
      <vt:lpstr>Proposed Solution</vt:lpstr>
      <vt:lpstr>Feature versus Test Cases </vt:lpstr>
      <vt:lpstr>Suggestions</vt:lpstr>
      <vt:lpstr>Response to IAG</vt:lpstr>
    </vt:vector>
  </TitlesOfParts>
  <Company>Toshiba</Company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JaeSeung Song</cp:lastModifiedBy>
  <cp:revision>75</cp:revision>
  <dcterms:created xsi:type="dcterms:W3CDTF">2012-09-11T22:52:11Z</dcterms:created>
  <dcterms:modified xsi:type="dcterms:W3CDTF">2018-03-13T17:19:58Z</dcterms:modified>
</cp:coreProperties>
</file>