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7" r:id="rId3"/>
    <p:sldId id="274" r:id="rId4"/>
    <p:sldId id="275" r:id="rId5"/>
    <p:sldId id="268" r:id="rId6"/>
    <p:sldId id="272" r:id="rId7"/>
    <p:sldId id="273" r:id="rId8"/>
    <p:sldId id="277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45"/>
    <p:restoredTop sz="94737"/>
  </p:normalViewPr>
  <p:slideViewPr>
    <p:cSldViewPr>
      <p:cViewPr varScale="1">
        <p:scale>
          <a:sx n="72" d="100"/>
          <a:sy n="72" d="100"/>
        </p:scale>
        <p:origin x="192" y="5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3/15/18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lynn.Bob@convidawireless.com" TargetMode="External"/><Relationship Id="rId4" Type="http://schemas.openxmlformats.org/officeDocument/2006/relationships/hyperlink" Target="mailto:jseungsong.sju@gmail.com" TargetMode="External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800" b="1" dirty="0" smtClean="0">
                <a:solidFill>
                  <a:srgbClr val="A0A0A3"/>
                </a:solidFill>
              </a:rPr>
              <a:t>Response to GCF regarding Certification </a:t>
            </a:r>
            <a:r>
              <a:rPr lang="en-US" altLang="en-US" sz="4800" b="1" dirty="0">
                <a:solidFill>
                  <a:srgbClr val="A0A0A3"/>
                </a:solidFill>
              </a:rPr>
              <a:t>Process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68281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Bob Flynn, </a:t>
            </a:r>
            <a:r>
              <a:rPr lang="en-US" altLang="en-US" dirty="0" err="1">
                <a:solidFill>
                  <a:srgbClr val="B42025"/>
                </a:solidFill>
              </a:rPr>
              <a:t>Convida</a:t>
            </a:r>
            <a:r>
              <a:rPr lang="en-US" altLang="en-US" dirty="0">
                <a:solidFill>
                  <a:srgbClr val="B42025"/>
                </a:solidFill>
              </a:rPr>
              <a:t> Wireless, </a:t>
            </a:r>
            <a:r>
              <a:rPr lang="en-US" altLang="en-US" dirty="0">
                <a:solidFill>
                  <a:srgbClr val="B42025"/>
                </a:solidFill>
                <a:hlinkClick r:id="rId3"/>
              </a:rPr>
              <a:t>Flynn.Bob@convidawireless.com</a:t>
            </a:r>
            <a:r>
              <a:rPr lang="en-US" altLang="en-US" dirty="0">
                <a:solidFill>
                  <a:srgbClr val="B42025"/>
                </a:solidFill>
              </a:rPr>
              <a:t> 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JaeSeung Song, KETI,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jseungsong.sju@gmail.com</a:t>
            </a:r>
            <a:r>
              <a:rPr lang="en-US" altLang="en-US" dirty="0" smtClean="0">
                <a:solidFill>
                  <a:srgbClr val="B42025"/>
                </a:solidFill>
              </a:rPr>
              <a:t> 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</a:t>
            </a:r>
            <a:r>
              <a:rPr lang="en-US" altLang="en-US" dirty="0" smtClean="0">
                <a:solidFill>
                  <a:srgbClr val="B42025"/>
                </a:solidFill>
              </a:rPr>
              <a:t>34</a:t>
            </a:r>
            <a:endParaRPr lang="en-US" altLang="en-US" dirty="0">
              <a:solidFill>
                <a:srgbClr val="B4202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" y="0"/>
            <a:ext cx="334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TST-2018-0050-Response_to_GCF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Nov 2017 we captured the perceived state of the certification process – confusing at best, possibly incomplete.</a:t>
            </a:r>
          </a:p>
          <a:p>
            <a:r>
              <a:rPr lang="en-US" dirty="0"/>
              <a:t>At TP#24 (July 2016) we had a CT contribution from Qualcomm proposing a method or process for certification.</a:t>
            </a:r>
          </a:p>
          <a:p>
            <a:r>
              <a:rPr lang="en-US" dirty="0"/>
              <a:t>At </a:t>
            </a:r>
            <a:r>
              <a:rPr lang="en-US" b="1" dirty="0"/>
              <a:t>IAG#6 </a:t>
            </a:r>
            <a:r>
              <a:rPr lang="en-US" b="1" dirty="0" err="1"/>
              <a:t>Webconference</a:t>
            </a:r>
            <a:r>
              <a:rPr lang="en-US" b="1" dirty="0"/>
              <a:t> </a:t>
            </a:r>
            <a:r>
              <a:rPr lang="en-US" sz="1600" b="1" dirty="0"/>
              <a:t>(</a:t>
            </a:r>
            <a:r>
              <a:rPr lang="en-US" sz="1600" dirty="0"/>
              <a:t>Tue, 23 Jan 2018 14:30 - 16:00 GMT) </a:t>
            </a:r>
            <a:r>
              <a:rPr lang="en-US" dirty="0"/>
              <a:t>oneM2M was asked to provide clarity</a:t>
            </a:r>
          </a:p>
        </p:txBody>
      </p:sp>
    </p:spTree>
    <p:extLst>
      <p:ext uri="{BB962C8B-B14F-4D97-AF65-F5344CB8AC3E}">
        <p14:creationId xmlns:p14="http://schemas.microsoft.com/office/powerpoint/2010/main" val="226267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TS-0031</a:t>
            </a:r>
          </a:p>
          <a:p>
            <a:pPr lvl="1"/>
            <a:r>
              <a:rPr lang="en-US" dirty="0"/>
              <a:t>Not complete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completed for Release 1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Hard to find due to lack of </a:t>
            </a:r>
            <a:r>
              <a:rPr lang="en-US" dirty="0" smtClean="0">
                <a:sym typeface="Wingdings" panose="05000000000000000000" pitchFamily="2" charset="2"/>
              </a:rPr>
              <a:t>contributions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 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Publication requested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WI states that this is where mandatory/option features are described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Better text to describe what we have already done in TS-0025.  For example, </a:t>
            </a:r>
            <a:endParaRPr lang="en-US" dirty="0">
              <a:solidFill>
                <a:srgbClr val="0432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3863487"/>
            <a:ext cx="4191000" cy="248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6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TS-0025</a:t>
            </a:r>
          </a:p>
          <a:p>
            <a:pPr lvl="1"/>
            <a:r>
              <a:rPr lang="en-US" dirty="0"/>
              <a:t>Fundamental Features and Extendable Features are confusing terms that are meant to mean “Required / Mandatory” and “Optional</a:t>
            </a:r>
            <a:r>
              <a:rPr lang="en-US" dirty="0" smtClean="0"/>
              <a:t>”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Not appropriate to overwrite any meanings in TS-0025.</a:t>
            </a:r>
            <a:endParaRPr lang="en-US" dirty="0"/>
          </a:p>
          <a:p>
            <a:pPr lvl="1"/>
            <a:r>
              <a:rPr lang="en-US" dirty="0"/>
              <a:t>No description of a data model is described therefore two sensors can place </a:t>
            </a:r>
            <a:r>
              <a:rPr lang="en-US" dirty="0" err="1"/>
              <a:t>contentInstances</a:t>
            </a:r>
            <a:r>
              <a:rPr lang="en-US" dirty="0"/>
              <a:t> in different locations. A monitor application would not work with both of those sensors (unless discovery is required AND additional requirements for the sensor profile</a:t>
            </a:r>
            <a:r>
              <a:rPr lang="en-US" dirty="0" smtClean="0"/>
              <a:t>).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ATS mentions this</a:t>
            </a:r>
            <a:endParaRPr lang="en-US" dirty="0"/>
          </a:p>
          <a:p>
            <a:pPr lvl="1"/>
            <a:r>
              <a:rPr lang="en-US" dirty="0"/>
              <a:t>Expected to see linkage to test cases based on the WI description</a:t>
            </a:r>
            <a:r>
              <a:rPr lang="en-US" dirty="0" smtClean="0"/>
              <a:t>.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We already have this link</a:t>
            </a:r>
            <a:endParaRPr lang="en-US" dirty="0"/>
          </a:p>
          <a:p>
            <a:r>
              <a:rPr lang="en-US" dirty="0"/>
              <a:t>TS-0018</a:t>
            </a:r>
          </a:p>
          <a:p>
            <a:pPr lvl="1"/>
            <a:r>
              <a:rPr lang="en-US" dirty="0"/>
              <a:t>No way to link to tests to </a:t>
            </a:r>
            <a:r>
              <a:rPr lang="en-US" dirty="0" smtClean="0"/>
              <a:t>features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You have to link profiles so that you can link features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73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523999" y="3365948"/>
            <a:ext cx="4706257" cy="311105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" y="1219200"/>
            <a:ext cx="2133600" cy="5029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2686" y="3505200"/>
            <a:ext cx="3657600" cy="1828800"/>
          </a:xfrm>
        </p:spPr>
        <p:txBody>
          <a:bodyPr/>
          <a:lstStyle/>
          <a:p>
            <a:r>
              <a:rPr lang="en-GB" sz="1800" dirty="0" smtClean="0"/>
              <a:t>CB can refer items defined in oneM2M and store these in a CB’s database</a:t>
            </a:r>
            <a:endParaRPr lang="en-GB" sz="1800" dirty="0"/>
          </a:p>
          <a:p>
            <a:pPr lvl="1"/>
            <a:r>
              <a:rPr lang="en-GB" sz="1600" dirty="0"/>
              <a:t>Features</a:t>
            </a:r>
          </a:p>
          <a:p>
            <a:pPr lvl="1"/>
            <a:r>
              <a:rPr lang="en-GB" sz="1600" dirty="0"/>
              <a:t>Product categories/profile</a:t>
            </a:r>
          </a:p>
          <a:p>
            <a:pPr lvl="1"/>
            <a:r>
              <a:rPr lang="en-GB" sz="1600" dirty="0"/>
              <a:t>Test </a:t>
            </a:r>
            <a:r>
              <a:rPr lang="en-GB" sz="1600" dirty="0" smtClean="0"/>
              <a:t>Cases from oneM2M ATS repository</a:t>
            </a:r>
            <a:endParaRPr lang="en-GB" sz="1600" dirty="0"/>
          </a:p>
          <a:p>
            <a:pPr lvl="1"/>
            <a:r>
              <a:rPr lang="en-GB" sz="1600" dirty="0"/>
              <a:t>Feature versus Test Cases</a:t>
            </a:r>
          </a:p>
          <a:p>
            <a:r>
              <a:rPr lang="en-GB" sz="900" dirty="0"/>
              <a:t>Refer to CT-2016-0031-data_base_for_certification_criteria.doc</a:t>
            </a:r>
          </a:p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96471" y="125867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Product</a:t>
            </a:r>
          </a:p>
          <a:p>
            <a:pPr algn="ctr"/>
            <a:r>
              <a:rPr lang="en-US" dirty="0"/>
              <a:t>Company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6049883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18000" y="5824639"/>
            <a:ext cx="13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Certification</a:t>
            </a:r>
          </a:p>
        </p:txBody>
      </p:sp>
      <p:sp>
        <p:nvSpPr>
          <p:cNvPr id="10" name="Can 9"/>
          <p:cNvSpPr/>
          <p:nvPr/>
        </p:nvSpPr>
        <p:spPr>
          <a:xfrm>
            <a:off x="2895600" y="3403600"/>
            <a:ext cx="2209800" cy="939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CB Database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095250" y="1600199"/>
            <a:ext cx="2610349" cy="1765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18000" y="1285074"/>
            <a:ext cx="4368800" cy="206409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74851" y="1268297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oneM2M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652789" y="1676400"/>
            <a:ext cx="1891011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oneM2M TST</a:t>
            </a:r>
            <a:endParaRPr lang="en-US" sz="1400" dirty="0"/>
          </a:p>
        </p:txBody>
      </p:sp>
      <p:sp>
        <p:nvSpPr>
          <p:cNvPr id="14" name="Can 13"/>
          <p:cNvSpPr/>
          <p:nvPr/>
        </p:nvSpPr>
        <p:spPr>
          <a:xfrm>
            <a:off x="5652788" y="2524926"/>
            <a:ext cx="1891011" cy="751672"/>
          </a:xfrm>
          <a:prstGeom prst="can">
            <a:avLst>
              <a:gd name="adj" fmla="val 154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</a:t>
            </a:r>
          </a:p>
          <a:p>
            <a:pPr algn="ctr"/>
            <a:r>
              <a:rPr lang="en-US" dirty="0" smtClean="0"/>
              <a:t>ATS repository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3" idx="2"/>
            <a:endCxn id="14" idx="1"/>
          </p:cNvCxnSpPr>
          <p:nvPr/>
        </p:nvCxnSpPr>
        <p:spPr>
          <a:xfrm flipH="1">
            <a:off x="6598294" y="2133600"/>
            <a:ext cx="1" cy="391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ent-Up Arrow 20"/>
          <p:cNvSpPr/>
          <p:nvPr/>
        </p:nvSpPr>
        <p:spPr>
          <a:xfrm rot="10800000">
            <a:off x="4095250" y="2777224"/>
            <a:ext cx="1557538" cy="609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157462" y="2296180"/>
            <a:ext cx="170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Retrieve the selected test cases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7743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 versus Test Cases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1904999"/>
          </a:xfrm>
        </p:spPr>
        <p:txBody>
          <a:bodyPr/>
          <a:lstStyle/>
          <a:p>
            <a:r>
              <a:rPr lang="en-US" dirty="0" smtClean="0"/>
              <a:t>Test Cases are mapped to profiles which have links to features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33" y="1625600"/>
            <a:ext cx="6122807" cy="16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29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realize the proposed solution</a:t>
            </a:r>
          </a:p>
          <a:p>
            <a:pPr lvl="1"/>
            <a:r>
              <a:rPr lang="en-US" dirty="0"/>
              <a:t>Import data from our specifications into a database</a:t>
            </a:r>
          </a:p>
          <a:p>
            <a:pPr lvl="2"/>
            <a:r>
              <a:rPr lang="en-US" dirty="0" smtClean="0"/>
              <a:t>GCF can decide whatever they want</a:t>
            </a:r>
          </a:p>
          <a:p>
            <a:pPr lvl="2"/>
            <a:r>
              <a:rPr lang="en-US" dirty="0" smtClean="0"/>
              <a:t>TTA can provide their experiences</a:t>
            </a:r>
            <a:endParaRPr lang="en-US" dirty="0"/>
          </a:p>
          <a:p>
            <a:pPr lvl="1"/>
            <a:r>
              <a:rPr lang="en-US" dirty="0" smtClean="0"/>
              <a:t>Use Profiles and Features </a:t>
            </a:r>
            <a:r>
              <a:rPr lang="en-US" dirty="0"/>
              <a:t>to Test Cases Mapping </a:t>
            </a:r>
            <a:r>
              <a:rPr lang="en-US" dirty="0" smtClean="0"/>
              <a:t>(Already done in ATS)</a:t>
            </a:r>
            <a:endParaRPr lang="en-US" dirty="0"/>
          </a:p>
          <a:p>
            <a:pPr lvl="1"/>
            <a:r>
              <a:rPr lang="en-US" dirty="0" smtClean="0"/>
              <a:t>Web </a:t>
            </a:r>
            <a:r>
              <a:rPr lang="en-US" dirty="0"/>
              <a:t>Interface (for product company) and Record of Results</a:t>
            </a:r>
          </a:p>
          <a:p>
            <a:pPr lvl="2"/>
            <a:r>
              <a:rPr lang="en-US" dirty="0"/>
              <a:t>Certification Body and Test Lab responsibility</a:t>
            </a:r>
          </a:p>
          <a:p>
            <a:pPr lvl="2"/>
            <a:r>
              <a:rPr lang="en-US" dirty="0"/>
              <a:t>Need to define the interface they will need to access the data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34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IAG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Suggest to participate oneM2M TST meetings to be updated and collaborate</a:t>
            </a:r>
          </a:p>
          <a:p>
            <a:r>
              <a:rPr lang="en-US" dirty="0" smtClean="0"/>
              <a:t>Need </a:t>
            </a:r>
            <a:r>
              <a:rPr lang="en-US" dirty="0"/>
              <a:t>commitments from volunteers to help with the tasks from the previous page.</a:t>
            </a:r>
          </a:p>
          <a:p>
            <a:pPr lvl="1"/>
            <a:r>
              <a:rPr lang="en-US" dirty="0" smtClean="0"/>
              <a:t>Establish CB’s DB </a:t>
            </a:r>
          </a:p>
          <a:p>
            <a:pPr lvl="1"/>
            <a:r>
              <a:rPr lang="en-US" dirty="0" smtClean="0"/>
              <a:t>Develop scripts </a:t>
            </a:r>
            <a:r>
              <a:rPr lang="en-US" dirty="0"/>
              <a:t>to input “prepared” data</a:t>
            </a:r>
          </a:p>
          <a:p>
            <a:pPr lvl="1"/>
            <a:r>
              <a:rPr lang="en-US" dirty="0"/>
              <a:t>Define external interface queries</a:t>
            </a:r>
          </a:p>
          <a:p>
            <a:pPr lvl="1"/>
            <a:r>
              <a:rPr lang="en-US" dirty="0" smtClean="0"/>
              <a:t>Use updated ATS </a:t>
            </a:r>
            <a:r>
              <a:rPr lang="en-US" dirty="0"/>
              <a:t>to Test Case </a:t>
            </a:r>
            <a:r>
              <a:rPr lang="en-US" dirty="0" smtClean="0"/>
              <a:t>Mapping</a:t>
            </a:r>
          </a:p>
          <a:p>
            <a:r>
              <a:rPr lang="en-US" dirty="0" smtClean="0"/>
              <a:t>Milestone</a:t>
            </a:r>
          </a:p>
          <a:p>
            <a:pPr lvl="1"/>
            <a:r>
              <a:rPr lang="en-US" dirty="0" smtClean="0"/>
              <a:t>Release 1 testing specs are published </a:t>
            </a:r>
          </a:p>
          <a:p>
            <a:pPr lvl="1"/>
            <a:r>
              <a:rPr lang="en-US" dirty="0" smtClean="0"/>
              <a:t>TST is now working on </a:t>
            </a:r>
            <a:r>
              <a:rPr lang="en-US" dirty="0" err="1" smtClean="0"/>
              <a:t>Rel</a:t>
            </a:r>
            <a:r>
              <a:rPr lang="en-US" dirty="0" smtClean="0"/>
              <a:t> 2 &amp; 3 in parallel with additional features and profiles</a:t>
            </a:r>
          </a:p>
          <a:p>
            <a:pPr lvl="1"/>
            <a:r>
              <a:rPr lang="en-US" dirty="0" smtClean="0"/>
              <a:t>Expected to finish by end of 2018</a:t>
            </a:r>
          </a:p>
          <a:p>
            <a:pPr lvl="1"/>
            <a:r>
              <a:rPr lang="en-US" dirty="0" smtClean="0"/>
              <a:t>GCF may start its first certification target for Rel-3 from early next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186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IAG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Suggest to have a F2F workshop at oneM2M TP#35 on May</a:t>
            </a:r>
          </a:p>
          <a:p>
            <a:pPr lvl="1"/>
            <a:r>
              <a:rPr lang="en-US" dirty="0" smtClean="0"/>
              <a:t>Experts from oneM2M CB &amp; TST WG &amp; GCF are invited</a:t>
            </a:r>
          </a:p>
          <a:p>
            <a:pPr lvl="1"/>
            <a:r>
              <a:rPr lang="en-US" dirty="0" smtClean="0"/>
              <a:t>Agenda is TBD but will include Conformance Testing demo, introduction to oneM2M TST specs (incl. feature catalog and product profiles), Introduction to the current oneM2M certification program</a:t>
            </a:r>
          </a:p>
          <a:p>
            <a:pPr lvl="1"/>
            <a:r>
              <a:rPr lang="en-US" dirty="0" smtClean="0"/>
              <a:t>GCF experts are welcome to participate newbie sessions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90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19069</TotalTime>
  <Words>553</Words>
  <Application>Microsoft Macintosh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Myriad pro</vt:lpstr>
      <vt:lpstr>Wingdings</vt:lpstr>
      <vt:lpstr>Arial</vt:lpstr>
      <vt:lpstr>Office Theme</vt:lpstr>
      <vt:lpstr>Response to GCF regarding Certification Process</vt:lpstr>
      <vt:lpstr>Background</vt:lpstr>
      <vt:lpstr>Issues Highlighted</vt:lpstr>
      <vt:lpstr>Issues Highlighted</vt:lpstr>
      <vt:lpstr>Proposed Solution</vt:lpstr>
      <vt:lpstr>Feature versus Test Cases </vt:lpstr>
      <vt:lpstr>Suggestions</vt:lpstr>
      <vt:lpstr>Response to IAG</vt:lpstr>
      <vt:lpstr>Response to IAG</vt:lpstr>
    </vt:vector>
  </TitlesOfParts>
  <Company>Toshiba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JaeSeung Song</cp:lastModifiedBy>
  <cp:revision>81</cp:revision>
  <dcterms:created xsi:type="dcterms:W3CDTF">2012-09-11T22:52:11Z</dcterms:created>
  <dcterms:modified xsi:type="dcterms:W3CDTF">2018-03-15T20:52:11Z</dcterms:modified>
</cp:coreProperties>
</file>