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7" r:id="rId8"/>
    <p:sldId id="265" r:id="rId9"/>
  </p:sldIdLst>
  <p:sldSz cx="12192000" cy="6858000"/>
  <p:notesSz cx="6858000" cy="9144000"/>
  <p:defaultTextStyle>
    <a:defPPr>
      <a:defRPr lang="en-US">
        <a:uFillTx/>
      </a:defRPr>
    </a:defPPr>
    <a:lvl1pPr marL="0" algn="l" defTabSz="914400" rtl="0" eaLnBrk="1" latinLnBrk="0" hangingPunct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srgbClr val="000000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srgbClr val="00000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rgbClr val="00000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srgbClr val="000000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srgbClr val="000000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0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92" y="5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/>
          </p:cNvSpPr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uFillTx/>
            </a:endParaRPr>
          </a:p>
        </p:txBody>
      </p:sp>
      <p:sp>
        <p:nvSpPr>
          <p:cNvPr id="7" name="Rectangle 6"/>
          <p:cNvSpPr>
            <a:spLocks/>
          </p:cNvSpPr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uFillTx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uFillTx/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>
                <a:uFillTx/>
              </a:defRPr>
            </a:lvl2pPr>
            <a:lvl3pPr marL="914400" indent="0" algn="ctr">
              <a:buNone/>
              <a:defRPr sz="1800">
                <a:uFillTx/>
              </a:defRPr>
            </a:lvl3pPr>
            <a:lvl4pPr marL="1371600" indent="0" algn="ctr">
              <a:buNone/>
              <a:defRPr sz="1600">
                <a:uFillTx/>
              </a:defRPr>
            </a:lvl4pPr>
            <a:lvl5pPr marL="1828800" indent="0" algn="ctr">
              <a:buNone/>
              <a:defRPr sz="1600">
                <a:uFillTx/>
              </a:defRPr>
            </a:lvl5pPr>
            <a:lvl6pPr marL="2286000" indent="0" algn="ctr">
              <a:buNone/>
              <a:defRPr sz="1600">
                <a:uFillTx/>
              </a:defRPr>
            </a:lvl6pPr>
            <a:lvl7pPr marL="2743200" indent="0" algn="ctr">
              <a:buNone/>
              <a:defRPr sz="1600">
                <a:uFillTx/>
              </a:defRPr>
            </a:lvl7pPr>
            <a:lvl8pPr marL="3200400" indent="0" algn="ctr">
              <a:buNone/>
              <a:defRPr sz="1600">
                <a:uFillTx/>
              </a:defRPr>
            </a:lvl8pPr>
            <a:lvl9pPr marL="3657600" indent="0" algn="ctr">
              <a:buNone/>
              <a:defRPr sz="1600">
                <a:uFillTx/>
              </a:defRPr>
            </a:lvl9pPr>
          </a:lstStyle>
          <a:p>
            <a:r>
              <a:rPr lang="en-US" dirty="0" smtClean="0">
                <a:uFillTx/>
              </a:rPr>
              <a:t>Click to edit Master subtitle style</a:t>
            </a:r>
            <a:endParaRPr lang="en-US" dirty="0">
              <a:uFillTx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/>
          </p:cNvSpPr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uFillTx/>
            </a:endParaRPr>
          </a:p>
        </p:txBody>
      </p:sp>
      <p:sp>
        <p:nvSpPr>
          <p:cNvPr id="7" name="Rectangle 6"/>
          <p:cNvSpPr>
            <a:spLocks/>
          </p:cNvSpPr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uFillTx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uFillTx/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>
                <a:uFillTx/>
              </a:defRPr>
            </a:lvl2pPr>
            <a:lvl3pPr marL="914400" indent="0" algn="ctr">
              <a:buNone/>
              <a:defRPr sz="1800">
                <a:uFillTx/>
              </a:defRPr>
            </a:lvl3pPr>
            <a:lvl4pPr marL="1371600" indent="0" algn="ctr">
              <a:buNone/>
              <a:defRPr sz="1600">
                <a:uFillTx/>
              </a:defRPr>
            </a:lvl4pPr>
            <a:lvl5pPr marL="1828800" indent="0" algn="ctr">
              <a:buNone/>
              <a:defRPr sz="1600">
                <a:uFillTx/>
              </a:defRPr>
            </a:lvl5pPr>
            <a:lvl6pPr marL="2286000" indent="0" algn="ctr">
              <a:buNone/>
              <a:defRPr sz="1600">
                <a:uFillTx/>
              </a:defRPr>
            </a:lvl6pPr>
            <a:lvl7pPr marL="2743200" indent="0" algn="ctr">
              <a:buNone/>
              <a:defRPr sz="1600">
                <a:uFillTx/>
              </a:defRPr>
            </a:lvl7pPr>
            <a:lvl8pPr marL="3200400" indent="0" algn="ctr">
              <a:buNone/>
              <a:defRPr sz="1600">
                <a:uFillTx/>
              </a:defRPr>
            </a:lvl8pPr>
            <a:lvl9pPr marL="3657600" indent="0" algn="ctr">
              <a:buNone/>
              <a:defRPr sz="1600">
                <a:uFillTx/>
              </a:defRPr>
            </a:lvl9pPr>
          </a:lstStyle>
          <a:p>
            <a:r>
              <a:rPr lang="en-US" dirty="0" smtClean="0">
                <a:uFillTx/>
              </a:rPr>
              <a:t>Click to edit Master subtitle style</a:t>
            </a:r>
            <a:endParaRPr lang="en-US" dirty="0">
              <a:uFillTx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/>
          </p:cNvSpPr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uFillTx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  <a:uFillTx/>
              </a:defRPr>
            </a:lvl1pPr>
          </a:lstStyle>
          <a:p>
            <a:r>
              <a:rPr lang="en-US" dirty="0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>
                <a:uFillTx/>
              </a:defRPr>
            </a:lvl2pPr>
            <a:lvl3pPr marL="914400" indent="0" algn="ctr">
              <a:buNone/>
              <a:defRPr sz="1800">
                <a:uFillTx/>
              </a:defRPr>
            </a:lvl3pPr>
            <a:lvl4pPr marL="1371600" indent="0" algn="ctr">
              <a:buNone/>
              <a:defRPr sz="1600">
                <a:uFillTx/>
              </a:defRPr>
            </a:lvl4pPr>
            <a:lvl5pPr marL="1828800" indent="0" algn="ctr">
              <a:buNone/>
              <a:defRPr sz="1600">
                <a:uFillTx/>
              </a:defRPr>
            </a:lvl5pPr>
            <a:lvl6pPr marL="2286000" indent="0" algn="ctr">
              <a:buNone/>
              <a:defRPr sz="1600">
                <a:uFillTx/>
              </a:defRPr>
            </a:lvl6pPr>
            <a:lvl7pPr marL="2743200" indent="0" algn="ctr">
              <a:buNone/>
              <a:defRPr sz="1600">
                <a:uFillTx/>
              </a:defRPr>
            </a:lvl7pPr>
            <a:lvl8pPr marL="3200400" indent="0" algn="ctr">
              <a:buNone/>
              <a:defRPr sz="1600">
                <a:uFillTx/>
              </a:defRPr>
            </a:lvl8pPr>
            <a:lvl9pPr marL="3657600" indent="0" algn="ctr">
              <a:buNone/>
              <a:defRPr sz="1600">
                <a:uFillTx/>
              </a:defRPr>
            </a:lvl9pPr>
          </a:lstStyle>
          <a:p>
            <a:r>
              <a:rPr lang="en-US" dirty="0" smtClean="0">
                <a:uFillTx/>
              </a:rPr>
              <a:t>Click to edit Master subtitle style</a:t>
            </a:r>
            <a:endParaRPr lang="en-US" dirty="0">
              <a:uFillTx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>
                <a:uFillTx/>
              </a:rPr>
              <a:t>5/24/18</a:t>
            </a:fld>
            <a:endParaRPr lang="en-US">
              <a:uFillTx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>
              <a:uFillTx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uFillTx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  <a:uFillTx/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  <a:uFillTx/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>
                <a:uFillTx/>
              </a:rPr>
              <a:t>5/24/18</a:t>
            </a:fld>
            <a:endParaRPr lang="en-US">
              <a:uFillTx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>
              <a:uFillTx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>
                <a:uFillTx/>
              </a:rPr>
              <a:t>5/24/18</a:t>
            </a:fld>
            <a:endParaRPr lang="en-US">
              <a:uFillTx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>
              <a:uFillTx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uFillTx/>
              </a:defRPr>
            </a:lvl1pPr>
            <a:lvl2pPr marL="457200" indent="0">
              <a:buNone/>
              <a:defRPr sz="2000" b="1">
                <a:uFillTx/>
              </a:defRPr>
            </a:lvl2pPr>
            <a:lvl3pPr marL="914400" indent="0">
              <a:buNone/>
              <a:defRPr sz="1800" b="1">
                <a:uFillTx/>
              </a:defRPr>
            </a:lvl3pPr>
            <a:lvl4pPr marL="1371600" indent="0">
              <a:buNone/>
              <a:defRPr sz="1600" b="1">
                <a:uFillTx/>
              </a:defRPr>
            </a:lvl4pPr>
            <a:lvl5pPr marL="1828800" indent="0">
              <a:buNone/>
              <a:defRPr sz="1600" b="1">
                <a:uFillTx/>
              </a:defRPr>
            </a:lvl5pPr>
            <a:lvl6pPr marL="2286000" indent="0">
              <a:buNone/>
              <a:defRPr sz="1600" b="1">
                <a:uFillTx/>
              </a:defRPr>
            </a:lvl6pPr>
            <a:lvl7pPr marL="2743200" indent="0">
              <a:buNone/>
              <a:defRPr sz="1600" b="1">
                <a:uFillTx/>
              </a:defRPr>
            </a:lvl7pPr>
            <a:lvl8pPr marL="3200400" indent="0">
              <a:buNone/>
              <a:defRPr sz="1600" b="1">
                <a:uFillTx/>
              </a:defRPr>
            </a:lvl8pPr>
            <a:lvl9pPr marL="3657600" indent="0">
              <a:buNone/>
              <a:defRPr sz="1600" b="1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uFillTx/>
              </a:defRPr>
            </a:lvl1pPr>
            <a:lvl2pPr marL="457200" indent="0">
              <a:buNone/>
              <a:defRPr sz="2000" b="1">
                <a:uFillTx/>
              </a:defRPr>
            </a:lvl2pPr>
            <a:lvl3pPr marL="914400" indent="0">
              <a:buNone/>
              <a:defRPr sz="1800" b="1">
                <a:uFillTx/>
              </a:defRPr>
            </a:lvl3pPr>
            <a:lvl4pPr marL="1371600" indent="0">
              <a:buNone/>
              <a:defRPr sz="1600" b="1">
                <a:uFillTx/>
              </a:defRPr>
            </a:lvl4pPr>
            <a:lvl5pPr marL="1828800" indent="0">
              <a:buNone/>
              <a:defRPr sz="1600" b="1">
                <a:uFillTx/>
              </a:defRPr>
            </a:lvl5pPr>
            <a:lvl6pPr marL="2286000" indent="0">
              <a:buNone/>
              <a:defRPr sz="1600" b="1">
                <a:uFillTx/>
              </a:defRPr>
            </a:lvl6pPr>
            <a:lvl7pPr marL="2743200" indent="0">
              <a:buNone/>
              <a:defRPr sz="1600" b="1">
                <a:uFillTx/>
              </a:defRPr>
            </a:lvl7pPr>
            <a:lvl8pPr marL="3200400" indent="0">
              <a:buNone/>
              <a:defRPr sz="1600" b="1">
                <a:uFillTx/>
              </a:defRPr>
            </a:lvl8pPr>
            <a:lvl9pPr marL="3657600" indent="0">
              <a:buNone/>
              <a:defRPr sz="1600" b="1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>
                <a:uFillTx/>
              </a:rPr>
              <a:t>5/24/18</a:t>
            </a:fld>
            <a:endParaRPr lang="en-US">
              <a:uFillTx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>
              <a:uFillTx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>
                <a:uFillTx/>
              </a:rPr>
              <a:t>5/24/18</a:t>
            </a:fld>
            <a:endParaRPr lang="en-US">
              <a:uFillTx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>
              <a:uFillTx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1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>
                <a:uFillTx/>
              </a:rPr>
              <a:t>Click to edit Master text styles</a:t>
            </a:r>
          </a:p>
          <a:p>
            <a:pPr lvl="1"/>
            <a:r>
              <a:rPr lang="en-US" dirty="0" smtClean="0">
                <a:uFillTx/>
              </a:rPr>
              <a:t>Second level</a:t>
            </a:r>
          </a:p>
          <a:p>
            <a:pPr lvl="2"/>
            <a:r>
              <a:rPr lang="en-US" dirty="0" smtClean="0">
                <a:uFillTx/>
              </a:rPr>
              <a:t>Third level</a:t>
            </a:r>
          </a:p>
          <a:p>
            <a:pPr lvl="3"/>
            <a:r>
              <a:rPr lang="en-US" dirty="0" smtClean="0">
                <a:uFillTx/>
              </a:rPr>
              <a:t>Fourth level</a:t>
            </a:r>
          </a:p>
          <a:p>
            <a:pPr lvl="4"/>
            <a:r>
              <a:rPr lang="en-US" dirty="0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uFillTx/>
              </a:defRPr>
            </a:lvl1pPr>
          </a:lstStyle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  <p:sp>
        <p:nvSpPr>
          <p:cNvPr id="7" name="Rectangle 6"/>
          <p:cNvSpPr>
            <a:spLocks/>
          </p:cNvSpPr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uFillTx/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/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>
            <a:spLocks/>
          </p:cNvSpPr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uFillTx/>
            </a:endParaRPr>
          </a:p>
        </p:txBody>
      </p:sp>
      <p:sp>
        <p:nvSpPr>
          <p:cNvPr id="10" name="TextBox 9"/>
          <p:cNvSpPr txBox="1">
            <a:spLocks/>
          </p:cNvSpPr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uFillTx/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uFillTx/>
              <a:latin typeface="Myriad Pro Light" panose="020B0603030403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uFillTx/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9pPr>
    </p:bodyStyle>
    <p:otherStyle>
      <a:defPPr>
        <a:defRPr lang="en-US">
          <a:uFillTx/>
        </a:defRPr>
      </a:defPPr>
      <a:lvl1pPr marL="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jssong@sejong.ac.kr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72122" y="1369736"/>
            <a:ext cx="11296184" cy="2387600"/>
          </a:xfrm>
        </p:spPr>
        <p:txBody>
          <a:bodyPr/>
          <a:lstStyle/>
          <a:p>
            <a:r>
              <a:rPr lang="en-US" altLang="zh-CN" dirty="0">
                <a:solidFill>
                  <a:srgbClr val="C00000"/>
                </a:solidFill>
                <a:ea typeface="SimSun" charset="-122"/>
              </a:rPr>
              <a:t>Draft</a:t>
            </a:r>
            <a:br>
              <a:rPr lang="en-US" altLang="zh-CN" dirty="0">
                <a:solidFill>
                  <a:srgbClr val="C00000"/>
                </a:solidFill>
                <a:ea typeface="SimSun" charset="-122"/>
              </a:rPr>
            </a:br>
            <a:r>
              <a:rPr lang="en-US" altLang="zh-CN" dirty="0">
                <a:solidFill>
                  <a:srgbClr val="C00000"/>
                </a:solidFill>
                <a:ea typeface="SimSun" charset="-122"/>
              </a:rPr>
              <a:t>TST #</a:t>
            </a:r>
            <a:r>
              <a:rPr lang="en-US" altLang="zh-CN" dirty="0" smtClean="0">
                <a:solidFill>
                  <a:srgbClr val="C00000"/>
                </a:solidFill>
                <a:ea typeface="SimSun" charset="-122"/>
              </a:rPr>
              <a:t>35 </a:t>
            </a:r>
            <a:r>
              <a:rPr lang="en-US" altLang="zh-CN" dirty="0">
                <a:solidFill>
                  <a:srgbClr val="C00000"/>
                </a:solidFill>
                <a:ea typeface="SimSun" charset="-122"/>
              </a:rPr>
              <a:t>WG Status Report</a:t>
            </a:r>
            <a:endParaRPr lang="ko-KR" altLang="en-US" dirty="0">
              <a:solidFill>
                <a:srgbClr val="C00000"/>
              </a:solidFill>
              <a:uFillTx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380352" y="5037552"/>
            <a:ext cx="875147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MS PGothic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MS PGothic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MS PGothic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MS PGothic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MS PGothic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MS PGothic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MS PGothic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MS PGothic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MS PGothic" charset="-128"/>
              </a:defRPr>
            </a:lvl9pPr>
          </a:lstStyle>
          <a:p>
            <a:pPr eaLnBrk="1" hangingPunct="1"/>
            <a:r>
              <a:rPr lang="en-US" altLang="zh-CN" sz="2400" dirty="0">
                <a:solidFill>
                  <a:schemeClr val="bg1"/>
                </a:solidFill>
                <a:ea typeface="SimSun" charset="-122"/>
              </a:rPr>
              <a:t>Group Name: TST</a:t>
            </a:r>
          </a:p>
          <a:p>
            <a:pPr eaLnBrk="1" hangingPunct="1"/>
            <a:r>
              <a:rPr lang="en-US" altLang="zh-CN" sz="2400" dirty="0">
                <a:solidFill>
                  <a:schemeClr val="bg1"/>
                </a:solidFill>
                <a:ea typeface="SimSun" charset="-122"/>
              </a:rPr>
              <a:t>Source: TST WG Chair, JaeSeung Song (KETI</a:t>
            </a:r>
            <a:r>
              <a:rPr lang="en-US" altLang="ko-KR" sz="2400" dirty="0">
                <a:solidFill>
                  <a:schemeClr val="bg1"/>
                </a:solidFill>
                <a:ea typeface="SimSun" charset="-122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ea typeface="SimSun" charset="-122"/>
              </a:rPr>
              <a:t> </a:t>
            </a:r>
            <a:r>
              <a:rPr lang="en-US" altLang="ko-KR" sz="2400" dirty="0">
                <a:solidFill>
                  <a:schemeClr val="bg1"/>
                </a:solidFill>
                <a:ea typeface="SimSun" charset="-122"/>
                <a:hlinkClick r:id="rId2"/>
              </a:rPr>
              <a:t>jssong@sejong.ac.kr</a:t>
            </a:r>
            <a:r>
              <a:rPr lang="en-US" altLang="ko-KR" sz="2400" dirty="0">
                <a:solidFill>
                  <a:schemeClr val="bg1"/>
                </a:solidFill>
                <a:ea typeface="SimSun" charset="-122"/>
              </a:rPr>
              <a:t> </a:t>
            </a:r>
            <a:r>
              <a:rPr lang="en-US" altLang="zh-CN" sz="2400" dirty="0">
                <a:solidFill>
                  <a:schemeClr val="bg1"/>
                </a:solidFill>
                <a:ea typeface="SimSun" charset="-122"/>
              </a:rPr>
              <a:t>)</a:t>
            </a:r>
          </a:p>
          <a:p>
            <a:pPr eaLnBrk="1" hangingPunct="1"/>
            <a:r>
              <a:rPr lang="en-US" altLang="zh-CN" sz="2400" dirty="0">
                <a:solidFill>
                  <a:schemeClr val="bg1"/>
                </a:solidFill>
                <a:ea typeface="SimSun" charset="-122"/>
              </a:rPr>
              <a:t>Meeting Date: </a:t>
            </a:r>
            <a:r>
              <a:rPr lang="en-US" altLang="zh-CN" sz="2400" dirty="0" smtClean="0">
                <a:solidFill>
                  <a:schemeClr val="bg1"/>
                </a:solidFill>
              </a:rPr>
              <a:t>2018-0</a:t>
            </a:r>
            <a:r>
              <a:rPr lang="en-US" altLang="ko-KR" sz="2400" dirty="0" smtClean="0">
                <a:solidFill>
                  <a:schemeClr val="bg1"/>
                </a:solidFill>
              </a:rPr>
              <a:t>5</a:t>
            </a:r>
            <a:r>
              <a:rPr lang="en-US" altLang="zh-CN" sz="2400" dirty="0" smtClean="0">
                <a:solidFill>
                  <a:schemeClr val="bg1"/>
                </a:solidFill>
              </a:rPr>
              <a:t>-</a:t>
            </a:r>
            <a:r>
              <a:rPr lang="en-US" altLang="ko-KR" sz="2400" dirty="0" smtClean="0">
                <a:solidFill>
                  <a:schemeClr val="bg1"/>
                </a:solidFill>
              </a:rPr>
              <a:t>2</a:t>
            </a:r>
            <a:r>
              <a:rPr lang="en-US" altLang="zh-CN" sz="2400" dirty="0" smtClean="0">
                <a:solidFill>
                  <a:schemeClr val="bg1"/>
                </a:solidFill>
              </a:rPr>
              <a:t>2 </a:t>
            </a:r>
            <a:r>
              <a:rPr lang="en-US" altLang="zh-CN" sz="2400" dirty="0">
                <a:solidFill>
                  <a:schemeClr val="bg1"/>
                </a:solidFill>
              </a:rPr>
              <a:t>to </a:t>
            </a:r>
            <a:r>
              <a:rPr lang="en-US" altLang="zh-CN" sz="2400" dirty="0" smtClean="0">
                <a:solidFill>
                  <a:schemeClr val="bg1"/>
                </a:solidFill>
              </a:rPr>
              <a:t>2018-0</a:t>
            </a:r>
            <a:r>
              <a:rPr lang="en-US" altLang="ko-KR" sz="2400" dirty="0" smtClean="0">
                <a:solidFill>
                  <a:schemeClr val="bg1"/>
                </a:solidFill>
              </a:rPr>
              <a:t>5</a:t>
            </a:r>
            <a:r>
              <a:rPr lang="en-US" altLang="zh-CN" sz="2400" dirty="0" smtClean="0">
                <a:solidFill>
                  <a:schemeClr val="bg1"/>
                </a:solidFill>
              </a:rPr>
              <a:t>-</a:t>
            </a:r>
            <a:r>
              <a:rPr lang="en-US" altLang="ko-KR" sz="2400" dirty="0" smtClean="0">
                <a:solidFill>
                  <a:schemeClr val="bg1"/>
                </a:solidFill>
              </a:rPr>
              <a:t>25</a:t>
            </a:r>
            <a:endParaRPr lang="en-US" altLang="zh-CN" sz="24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49719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/>
              <a:t>TST-2018-0092-draft_TST#35_meeting_report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Summary</a:t>
            </a:r>
            <a:endParaRPr lang="ko-KR" altLang="en-US" dirty="0">
              <a:uFillTx/>
            </a:endParaRPr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400" dirty="0">
                <a:ea typeface="MS PGothic" charset="-128"/>
              </a:rPr>
              <a:t>WG6 Objectives for TST </a:t>
            </a:r>
            <a:r>
              <a:rPr lang="en-GB" altLang="en-US" sz="2400" dirty="0" smtClean="0">
                <a:ea typeface="MS PGothic" charset="-128"/>
              </a:rPr>
              <a:t>35</a:t>
            </a:r>
            <a:endParaRPr lang="en-GB" altLang="en-US" sz="1800" dirty="0">
              <a:ea typeface="MS PGothic" charset="-128"/>
            </a:endParaRPr>
          </a:p>
          <a:p>
            <a:pPr lvl="1"/>
            <a:r>
              <a:rPr lang="en-GB" altLang="en-US" sz="2000" dirty="0" smtClean="0">
                <a:ea typeface="MS PGothic" charset="-128"/>
              </a:rPr>
              <a:t>Working </a:t>
            </a:r>
            <a:r>
              <a:rPr lang="en-GB" altLang="en-US" sz="2000" dirty="0">
                <a:ea typeface="MS PGothic" charset="-128"/>
              </a:rPr>
              <a:t>on the development of new Test Purposes (TPs) for Rel-2 and </a:t>
            </a:r>
            <a:r>
              <a:rPr lang="en-GB" altLang="en-US" sz="2000" dirty="0" smtClean="0">
                <a:ea typeface="MS PGothic" charset="-128"/>
              </a:rPr>
              <a:t>Rel-3</a:t>
            </a:r>
          </a:p>
          <a:p>
            <a:pPr lvl="1"/>
            <a:r>
              <a:rPr lang="en-GB" altLang="en-US" sz="2000" dirty="0" smtClean="0">
                <a:ea typeface="MS PGothic" charset="-128"/>
              </a:rPr>
              <a:t>Publish oneM2M Rel-1 Conformance Testing Specs</a:t>
            </a:r>
            <a:endParaRPr lang="en-GB" altLang="en-US" sz="2000" dirty="0">
              <a:ea typeface="MS PGothic" charset="-128"/>
            </a:endParaRPr>
          </a:p>
          <a:p>
            <a:pPr lvl="1"/>
            <a:r>
              <a:rPr lang="en-GB" altLang="en-US" sz="2000" dirty="0" smtClean="0">
                <a:ea typeface="MS PGothic" charset="-128"/>
              </a:rPr>
              <a:t>Joint workshop with GCF for oneM2M Certification</a:t>
            </a:r>
            <a:endParaRPr lang="en-GB" altLang="en-US" sz="2000" dirty="0">
              <a:ea typeface="MS PGothic" charset="-128"/>
            </a:endParaRPr>
          </a:p>
          <a:p>
            <a:endParaRPr lang="en-GB" altLang="en-US" sz="2400" dirty="0">
              <a:ea typeface="MS PGothic" charset="-128"/>
            </a:endParaRPr>
          </a:p>
          <a:p>
            <a:r>
              <a:rPr lang="en-GB" altLang="en-US" sz="2400" dirty="0">
                <a:ea typeface="MS PGothic" charset="-128"/>
              </a:rPr>
              <a:t>Status</a:t>
            </a:r>
            <a:endParaRPr lang="en-GB" altLang="en-US" sz="1800" dirty="0">
              <a:ea typeface="MS PGothic" charset="-128"/>
            </a:endParaRPr>
          </a:p>
          <a:p>
            <a:pPr lvl="1"/>
            <a:r>
              <a:rPr lang="en-GB" altLang="en-US" sz="2000" dirty="0" smtClean="0">
                <a:ea typeface="MS PGothic" charset="-128"/>
              </a:rPr>
              <a:t>Developer guides: </a:t>
            </a:r>
          </a:p>
          <a:p>
            <a:pPr lvl="2"/>
            <a:r>
              <a:rPr lang="en-GB" altLang="en-US" sz="1600" dirty="0" smtClean="0">
                <a:ea typeface="MS PGothic" charset="-128"/>
              </a:rPr>
              <a:t>TR-0038</a:t>
            </a:r>
            <a:r>
              <a:rPr lang="en-GB" altLang="en-US" sz="1600" dirty="0">
                <a:ea typeface="MS PGothic" charset="-128"/>
              </a:rPr>
              <a:t>, Security DG </a:t>
            </a:r>
            <a:r>
              <a:rPr lang="en-GB" altLang="en-US" sz="1600" dirty="0">
                <a:ea typeface="MS PGothic" charset="-128"/>
                <a:sym typeface="Wingdings" charset="2"/>
              </a:rPr>
              <a:t> </a:t>
            </a:r>
            <a:r>
              <a:rPr lang="en-GB" altLang="en-US" sz="1600" dirty="0">
                <a:ea typeface="MS PGothic" charset="-128"/>
              </a:rPr>
              <a:t>98% (clean-up and proof reading are left)</a:t>
            </a:r>
          </a:p>
          <a:p>
            <a:pPr lvl="2"/>
            <a:r>
              <a:rPr lang="en-GB" altLang="en-US" sz="1600" dirty="0">
                <a:ea typeface="MS PGothic" charset="-128"/>
              </a:rPr>
              <a:t>TR-0047, 3GPP Interworking DG </a:t>
            </a:r>
            <a:r>
              <a:rPr lang="en-GB" altLang="en-US" sz="1600" dirty="0">
                <a:ea typeface="MS PGothic" charset="-128"/>
                <a:sym typeface="Wingdings" charset="2"/>
              </a:rPr>
              <a:t> 80%</a:t>
            </a:r>
            <a:endParaRPr lang="en-GB" altLang="en-US" sz="1600" dirty="0">
              <a:ea typeface="MS PGothic" charset="-128"/>
            </a:endParaRPr>
          </a:p>
          <a:p>
            <a:pPr lvl="2"/>
            <a:r>
              <a:rPr lang="en-GB" altLang="en-US" sz="1600" dirty="0">
                <a:ea typeface="MS PGothic" charset="-128"/>
              </a:rPr>
              <a:t>TR-0051, Developers API </a:t>
            </a:r>
            <a:r>
              <a:rPr lang="en-GB" altLang="en-US" sz="1600" dirty="0">
                <a:ea typeface="MS PGothic" charset="-128"/>
                <a:sym typeface="Wingdings" charset="2"/>
              </a:rPr>
              <a:t> 40</a:t>
            </a:r>
            <a:r>
              <a:rPr lang="en-GB" altLang="en-US" sz="1600" dirty="0" smtClean="0">
                <a:ea typeface="MS PGothic" charset="-128"/>
                <a:sym typeface="Wingdings" charset="2"/>
              </a:rPr>
              <a:t>%</a:t>
            </a:r>
          </a:p>
          <a:p>
            <a:pPr lvl="1"/>
            <a:r>
              <a:rPr lang="en-GB" altLang="en-US" sz="2000" dirty="0" smtClean="0">
                <a:ea typeface="MS PGothic" charset="-128"/>
                <a:sym typeface="Wingdings" charset="2"/>
              </a:rPr>
              <a:t>Conformance testing specs </a:t>
            </a:r>
            <a:r>
              <a:rPr lang="en-GB" altLang="en-US" sz="2000" dirty="0" smtClean="0">
                <a:ea typeface="MS PGothic" charset="-128"/>
                <a:sym typeface="Wingdings"/>
              </a:rPr>
              <a:t> Done</a:t>
            </a:r>
          </a:p>
          <a:p>
            <a:pPr lvl="1"/>
            <a:r>
              <a:rPr lang="en-GB" altLang="en-US" sz="2000" dirty="0" smtClean="0">
                <a:ea typeface="MS PGothic" charset="-128"/>
                <a:sym typeface="Wingdings"/>
              </a:rPr>
              <a:t>On track developing Rel-2 and Rel-3 TPs</a:t>
            </a:r>
            <a:endParaRPr lang="en-GB" altLang="en-US" sz="2000" dirty="0">
              <a:ea typeface="MS PGothic" charset="-12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uFillTx/>
              </a:rPr>
              <a:t>Item for DECISION</a:t>
            </a:r>
            <a:endParaRPr lang="ko-KR" altLang="en-US" dirty="0">
              <a:uFillTx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 smtClean="0">
                <a:uFillTx/>
              </a:rPr>
              <a:t>TSes</a:t>
            </a:r>
            <a:r>
              <a:rPr lang="en-US" altLang="ko-KR" dirty="0" smtClean="0">
                <a:uFillTx/>
              </a:rPr>
              <a:t> for approval</a:t>
            </a:r>
            <a:endParaRPr lang="en-US" altLang="ko-KR" dirty="0" smtClean="0">
              <a:uFillTx/>
            </a:endParaRPr>
          </a:p>
          <a:p>
            <a:pPr lvl="1"/>
            <a:r>
              <a:rPr lang="en-US" altLang="ko-KR" dirty="0" smtClean="0">
                <a:uFillTx/>
              </a:rPr>
              <a:t>TS-0017 </a:t>
            </a:r>
            <a:r>
              <a:rPr lang="en-US" altLang="ko-KR" dirty="0" smtClean="0">
                <a:uFillTx/>
                <a:sym typeface="Wingdings"/>
              </a:rPr>
              <a:t> </a:t>
            </a:r>
            <a:r>
              <a:rPr lang="mr-IN" dirty="0"/>
              <a:t>TST-2018-0085</a:t>
            </a:r>
            <a:endParaRPr lang="en-US" altLang="ko-KR" dirty="0" smtClean="0">
              <a:uFillTx/>
            </a:endParaRPr>
          </a:p>
          <a:p>
            <a:pPr lvl="1"/>
            <a:r>
              <a:rPr lang="en-US" altLang="ko-KR" dirty="0" smtClean="0"/>
              <a:t>TS-0018 </a:t>
            </a:r>
            <a:r>
              <a:rPr lang="en-US" altLang="ko-KR" dirty="0" smtClean="0">
                <a:sym typeface="Wingdings"/>
              </a:rPr>
              <a:t> </a:t>
            </a:r>
            <a:r>
              <a:rPr lang="mr-IN" dirty="0"/>
              <a:t>TST-2018-0053</a:t>
            </a:r>
            <a:endParaRPr lang="en-US" altLang="ko-KR" dirty="0" smtClean="0"/>
          </a:p>
          <a:p>
            <a:pPr lvl="1"/>
            <a:r>
              <a:rPr lang="en-US" altLang="ko-KR" dirty="0" smtClean="0">
                <a:uFillTx/>
              </a:rPr>
              <a:t>TS-0019 </a:t>
            </a:r>
            <a:r>
              <a:rPr lang="en-US" altLang="ko-KR" dirty="0" smtClean="0">
                <a:uFillTx/>
                <a:sym typeface="Wingdings"/>
              </a:rPr>
              <a:t> </a:t>
            </a:r>
            <a:r>
              <a:rPr lang="mr-IN" dirty="0"/>
              <a:t>TST-2018-0076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CR packs for approval</a:t>
            </a:r>
            <a:endParaRPr lang="en-US" altLang="ko-KR" dirty="0">
              <a:uFillTx/>
            </a:endParaRPr>
          </a:p>
          <a:p>
            <a:pPr lvl="1"/>
            <a:r>
              <a:rPr lang="en-US" altLang="ko-KR" dirty="0" smtClean="0">
                <a:uFillTx/>
              </a:rPr>
              <a:t>None</a:t>
            </a:r>
            <a:endParaRPr lang="en-US" altLang="ko-KR" dirty="0" smtClean="0">
              <a:uFillTx/>
            </a:endParaRPr>
          </a:p>
          <a:p>
            <a:pPr lvl="1"/>
            <a:endParaRPr lang="ko-KR" altLang="en-US" dirty="0">
              <a:uFillTx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uFillTx/>
              </a:rPr>
              <a:t>Action Items</a:t>
            </a:r>
            <a:endParaRPr lang="ko-KR" altLang="en-US" dirty="0">
              <a:uFillTx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Develop new Interop. Test cases: </a:t>
            </a:r>
          </a:p>
          <a:p>
            <a:pPr lvl="1"/>
            <a:r>
              <a:rPr lang="en-US" dirty="0" smtClean="0"/>
              <a:t>(AP1) Location policy : C-Dot</a:t>
            </a:r>
            <a:endParaRPr lang="en-US" dirty="0"/>
          </a:p>
          <a:p>
            <a:pPr lvl="1"/>
            <a:r>
              <a:rPr lang="en-US" dirty="0"/>
              <a:t>(</a:t>
            </a:r>
            <a:r>
              <a:rPr lang="en-US" dirty="0" smtClean="0"/>
              <a:t>AP2) Announcement : ETSI</a:t>
            </a:r>
            <a:endParaRPr lang="en-US" dirty="0"/>
          </a:p>
          <a:p>
            <a:pPr lvl="1"/>
            <a:r>
              <a:rPr lang="en-US" dirty="0"/>
              <a:t>(</a:t>
            </a:r>
            <a:r>
              <a:rPr lang="en-US" dirty="0" smtClean="0"/>
              <a:t>AP3) Non-Blocking : </a:t>
            </a:r>
            <a:r>
              <a:rPr lang="en-US" dirty="0" err="1" smtClean="0"/>
              <a:t>Convida</a:t>
            </a:r>
            <a:r>
              <a:rPr lang="en-US" dirty="0" smtClean="0"/>
              <a:t> Wireless</a:t>
            </a:r>
            <a:endParaRPr lang="en-US" dirty="0"/>
          </a:p>
          <a:p>
            <a:pPr lvl="1"/>
            <a:r>
              <a:rPr lang="en-US" dirty="0"/>
              <a:t>(</a:t>
            </a:r>
            <a:r>
              <a:rPr lang="en-US" dirty="0" smtClean="0"/>
              <a:t>AP4) Polling </a:t>
            </a:r>
            <a:r>
              <a:rPr lang="en-US" dirty="0"/>
              <a:t>channel </a:t>
            </a:r>
            <a:r>
              <a:rPr lang="en-US" dirty="0" smtClean="0"/>
              <a:t>: KETI</a:t>
            </a:r>
            <a:endParaRPr lang="en-US" dirty="0"/>
          </a:p>
          <a:p>
            <a:pPr lvl="1"/>
            <a:r>
              <a:rPr lang="en-US" dirty="0"/>
              <a:t>(</a:t>
            </a:r>
            <a:r>
              <a:rPr lang="en-US" dirty="0" smtClean="0"/>
              <a:t>AP5) Time </a:t>
            </a:r>
            <a:r>
              <a:rPr lang="en-US" dirty="0"/>
              <a:t>series </a:t>
            </a:r>
            <a:r>
              <a:rPr lang="en-US" dirty="0" smtClean="0"/>
              <a:t>: KETI</a:t>
            </a:r>
            <a:endParaRPr lang="en-US" dirty="0"/>
          </a:p>
          <a:p>
            <a:pPr lvl="1"/>
            <a:r>
              <a:rPr lang="en-US" dirty="0"/>
              <a:t>(</a:t>
            </a:r>
            <a:r>
              <a:rPr lang="en-US" dirty="0" smtClean="0"/>
              <a:t>AP6) CSE-CSE </a:t>
            </a:r>
            <a:r>
              <a:rPr lang="en-US" dirty="0"/>
              <a:t>registration </a:t>
            </a:r>
            <a:r>
              <a:rPr lang="en-US" dirty="0" smtClean="0"/>
              <a:t>: ETSI</a:t>
            </a:r>
            <a:endParaRPr lang="en-US" dirty="0"/>
          </a:p>
          <a:p>
            <a:pPr lvl="1"/>
            <a:r>
              <a:rPr lang="en-US" dirty="0"/>
              <a:t>(</a:t>
            </a:r>
            <a:r>
              <a:rPr lang="en-US" dirty="0" smtClean="0"/>
              <a:t>AP7) Security </a:t>
            </a:r>
            <a:r>
              <a:rPr lang="en-US" dirty="0"/>
              <a:t>e.g., PSK test case </a:t>
            </a:r>
            <a:r>
              <a:rPr lang="en-US" dirty="0" smtClean="0"/>
              <a:t>: </a:t>
            </a:r>
            <a:r>
              <a:rPr lang="en-US" dirty="0" err="1" smtClean="0"/>
              <a:t>Convida</a:t>
            </a:r>
            <a:r>
              <a:rPr lang="en-US" dirty="0" smtClean="0"/>
              <a:t> Wireless</a:t>
            </a:r>
            <a:endParaRPr lang="en-US" dirty="0"/>
          </a:p>
          <a:p>
            <a:pPr lvl="1"/>
            <a:r>
              <a:rPr lang="en-US" dirty="0"/>
              <a:t>(</a:t>
            </a:r>
            <a:r>
              <a:rPr lang="en-US" dirty="0" smtClean="0"/>
              <a:t>AP8) A </a:t>
            </a:r>
            <a:r>
              <a:rPr lang="en-US" dirty="0"/>
              <a:t>scenario-based </a:t>
            </a:r>
            <a:r>
              <a:rPr lang="en-US" dirty="0" smtClean="0"/>
              <a:t>test case : TTA</a:t>
            </a:r>
            <a:endParaRPr lang="en-US" dirty="0"/>
          </a:p>
          <a:p>
            <a:pPr lvl="1"/>
            <a:endParaRPr lang="ko-KR" altLang="en-US" dirty="0">
              <a:uFillTx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4696" y="0"/>
            <a:ext cx="10092672" cy="117357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>
                <a:uFillTx/>
              </a:rPr>
              <a:t>Items </a:t>
            </a:r>
            <a:r>
              <a:rPr lang="en-US" altLang="ko-KR" smtClean="0">
                <a:uFillTx/>
              </a:rPr>
              <a:t>for Information (Workshop with GCF)</a:t>
            </a:r>
            <a:endParaRPr lang="ko-KR" altLang="en-US" dirty="0">
              <a:uFillTx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34696" y="1493918"/>
            <a:ext cx="10515600" cy="4650207"/>
          </a:xfrm>
        </p:spPr>
        <p:txBody>
          <a:bodyPr>
            <a:normAutofit fontScale="85000" lnSpcReduction="20000"/>
          </a:bodyPr>
          <a:lstStyle/>
          <a:p>
            <a:r>
              <a:rPr lang="en-US" altLang="ko-KR" dirty="0" smtClean="0">
                <a:uFillTx/>
              </a:rPr>
              <a:t>Summary: </a:t>
            </a:r>
          </a:p>
          <a:p>
            <a:pPr lvl="1"/>
            <a:r>
              <a:rPr lang="en-US" altLang="ko-KR" dirty="0" smtClean="0"/>
              <a:t>An half-day (09:00~12:00) and additional work on afternoon</a:t>
            </a:r>
          </a:p>
          <a:p>
            <a:pPr lvl="1"/>
            <a:r>
              <a:rPr lang="en-US" altLang="ko-KR" dirty="0" smtClean="0">
                <a:uFillTx/>
              </a:rPr>
              <a:t>Around 25~30 participants (three delegates from GCF)</a:t>
            </a:r>
          </a:p>
          <a:p>
            <a:pPr lvl="1"/>
            <a:r>
              <a:rPr lang="en-US" altLang="ko-KR" dirty="0" smtClean="0"/>
              <a:t>Resolved most key items (e.g., database design, migration schedule, reviewed GCF oneM2M certification Work Item Descriptions)</a:t>
            </a:r>
          </a:p>
          <a:p>
            <a:pPr lvl="1"/>
            <a:r>
              <a:rPr lang="en-US" altLang="ko-KR" dirty="0" smtClean="0">
                <a:uFillTx/>
              </a:rPr>
              <a:t>Plan for next steps</a:t>
            </a:r>
          </a:p>
          <a:p>
            <a:pPr lvl="1"/>
            <a:r>
              <a:rPr lang="en-US" altLang="ko-KR" dirty="0" smtClean="0"/>
              <a:t>A big handshake</a:t>
            </a:r>
          </a:p>
          <a:p>
            <a:pPr lvl="1"/>
            <a:r>
              <a:rPr lang="en-US" altLang="ko-KR" dirty="0" smtClean="0"/>
              <a:t>Migration is on track</a:t>
            </a:r>
            <a:endParaRPr lang="en-US" altLang="ko-KR" dirty="0" smtClean="0">
              <a:uFillTx/>
            </a:endParaRPr>
          </a:p>
          <a:p>
            <a:r>
              <a:rPr lang="en-CA" altLang="ko-KR" dirty="0">
                <a:latin typeface="Calibri" pitchFamily="34" charset="0"/>
                <a:ea typeface="굴림" pitchFamily="34" charset="-127"/>
              </a:rPr>
              <a:t>GCF is currently finalising the oneM2M Certification Program, targeting a launch date in early </a:t>
            </a:r>
            <a:r>
              <a:rPr lang="en-CA" altLang="ko-KR" b="1" dirty="0" smtClean="0">
                <a:solidFill>
                  <a:srgbClr val="FF0000"/>
                </a:solidFill>
                <a:latin typeface="Calibri" pitchFamily="34" charset="0"/>
                <a:ea typeface="굴림" pitchFamily="34" charset="-127"/>
              </a:rPr>
              <a:t>Q1/2019</a:t>
            </a:r>
            <a:endParaRPr lang="en-US" altLang="ko-KR" dirty="0" smtClean="0">
              <a:uFillTx/>
            </a:endParaRPr>
          </a:p>
          <a:p>
            <a:r>
              <a:rPr lang="en-US" altLang="ko-KR" dirty="0" smtClean="0">
                <a:uFillTx/>
              </a:rPr>
              <a:t>Joint communication (PR) with oneM2M, GCF and TTA (Q3/2018)</a:t>
            </a:r>
          </a:p>
          <a:p>
            <a:r>
              <a:rPr lang="en-US" altLang="ko-KR" dirty="0" smtClean="0"/>
              <a:t>Invitation to GCF Steering Meeting on June (TTA, </a:t>
            </a:r>
            <a:r>
              <a:rPr lang="en-US" altLang="ko-KR" dirty="0" err="1" smtClean="0"/>
              <a:t>Convida</a:t>
            </a:r>
            <a:r>
              <a:rPr lang="en-US" altLang="ko-KR" dirty="0" smtClean="0"/>
              <a:t>?, KETI?, and ?? )</a:t>
            </a:r>
            <a:endParaRPr lang="en-US" altLang="ko-KR" dirty="0" smtClean="0">
              <a:uFillTx/>
            </a:endParaRPr>
          </a:p>
          <a:p>
            <a:r>
              <a:rPr lang="en-US" altLang="ko-KR" dirty="0" err="1" smtClean="0">
                <a:uFillTx/>
              </a:rPr>
              <a:t>Rapporteurship</a:t>
            </a:r>
            <a:r>
              <a:rPr lang="en-US" altLang="ko-KR" dirty="0" smtClean="0">
                <a:uFillTx/>
              </a:rPr>
              <a:t> of GCF oneM2M certification (TBD, TTA??)</a:t>
            </a:r>
          </a:p>
          <a:p>
            <a:r>
              <a:rPr lang="en-US" altLang="ko-KR" dirty="0" smtClean="0"/>
              <a:t>Formal relationship between GCF and oneM2M: ILC will help on this</a:t>
            </a:r>
            <a:endParaRPr lang="en-US" altLang="ko-KR" dirty="0">
              <a:uFillTx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Interop </a:t>
            </a:r>
            <a:r>
              <a:rPr lang="en-US" dirty="0" smtClean="0"/>
              <a:t>6 </a:t>
            </a:r>
            <a:endParaRPr lang="en-US" dirty="0"/>
          </a:p>
          <a:p>
            <a:pPr lvl="1">
              <a:defRPr/>
            </a:pPr>
            <a:r>
              <a:rPr lang="en-US" dirty="0" smtClean="0"/>
              <a:t>Date: July </a:t>
            </a:r>
            <a:r>
              <a:rPr lang="en-US" dirty="0" smtClean="0"/>
              <a:t>(09. July ~ 13. July)</a:t>
            </a:r>
            <a:endParaRPr lang="en-US" dirty="0" smtClean="0"/>
          </a:p>
          <a:p>
            <a:pPr lvl="1">
              <a:defRPr/>
            </a:pPr>
            <a:r>
              <a:rPr lang="en-US" dirty="0" smtClean="0"/>
              <a:t>Venue: Washington </a:t>
            </a:r>
            <a:r>
              <a:rPr lang="en-US" dirty="0" smtClean="0"/>
              <a:t>D. C., USA</a:t>
            </a:r>
            <a:endParaRPr lang="en-US" dirty="0" smtClean="0"/>
          </a:p>
          <a:p>
            <a:pPr lvl="1">
              <a:defRPr/>
            </a:pPr>
            <a:r>
              <a:rPr lang="en-US" dirty="0" smtClean="0"/>
              <a:t>Host: ETSI &amp; </a:t>
            </a:r>
            <a:r>
              <a:rPr lang="en-US" dirty="0" smtClean="0"/>
              <a:t>TTA</a:t>
            </a:r>
            <a:endParaRPr lang="en-US" dirty="0" smtClean="0"/>
          </a:p>
          <a:p>
            <a:pPr lvl="1">
              <a:defRPr/>
            </a:pPr>
            <a:r>
              <a:rPr lang="en-US" dirty="0" smtClean="0"/>
              <a:t>Interop. Testing Coverage: </a:t>
            </a:r>
          </a:p>
          <a:p>
            <a:pPr lvl="2">
              <a:defRPr/>
            </a:pPr>
            <a:r>
              <a:rPr lang="en-US" dirty="0" smtClean="0"/>
              <a:t>Announcement, Non-blocking, Polling channel, Time series, Security</a:t>
            </a:r>
          </a:p>
          <a:p>
            <a:pPr lvl="2">
              <a:defRPr/>
            </a:pPr>
            <a:r>
              <a:rPr lang="en-US" dirty="0" smtClean="0"/>
              <a:t>A scenarios based Interop. testing</a:t>
            </a:r>
            <a:endParaRPr lang="en-US" dirty="0" smtClean="0"/>
          </a:p>
          <a:p>
            <a:pPr lvl="1">
              <a:defRPr/>
            </a:pPr>
            <a:r>
              <a:rPr lang="en-US" dirty="0" smtClean="0"/>
              <a:t>Conformance Testing Coverage: </a:t>
            </a:r>
          </a:p>
          <a:p>
            <a:pPr lvl="2">
              <a:defRPr/>
            </a:pPr>
            <a:r>
              <a:rPr lang="en-US" dirty="0" smtClean="0"/>
              <a:t>Announcements, Polling channels, Time series, Blocking cases</a:t>
            </a:r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</p:spPr>
        <p:txBody>
          <a:bodyPr/>
          <a:lstStyle/>
          <a:p>
            <a:r>
              <a:rPr lang="en-US" altLang="ko-KR" dirty="0" smtClean="0">
                <a:uFillTx/>
              </a:rPr>
              <a:t>Items for Information</a:t>
            </a:r>
            <a:endParaRPr lang="ko-KR" altLang="en-US" dirty="0"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10975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2"/>
          <p:cNvSpPr>
            <a:spLocks noGrp="1"/>
          </p:cNvSpPr>
          <p:nvPr>
            <p:ph idx="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altLang="zh-CN" sz="2400" dirty="0">
                <a:ea typeface="SimSun" panose="02010600030101010101" pitchFamily="2" charset="-122"/>
              </a:rPr>
              <a:t>Conference Calls</a:t>
            </a:r>
          </a:p>
          <a:p>
            <a:pPr lvl="1" eaLnBrk="1" hangingPunct="1">
              <a:buFont typeface="Arial" panose="020B0604020202020204" pitchFamily="34" charset="0"/>
              <a:buChar char="–"/>
              <a:defRPr/>
            </a:pPr>
            <a:r>
              <a:rPr lang="en-GB" altLang="en-US" sz="2000" dirty="0" smtClean="0"/>
              <a:t>TST#35.1</a:t>
            </a:r>
            <a:r>
              <a:rPr lang="en-GB" altLang="en-US" sz="2000" dirty="0"/>
              <a:t>: </a:t>
            </a:r>
            <a:r>
              <a:rPr lang="en-GB" altLang="en-US" sz="2000" dirty="0" smtClean="0"/>
              <a:t>12. June. </a:t>
            </a:r>
            <a:r>
              <a:rPr lang="en-GB" altLang="en-US" sz="2000" dirty="0"/>
              <a:t>2018, UTC 13:00-14:30  </a:t>
            </a:r>
          </a:p>
          <a:p>
            <a:pPr lvl="1" eaLnBrk="1" hangingPunct="1">
              <a:buFont typeface="Arial" panose="020B0604020202020204" pitchFamily="34" charset="0"/>
              <a:buChar char="–"/>
              <a:defRPr/>
            </a:pPr>
            <a:r>
              <a:rPr lang="en-GB" altLang="en-US" sz="2000" dirty="0" smtClean="0"/>
              <a:t>TST#35.2</a:t>
            </a:r>
            <a:r>
              <a:rPr lang="en-GB" altLang="en-US" sz="2000" dirty="0"/>
              <a:t>: </a:t>
            </a:r>
            <a:r>
              <a:rPr lang="en-GB" altLang="en-US" sz="2000" dirty="0" smtClean="0"/>
              <a:t>28. June. </a:t>
            </a:r>
            <a:r>
              <a:rPr lang="en-GB" altLang="en-US" sz="2000" dirty="0"/>
              <a:t>2018, UTC 13:00-14:30</a:t>
            </a:r>
          </a:p>
          <a:p>
            <a:pPr marL="457200" lvl="1" indent="0">
              <a:buNone/>
              <a:defRPr/>
            </a:pPr>
            <a:endParaRPr lang="en-US" altLang="zh-CN" sz="2000" dirty="0">
              <a:ea typeface="SimSun" panose="02010600030101010101" pitchFamily="2" charset="-122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zh-CN" sz="2400" dirty="0">
                <a:ea typeface="SimSun" panose="02010600030101010101" pitchFamily="2" charset="-122"/>
              </a:rPr>
              <a:t>Face-to-Face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altLang="ko-KR" sz="2000" dirty="0" smtClean="0"/>
              <a:t>Interop 6: July</a:t>
            </a:r>
            <a:r>
              <a:rPr lang="en-US" altLang="ko-KR" sz="2000" dirty="0"/>
              <a:t>, </a:t>
            </a:r>
            <a:r>
              <a:rPr lang="en-US" altLang="ko-KR" sz="2000" dirty="0" smtClean="0"/>
              <a:t>09-13, Washington D. C., USA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altLang="ko-KR" sz="2000" dirty="0" smtClean="0"/>
              <a:t>TST#36</a:t>
            </a:r>
            <a:r>
              <a:rPr lang="en-US" altLang="ko-KR" sz="2000" dirty="0"/>
              <a:t>: July, </a:t>
            </a:r>
            <a:r>
              <a:rPr lang="en-US" altLang="ko-KR" sz="2000" dirty="0" smtClean="0"/>
              <a:t>16-18, </a:t>
            </a:r>
            <a:r>
              <a:rPr lang="en-US" altLang="ko-KR" sz="2000" dirty="0"/>
              <a:t>Washington D. C., </a:t>
            </a:r>
            <a:r>
              <a:rPr lang="en-US" altLang="ko-KR" sz="2000" dirty="0" smtClean="0"/>
              <a:t>USA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altLang="ko-KR" sz="2000" dirty="0" smtClean="0"/>
              <a:t>TST#37: September, 17-21, TTA, </a:t>
            </a:r>
            <a:r>
              <a:rPr lang="en-US" altLang="ko-KR" sz="2000" dirty="0" err="1" smtClean="0"/>
              <a:t>Bundang</a:t>
            </a:r>
            <a:r>
              <a:rPr lang="en-US" altLang="ko-KR" sz="2000" dirty="0" smtClean="0"/>
              <a:t>, Republic of Korea</a:t>
            </a:r>
            <a:endParaRPr lang="en-US" altLang="ko-KR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SimSun" charset="-122"/>
              </a:rPr>
              <a:t>Next Meetings / Calls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>
                <a:uFillTx/>
              </a:rPr>
              <a:t>Thank you!</a:t>
            </a:r>
            <a:endParaRPr lang="ko-KR" altLang="en-US">
              <a:uFillTx/>
            </a:endParaRPr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rgbClr val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460</Words>
  <Application>Microsoft Macintosh PowerPoint</Application>
  <PresentationFormat>Widescreen</PresentationFormat>
  <Paragraphs>69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9" baseType="lpstr">
      <vt:lpstr>Calibri</vt:lpstr>
      <vt:lpstr>Mangal</vt:lpstr>
      <vt:lpstr>MS PGothic</vt:lpstr>
      <vt:lpstr>Myriad Pro</vt:lpstr>
      <vt:lpstr>Myriad Pro Light</vt:lpstr>
      <vt:lpstr>SimSun</vt:lpstr>
      <vt:lpstr>Wingdings</vt:lpstr>
      <vt:lpstr>굴림</vt:lpstr>
      <vt:lpstr>맑은 고딕</vt:lpstr>
      <vt:lpstr>Arial</vt:lpstr>
      <vt:lpstr>Office Theme</vt:lpstr>
      <vt:lpstr>Draft TST #35 WG Status Report</vt:lpstr>
      <vt:lpstr>Summary</vt:lpstr>
      <vt:lpstr>Item for DECISION</vt:lpstr>
      <vt:lpstr>Action Items</vt:lpstr>
      <vt:lpstr>Items for Information (Workshop with GCF)</vt:lpstr>
      <vt:lpstr>Items for Information</vt:lpstr>
      <vt:lpstr>Next Meetings / Calls</vt:lpstr>
      <vt:lpstr>Thank you!</vt:lpstr>
    </vt:vector>
  </TitlesOfParts>
  <Company>iconectiv</Company>
  <LinksUpToDate>false</LinksUpToDate>
  <SharedDoc>false</SharedDoc>
  <HyperlinksChanged>false</HyperlinksChanged>
  <AppVersion>15.0024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JaeSeung Song</cp:lastModifiedBy>
  <cp:revision>30</cp:revision>
  <dcterms:created xsi:type="dcterms:W3CDTF">2017-09-21T15:46:31Z</dcterms:created>
  <dcterms:modified xsi:type="dcterms:W3CDTF">2018-05-24T14:55:56Z</dcterms:modified>
</cp:coreProperties>
</file>