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57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631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18" autoAdjust="0"/>
    <p:restoredTop sz="94660"/>
  </p:normalViewPr>
  <p:slideViewPr>
    <p:cSldViewPr snapToGrid="0">
      <p:cViewPr varScale="1">
        <p:scale>
          <a:sx n="109" d="100"/>
          <a:sy n="109" d="100"/>
        </p:scale>
        <p:origin x="80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0" y="0"/>
            <a:ext cx="12192000" cy="21744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0" y="4285397"/>
            <a:ext cx="12192000" cy="2572603"/>
          </a:xfrm>
          <a:prstGeom prst="rect">
            <a:avLst/>
          </a:prstGeom>
          <a:solidFill>
            <a:srgbClr val="A7A9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1444" y="1122363"/>
            <a:ext cx="11296184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25860" y="194184"/>
            <a:ext cx="2722432" cy="185635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5019675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Myriad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87826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0" y="0"/>
            <a:ext cx="12192000" cy="21744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0" y="5341434"/>
            <a:ext cx="12192000" cy="1516566"/>
          </a:xfrm>
          <a:prstGeom prst="rect">
            <a:avLst/>
          </a:prstGeom>
          <a:solidFill>
            <a:srgbClr val="A7A9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1444" y="1122363"/>
            <a:ext cx="11296184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25860" y="194184"/>
            <a:ext cx="2722432" cy="185635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5847556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Myriad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45547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0" y="0"/>
            <a:ext cx="12192000" cy="21744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59780" y="1233866"/>
            <a:ext cx="11296184" cy="2387600"/>
          </a:xfrm>
        </p:spPr>
        <p:txBody>
          <a:bodyPr anchor="b">
            <a:normAutofit/>
          </a:bodyPr>
          <a:lstStyle>
            <a:lvl1pPr algn="l">
              <a:defRPr sz="4800">
                <a:solidFill>
                  <a:schemeClr val="tx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444" y="305687"/>
            <a:ext cx="2722432" cy="185635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9780" y="3837899"/>
            <a:ext cx="9144000" cy="1655762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>
                    <a:lumMod val="50000"/>
                    <a:lumOff val="50000"/>
                  </a:schemeClr>
                </a:solidFill>
                <a:latin typeface="Myriad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9400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12/3/2018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27612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12/3/2018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14519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12/3/2018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38672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12/3/2018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12194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12/3/2018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15945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15966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34696" y="0"/>
            <a:ext cx="7850299" cy="1173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4696" y="1493919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697628" y="6492875"/>
            <a:ext cx="4943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0" y="1155282"/>
            <a:ext cx="12192000" cy="18288"/>
          </a:xfrm>
          <a:prstGeom prst="rect">
            <a:avLst/>
          </a:prstGeom>
          <a:solidFill>
            <a:srgbClr val="A7A9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48241" y="105845"/>
            <a:ext cx="1325890" cy="904091"/>
          </a:xfrm>
          <a:prstGeom prst="rect">
            <a:avLst/>
          </a:prstGeom>
        </p:spPr>
      </p:pic>
      <p:sp>
        <p:nvSpPr>
          <p:cNvPr id="9" name="Rectangle 8"/>
          <p:cNvSpPr/>
          <p:nvPr userDrawn="1"/>
        </p:nvSpPr>
        <p:spPr>
          <a:xfrm>
            <a:off x="0" y="6497638"/>
            <a:ext cx="12192000" cy="18288"/>
          </a:xfrm>
          <a:prstGeom prst="rect">
            <a:avLst/>
          </a:prstGeom>
          <a:solidFill>
            <a:srgbClr val="A7A9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/>
          <p:cNvSpPr txBox="1"/>
          <p:nvPr userDrawn="1"/>
        </p:nvSpPr>
        <p:spPr>
          <a:xfrm>
            <a:off x="5592496" y="6592129"/>
            <a:ext cx="10070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 smtClean="0">
                <a:solidFill>
                  <a:schemeClr val="bg1">
                    <a:lumMod val="75000"/>
                  </a:schemeClr>
                </a:solidFill>
                <a:latin typeface="Myriad Pro Light" panose="020B0603030403020204" pitchFamily="34" charset="0"/>
              </a:rPr>
              <a:t>© 2017 oneM2M</a:t>
            </a:r>
          </a:p>
          <a:p>
            <a:endParaRPr lang="en-US" sz="900" dirty="0">
              <a:solidFill>
                <a:schemeClr val="bg1">
                  <a:lumMod val="50000"/>
                </a:schemeClr>
              </a:solidFill>
              <a:latin typeface="Myriad Pro Light" panose="020B06030304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18945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61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rgbClr val="C63133"/>
          </a:solidFill>
          <a:latin typeface="Myriad Pro" panose="020B0503030403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rgbClr val="C00000"/>
        </a:buClr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00000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00000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00000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00000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mailto:Keebum.kim@tta.or.kr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git.onem2m.org/TST/ATS/commit/f2c47fdf4515ddefc0d5fdb7c8907991d4dba886" TargetMode="External"/><Relationship Id="rId2" Type="http://schemas.openxmlformats.org/officeDocument/2006/relationships/hyperlink" Target="https://git.onem2m.org/TST/ATS/tree/Release1" TargetMode="Externa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Validation status of </a:t>
            </a:r>
            <a:br>
              <a:rPr lang="en-US" dirty="0" smtClean="0"/>
            </a:br>
            <a:r>
              <a:rPr lang="en-US" dirty="0" smtClean="0"/>
              <a:t>oneM2M Rel-1 test cases 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Keebum Kim, TTA, </a:t>
            </a:r>
            <a:r>
              <a:rPr lang="en-US" dirty="0" smtClean="0">
                <a:hlinkClick r:id="rId2"/>
              </a:rPr>
              <a:t>Keebum.kim@tta.or.kr</a:t>
            </a:r>
            <a:endParaRPr lang="en-US" dirty="0" smtClean="0"/>
          </a:p>
          <a:p>
            <a:r>
              <a:rPr lang="en-US" dirty="0" smtClean="0"/>
              <a:t>TST #</a:t>
            </a:r>
            <a:r>
              <a:rPr lang="en-US" dirty="0"/>
              <a:t>38, </a:t>
            </a:r>
            <a:r>
              <a:rPr lang="en-US" dirty="0" smtClean="0"/>
              <a:t>TST-2018-0166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54497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Validation status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altLang="ko-KR" dirty="0" smtClean="0"/>
              <a:t>oneM2M Release1 test case validation (based on ADN, MN, IN Profiles) is completed. (2018.10.23)</a:t>
            </a:r>
          </a:p>
          <a:p>
            <a:endParaRPr lang="en-US" altLang="ko-KR" dirty="0"/>
          </a:p>
          <a:p>
            <a:r>
              <a:rPr lang="en-US" altLang="ko-KR" dirty="0" smtClean="0"/>
              <a:t> The based </a:t>
            </a:r>
            <a:r>
              <a:rPr lang="en-US" altLang="ko-KR" dirty="0" err="1" smtClean="0"/>
              <a:t>git</a:t>
            </a:r>
            <a:r>
              <a:rPr lang="en-US" altLang="ko-KR" dirty="0"/>
              <a:t> branch is </a:t>
            </a:r>
            <a:r>
              <a:rPr lang="en-US" altLang="ko-KR" dirty="0">
                <a:hlinkClick r:id="rId2"/>
              </a:rPr>
              <a:t>https://</a:t>
            </a:r>
            <a:r>
              <a:rPr lang="en-US" altLang="ko-KR" dirty="0" smtClean="0">
                <a:hlinkClick r:id="rId2"/>
              </a:rPr>
              <a:t>git.onem2m.org/TST/ATS/tree/Release1</a:t>
            </a:r>
            <a:r>
              <a:rPr lang="en-US" altLang="ko-KR" dirty="0" smtClean="0"/>
              <a:t> and the commit </a:t>
            </a:r>
            <a:r>
              <a:rPr lang="en-US" altLang="ko-KR" dirty="0"/>
              <a:t>id is </a:t>
            </a:r>
            <a:r>
              <a:rPr lang="en-US" altLang="ko-KR" dirty="0">
                <a:hlinkClick r:id="rId3"/>
              </a:rPr>
              <a:t>https://</a:t>
            </a:r>
            <a:r>
              <a:rPr lang="en-US" altLang="ko-KR" dirty="0" smtClean="0">
                <a:hlinkClick r:id="rId3"/>
              </a:rPr>
              <a:t>git.onem2m.org/TST/ATS/commit/f2c47fdf4515ddefc0d5fdb7c8907991d4dba886</a:t>
            </a:r>
            <a:r>
              <a:rPr lang="en-US" altLang="ko-KR" dirty="0" smtClean="0"/>
              <a:t> .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Thank you for the hard efforts from the implementation developers, test tool developers, and the TTCN-3 test case developers.</a:t>
            </a:r>
          </a:p>
          <a:p>
            <a:pPr lvl="1"/>
            <a:endParaRPr lang="en-US" altLang="ko-KR" dirty="0" smtClean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9342354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Status in each profiles 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altLang="ko-KR" dirty="0" smtClean="0"/>
              <a:t>ADN-4 Profile (includes other ADN Profiles) </a:t>
            </a:r>
          </a:p>
          <a:p>
            <a:pPr lvl="1"/>
            <a:r>
              <a:rPr lang="en-US" altLang="ko-KR" dirty="0" smtClean="0"/>
              <a:t>Total 66 test cases are validated.</a:t>
            </a:r>
          </a:p>
          <a:p>
            <a:pPr lvl="1"/>
            <a:r>
              <a:rPr lang="en-US" altLang="ko-KR" dirty="0" smtClean="0"/>
              <a:t>Binding protocol : HTTP</a:t>
            </a:r>
          </a:p>
          <a:p>
            <a:pPr lvl="1"/>
            <a:r>
              <a:rPr lang="en-US" altLang="ko-KR" dirty="0" smtClean="0"/>
              <a:t>Serialization : XML, JSON</a:t>
            </a:r>
          </a:p>
          <a:p>
            <a:pPr lvl="1"/>
            <a:endParaRPr lang="en-US" altLang="ko-KR" dirty="0" smtClean="0"/>
          </a:p>
          <a:p>
            <a:r>
              <a:rPr lang="en-US" altLang="ko-KR" dirty="0" smtClean="0"/>
              <a:t>IN Profile</a:t>
            </a:r>
          </a:p>
          <a:p>
            <a:pPr lvl="1"/>
            <a:r>
              <a:rPr lang="en-US" altLang="ko-KR" dirty="0" smtClean="0"/>
              <a:t>Total 258 test cases are validated.</a:t>
            </a:r>
          </a:p>
          <a:p>
            <a:pPr lvl="1"/>
            <a:r>
              <a:rPr lang="en-US" altLang="ko-KR" dirty="0" smtClean="0"/>
              <a:t>Binding protocol : HTTP, </a:t>
            </a:r>
            <a:r>
              <a:rPr lang="en-US" altLang="ko-KR" dirty="0" err="1" smtClean="0"/>
              <a:t>CoAP</a:t>
            </a:r>
            <a:r>
              <a:rPr lang="en-US" altLang="ko-KR" dirty="0" smtClean="0"/>
              <a:t>, MQTT</a:t>
            </a:r>
          </a:p>
          <a:p>
            <a:pPr lvl="1"/>
            <a:r>
              <a:rPr lang="en-US" altLang="ko-KR" dirty="0" smtClean="0"/>
              <a:t>Serialization : XML, JSON</a:t>
            </a:r>
          </a:p>
          <a:p>
            <a:pPr lvl="1"/>
            <a:endParaRPr lang="en-US" altLang="ko-KR" dirty="0" smtClean="0"/>
          </a:p>
          <a:p>
            <a:r>
              <a:rPr lang="en-US" altLang="ko-KR" dirty="0" smtClean="0"/>
              <a:t>MN Profile</a:t>
            </a:r>
          </a:p>
          <a:p>
            <a:pPr lvl="1"/>
            <a:r>
              <a:rPr lang="en-US" altLang="ko-KR" dirty="0" smtClean="0"/>
              <a:t>Total 261 test cases are validated.</a:t>
            </a:r>
            <a:r>
              <a:rPr lang="en-US" altLang="ko-KR" dirty="0"/>
              <a:t> </a:t>
            </a:r>
            <a:r>
              <a:rPr lang="en-US" altLang="ko-KR" dirty="0" smtClean="0"/>
              <a:t>(258 test cases are duplicating with IN profile)</a:t>
            </a:r>
          </a:p>
          <a:p>
            <a:pPr lvl="1"/>
            <a:r>
              <a:rPr lang="en-US" altLang="ko-KR" dirty="0" smtClean="0"/>
              <a:t>Binding protocol : HTTP</a:t>
            </a:r>
          </a:p>
          <a:p>
            <a:pPr lvl="1"/>
            <a:r>
              <a:rPr lang="en-US" altLang="ko-KR" dirty="0" smtClean="0"/>
              <a:t>Serialization : XML, JSON</a:t>
            </a:r>
          </a:p>
        </p:txBody>
      </p:sp>
    </p:spTree>
    <p:extLst>
      <p:ext uri="{BB962C8B-B14F-4D97-AF65-F5344CB8AC3E}">
        <p14:creationId xmlns:p14="http://schemas.microsoft.com/office/powerpoint/2010/main" val="38957273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Further plans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Still on progress to designate the final validated test tool. </a:t>
            </a:r>
          </a:p>
          <a:p>
            <a:pPr lvl="1"/>
            <a:endParaRPr lang="en-US" altLang="ko-KR" dirty="0" smtClean="0"/>
          </a:p>
          <a:p>
            <a:r>
              <a:rPr lang="en-US" altLang="ko-KR" dirty="0" smtClean="0"/>
              <a:t>Based on updates, certification program version will be updated. (TRSL v1.1 -&gt; TRSL v1.2)</a:t>
            </a:r>
          </a:p>
          <a:p>
            <a:pPr lvl="1"/>
            <a:endParaRPr lang="en-US" altLang="ko-KR" dirty="0" smtClean="0"/>
          </a:p>
          <a:p>
            <a:r>
              <a:rPr lang="en-US" altLang="ko-KR" dirty="0" smtClean="0"/>
              <a:t>Transfer the results to GCF to list up all the oneM2M Rel-1 certification related data.</a:t>
            </a:r>
          </a:p>
          <a:p>
            <a:pPr lvl="1"/>
            <a:r>
              <a:rPr lang="en-US" altLang="ko-KR" dirty="0" smtClean="0"/>
              <a:t>Submit 14days before next IAG meeting (2019.1.8) to get the approval.</a:t>
            </a:r>
          </a:p>
          <a:p>
            <a:pPr lvl="1"/>
            <a:endParaRPr lang="en-US" altLang="ko-KR" dirty="0"/>
          </a:p>
          <a:p>
            <a:r>
              <a:rPr lang="en-US" altLang="ko-KR" dirty="0" smtClean="0"/>
              <a:t>Apply the validation results to the profile spec. (TST #38)</a:t>
            </a:r>
          </a:p>
          <a:p>
            <a:pPr lvl="1"/>
            <a:endParaRPr lang="en-US" altLang="ko-KR" dirty="0" smtClean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954226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 smtClean="0"/>
              <a:t>Thank you!</a:t>
            </a:r>
            <a:endParaRPr lang="ko-KR" altLang="en-US"/>
          </a:p>
        </p:txBody>
      </p:sp>
      <p:sp>
        <p:nvSpPr>
          <p:cNvPr id="6" name="부제목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056844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ne2m">
      <a:dk1>
        <a:srgbClr val="545054"/>
      </a:dk1>
      <a:lt1>
        <a:sysClr val="window" lastClr="FFFFFF"/>
      </a:lt1>
      <a:dk2>
        <a:srgbClr val="000000"/>
      </a:dk2>
      <a:lt2>
        <a:srgbClr val="E7E6E6"/>
      </a:lt2>
      <a:accent1>
        <a:srgbClr val="C00000"/>
      </a:accent1>
      <a:accent2>
        <a:srgbClr val="545054"/>
      </a:accent2>
      <a:accent3>
        <a:srgbClr val="A5A5A5"/>
      </a:accent3>
      <a:accent4>
        <a:srgbClr val="F6921E"/>
      </a:accent4>
      <a:accent5>
        <a:srgbClr val="716896"/>
      </a:accent5>
      <a:accent6>
        <a:srgbClr val="005480"/>
      </a:accent6>
      <a:hlink>
        <a:srgbClr val="668C97"/>
      </a:hlink>
      <a:folHlink>
        <a:srgbClr val="44546A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98</TotalTime>
  <Words>233</Words>
  <Application>Microsoft Office PowerPoint</Application>
  <PresentationFormat>와이드스크린</PresentationFormat>
  <Paragraphs>34</Paragraphs>
  <Slides>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11" baseType="lpstr">
      <vt:lpstr>Myriad Pro</vt:lpstr>
      <vt:lpstr>Myriad Pro Light</vt:lpstr>
      <vt:lpstr>맑은 고딕</vt:lpstr>
      <vt:lpstr>Arial</vt:lpstr>
      <vt:lpstr>Calibri</vt:lpstr>
      <vt:lpstr>Office Theme</vt:lpstr>
      <vt:lpstr>Validation status of  oneM2M Rel-1 test cases </vt:lpstr>
      <vt:lpstr>Validation status</vt:lpstr>
      <vt:lpstr>Status in each profiles </vt:lpstr>
      <vt:lpstr>Further plans</vt:lpstr>
      <vt:lpstr>Thank you!</vt:lpstr>
    </vt:vector>
  </TitlesOfParts>
  <Company>iconectiv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Swedlund, Nils</dc:creator>
  <cp:lastModifiedBy>Keebum Kim</cp:lastModifiedBy>
  <cp:revision>25</cp:revision>
  <dcterms:created xsi:type="dcterms:W3CDTF">2017-09-21T15:46:31Z</dcterms:created>
  <dcterms:modified xsi:type="dcterms:W3CDTF">2018-12-02T15:15:02Z</dcterms:modified>
</cp:coreProperties>
</file>