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2" r:id="rId3"/>
    <p:sldId id="263" r:id="rId4"/>
    <p:sldId id="264" r:id="rId5"/>
    <p:sldId id="265" r:id="rId6"/>
    <p:sldId id="266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>
      <p:cViewPr varScale="1">
        <p:scale>
          <a:sx n="70" d="100"/>
          <a:sy n="70" d="100"/>
        </p:scale>
        <p:origin x="-61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7DAFCD-F66E-42ED-B3C3-B58F271A3D16}" type="datetimeFigureOut">
              <a:rPr lang="fr-FR" smtClean="0"/>
              <a:t>22/02/2019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C5906B-9C38-44DC-90EA-F4A8C80714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9615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0ACE9BD7-DE7C-417F-9928-3D21FC96D025}" type="slidenum">
              <a:rPr lang="en-US" altLang="en-US"/>
              <a:pPr/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member.onem2m.org/Application/documentApp/documentinfo/?documentId=29222&amp;fromList=Y" TargetMode="External"/><Relationship Id="rId13" Type="http://schemas.openxmlformats.org/officeDocument/2006/relationships/hyperlink" Target="http://member.onem2m.org/Application/documentApp/documentinfo/?documentId=28770&amp;fromList=Y" TargetMode="External"/><Relationship Id="rId3" Type="http://schemas.openxmlformats.org/officeDocument/2006/relationships/hyperlink" Target="http://member.onem2m.org/Application/documentApp/documentinfo/?documentId=29119&amp;fromList=Y" TargetMode="External"/><Relationship Id="rId7" Type="http://schemas.openxmlformats.org/officeDocument/2006/relationships/hyperlink" Target="http://member.onem2m.org/Application/documentApp/documentinfo/?documentId=29074&amp;fromList=Y" TargetMode="External"/><Relationship Id="rId12" Type="http://schemas.openxmlformats.org/officeDocument/2006/relationships/hyperlink" Target="http://member.onem2m.org/Application/documentApp/documentinfo/?documentId=28796&amp;fromList=Y" TargetMode="External"/><Relationship Id="rId2" Type="http://schemas.openxmlformats.org/officeDocument/2006/relationships/hyperlink" Target="http://member.onem2m.org/Application/documentApp/documentinfo/?documentId=29219&amp;fromList=Y" TargetMode="External"/><Relationship Id="rId16" Type="http://schemas.openxmlformats.org/officeDocument/2006/relationships/hyperlink" Target="http://member.onem2m.org/Application/documentApp/documentinfo/?documentId=28781&amp;fromList=Y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member.onem2m.org/Application/documentApp/documentinfo/?documentId=29221&amp;fromList=Y" TargetMode="External"/><Relationship Id="rId11" Type="http://schemas.openxmlformats.org/officeDocument/2006/relationships/hyperlink" Target="http://member.onem2m.org/Application/documentApp/documentinfo/?documentId=28807&amp;fromList=Y" TargetMode="External"/><Relationship Id="rId5" Type="http://schemas.openxmlformats.org/officeDocument/2006/relationships/hyperlink" Target="http://member.onem2m.org/Application/documentApp/documentinfo/?documentId=29109&amp;fromList=Y" TargetMode="External"/><Relationship Id="rId15" Type="http://schemas.openxmlformats.org/officeDocument/2006/relationships/hyperlink" Target="http://member.onem2m.org/Application/documentApp/documentinfo/?documentId=28788&amp;fromList=Y" TargetMode="External"/><Relationship Id="rId10" Type="http://schemas.openxmlformats.org/officeDocument/2006/relationships/hyperlink" Target="http://member.onem2m.org/Application/documentApp/documentinfo/?documentId=28825&amp;fromList=Y" TargetMode="External"/><Relationship Id="rId4" Type="http://schemas.openxmlformats.org/officeDocument/2006/relationships/hyperlink" Target="http://member.onem2m.org/Application/documentApp/documentinfo/?documentId=29220&amp;fromList=Y" TargetMode="External"/><Relationship Id="rId9" Type="http://schemas.openxmlformats.org/officeDocument/2006/relationships/hyperlink" Target="http://member.onem2m.org/Application/documentApp/documentinfo/?documentId=29060&amp;fromList=Y" TargetMode="External"/><Relationship Id="rId14" Type="http://schemas.openxmlformats.org/officeDocument/2006/relationships/hyperlink" Target="http://member.onem2m.org/Application/documentApp/documentinfo/?documentId=29123&amp;fromList=Y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125" y="1122363"/>
            <a:ext cx="11547503" cy="2387600"/>
          </a:xfrm>
        </p:spPr>
        <p:txBody>
          <a:bodyPr/>
          <a:lstStyle/>
          <a:p>
            <a:r>
              <a:rPr lang="en-US" dirty="0"/>
              <a:t>WG1-RDM status report to TP#39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en-US" altLang="de-DE" dirty="0">
                <a:solidFill>
                  <a:schemeClr val="tx2"/>
                </a:solidFill>
              </a:rPr>
              <a:t>Group Name: oneM2M TP39</a:t>
            </a:r>
          </a:p>
          <a:p>
            <a:pPr algn="l"/>
            <a:r>
              <a:rPr lang="en-US" altLang="de-DE" dirty="0">
                <a:solidFill>
                  <a:schemeClr val="tx2"/>
                </a:solidFill>
              </a:rPr>
              <a:t>Source: Saïd Gharout (Orange) </a:t>
            </a:r>
          </a:p>
          <a:p>
            <a:pPr algn="l"/>
            <a:r>
              <a:rPr lang="en-US" altLang="zh-CN" dirty="0">
                <a:solidFill>
                  <a:schemeClr val="tx2"/>
                </a:solidFill>
              </a:rPr>
              <a:t>Meeting Date: 2019-02-18 to 2018-02-22</a:t>
            </a:r>
          </a:p>
          <a:p>
            <a:pPr algn="l"/>
            <a:r>
              <a:rPr lang="en-US" altLang="zh-CN" dirty="0">
                <a:solidFill>
                  <a:schemeClr val="tx2"/>
                </a:solidFill>
              </a:rPr>
              <a:t>Agenda Item: TP#39, Item 9.4, Reports from Working Groups </a:t>
            </a:r>
          </a:p>
          <a:p>
            <a:pPr algn="l"/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449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 bwMode="auto">
          <a:xfrm>
            <a:off x="0" y="45720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de-DE" smtClean="0"/>
              <a:t>Items for INFORMATION</a:t>
            </a:r>
            <a:endParaRPr lang="en-US" altLang="en-US" smtClean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 bwMode="auto">
          <a:xfrm>
            <a:off x="609600" y="1219200"/>
            <a:ext cx="11277600" cy="502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00050" lvl="1" indent="-317500" eaLnBrk="1" hangingPunct="1">
              <a:buFont typeface="Arial" pitchFamily="34" charset="0"/>
              <a:buChar char="•"/>
            </a:pPr>
            <a:r>
              <a:rPr lang="en-US" altLang="de-DE" sz="3200" dirty="0" smtClean="0">
                <a:solidFill>
                  <a:schemeClr val="tx1"/>
                </a:solidFill>
              </a:rPr>
              <a:t>This is the new meeting of this group. It seems natural to speak about use cases, requirements and information models</a:t>
            </a:r>
          </a:p>
          <a:p>
            <a:pPr marL="400050" lvl="1" indent="-317500" eaLnBrk="1" hangingPunct="1">
              <a:buFont typeface="Arial" pitchFamily="34" charset="0"/>
              <a:buChar char="•"/>
            </a:pPr>
            <a:endParaRPr lang="en-US" altLang="de-DE" sz="3200" dirty="0"/>
          </a:p>
          <a:p>
            <a:pPr marL="400050" lvl="1" indent="-317500" eaLnBrk="1" hangingPunct="1">
              <a:buFont typeface="Arial" pitchFamily="34" charset="0"/>
              <a:buChar char="•"/>
            </a:pPr>
            <a:r>
              <a:rPr lang="en-US" altLang="de-DE" sz="3200" dirty="0" smtClean="0">
                <a:solidFill>
                  <a:schemeClr val="tx1"/>
                </a:solidFill>
              </a:rPr>
              <a:t>Progress </a:t>
            </a:r>
            <a:r>
              <a:rPr lang="en-US" altLang="de-DE" sz="3200" dirty="0" smtClean="0">
                <a:solidFill>
                  <a:schemeClr val="tx1"/>
                </a:solidFill>
              </a:rPr>
              <a:t>on </a:t>
            </a:r>
          </a:p>
          <a:p>
            <a:pPr marL="800100" lvl="2" indent="-317500" eaLnBrk="1" hangingPunct="1"/>
            <a:r>
              <a:rPr lang="en-US" altLang="de-DE" dirty="0" smtClean="0"/>
              <a:t>Public warning services</a:t>
            </a:r>
          </a:p>
          <a:p>
            <a:pPr marL="800100" lvl="2" indent="-317500" eaLnBrk="1" hangingPunct="1"/>
            <a:r>
              <a:rPr lang="en-US" altLang="de-DE" dirty="0" smtClean="0"/>
              <a:t>OPC-UA interworking</a:t>
            </a:r>
          </a:p>
          <a:p>
            <a:pPr marL="800100" lvl="2" indent="-317500"/>
            <a:r>
              <a:rPr lang="en-US" altLang="de-DE" dirty="0" smtClean="0"/>
              <a:t>Railway domain: new </a:t>
            </a:r>
            <a:r>
              <a:rPr lang="en-US" altLang="de-DE" dirty="0"/>
              <a:t>devices (</a:t>
            </a:r>
            <a:r>
              <a:rPr lang="en-US" altLang="de-DE" dirty="0" smtClean="0"/>
              <a:t>Railway </a:t>
            </a:r>
            <a:r>
              <a:rPr lang="en-US" altLang="de-DE" dirty="0" err="1" smtClean="0"/>
              <a:t>trainborne</a:t>
            </a:r>
            <a:r>
              <a:rPr lang="en-US" altLang="de-DE" dirty="0" smtClean="0"/>
              <a:t>)</a:t>
            </a:r>
            <a:endParaRPr lang="en-US" altLang="de-DE" dirty="0" smtClean="0"/>
          </a:p>
          <a:p>
            <a:pPr marL="400050" lvl="1" indent="-317500" eaLnBrk="1" hangingPunct="1">
              <a:buFont typeface="Arial" pitchFamily="34" charset="0"/>
              <a:buChar char="•"/>
            </a:pPr>
            <a:endParaRPr lang="en-US" altLang="de-DE" sz="3200" dirty="0" smtClean="0">
              <a:solidFill>
                <a:schemeClr val="tx1"/>
              </a:solidFill>
            </a:endParaRPr>
          </a:p>
          <a:p>
            <a:pPr marL="400050" lvl="1" indent="-317500" eaLnBrk="1" hangingPunct="1">
              <a:buFont typeface="Arial" pitchFamily="34" charset="0"/>
              <a:buChar char="•"/>
            </a:pPr>
            <a:endParaRPr lang="en-US" altLang="de-DE" sz="3200" dirty="0" smtClean="0">
              <a:solidFill>
                <a:schemeClr val="tx1"/>
              </a:solidFill>
            </a:endParaRPr>
          </a:p>
          <a:p>
            <a:pPr marL="400050" lvl="1" indent="-317500" eaLnBrk="1" hangingPunct="1">
              <a:buFont typeface="Arial" pitchFamily="34" charset="0"/>
              <a:buChar char="•"/>
            </a:pPr>
            <a:endParaRPr lang="en-US" altLang="de-DE" sz="3200" dirty="0" smtClean="0">
              <a:solidFill>
                <a:schemeClr val="tx1"/>
              </a:solidFill>
            </a:endParaRPr>
          </a:p>
          <a:p>
            <a:pPr marL="400050" lvl="1" indent="-317500" eaLnBrk="1" hangingPunct="1">
              <a:buFont typeface="Arial" pitchFamily="34" charset="0"/>
              <a:buChar char="•"/>
            </a:pPr>
            <a:endParaRPr lang="en-GB" altLang="de-DE" sz="2000" dirty="0" smtClean="0"/>
          </a:p>
          <a:p>
            <a:pPr marL="800100" lvl="2" indent="-317500" eaLnBrk="1" hangingPunct="1"/>
            <a:endParaRPr lang="en-US" altLang="de-DE" sz="1400" dirty="0" smtClean="0">
              <a:solidFill>
                <a:srgbClr val="FF0000"/>
              </a:solidFill>
            </a:endParaRPr>
          </a:p>
        </p:txBody>
      </p:sp>
      <p:sp>
        <p:nvSpPr>
          <p:cNvPr id="4100" name="Slide Number Placeholder 5"/>
          <p:cNvSpPr>
            <a:spLocks noGrp="1"/>
          </p:cNvSpPr>
          <p:nvPr>
            <p:ph type="sldNum" sz="quarter" idx="10"/>
          </p:nvPr>
        </p:nvSpPr>
        <p:spPr bwMode="auto">
          <a:xfrm>
            <a:off x="609600" y="6248400"/>
            <a:ext cx="10972800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/>
            <a:r>
              <a:rPr lang="en-GB" altLang="en-US" dirty="0">
                <a:solidFill>
                  <a:srgbClr val="898989"/>
                </a:solidFill>
                <a:latin typeface="Myriad pro"/>
              </a:rPr>
              <a:t>© 2014 oneM2M Partners</a:t>
            </a:r>
          </a:p>
          <a:p>
            <a:pPr algn="ctr"/>
            <a:r>
              <a:rPr lang="en-GB" altLang="en-US" dirty="0" smtClean="0">
                <a:solidFill>
                  <a:srgbClr val="898989"/>
                </a:solidFill>
                <a:latin typeface="Myriad pro"/>
              </a:rPr>
              <a:t>TP-2019-0023</a:t>
            </a:r>
            <a:endParaRPr lang="en-US" altLang="en-US" dirty="0">
              <a:solidFill>
                <a:srgbClr val="898989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1307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 bwMode="auto">
          <a:xfrm>
            <a:off x="609600" y="45720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de-DE" smtClean="0"/>
              <a:t>Issues for DECISION in TP</a:t>
            </a:r>
            <a:endParaRPr lang="en-US" altLang="en-US" smtClean="0"/>
          </a:p>
        </p:txBody>
      </p:sp>
      <p:sp>
        <p:nvSpPr>
          <p:cNvPr id="512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609600" y="1143000"/>
            <a:ext cx="10972800" cy="50292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de-DE" sz="1800" dirty="0">
                <a:solidFill>
                  <a:schemeClr val="tx2"/>
                </a:solidFill>
              </a:rPr>
              <a:t>CR Pack</a:t>
            </a:r>
          </a:p>
          <a:p>
            <a:pPr lvl="1">
              <a:defRPr/>
            </a:pPr>
            <a:r>
              <a:rPr lang="fr-FR" sz="1800" dirty="0">
                <a:solidFill>
                  <a:schemeClr val="tx2"/>
                </a:solidFill>
                <a:hlinkClick r:id="rId2"/>
              </a:rPr>
              <a:t>TP-2019-0024</a:t>
            </a:r>
            <a:r>
              <a:rPr lang="en-US" altLang="de-DE" sz="1800" dirty="0" smtClean="0">
                <a:solidFill>
                  <a:schemeClr val="tx2"/>
                </a:solidFill>
              </a:rPr>
              <a:t> </a:t>
            </a:r>
            <a:r>
              <a:rPr lang="en-US" altLang="de-DE" sz="1800" dirty="0">
                <a:solidFill>
                  <a:schemeClr val="tx2"/>
                </a:solidFill>
              </a:rPr>
              <a:t>– for approval of </a:t>
            </a:r>
            <a:r>
              <a:rPr lang="en-US" altLang="de-DE" sz="1800" dirty="0" smtClean="0">
                <a:solidFill>
                  <a:schemeClr val="tx2"/>
                </a:solidFill>
              </a:rPr>
              <a:t>TR-0046 </a:t>
            </a:r>
            <a:r>
              <a:rPr lang="en-US" altLang="de-DE" sz="1800" dirty="0">
                <a:solidFill>
                  <a:schemeClr val="tx2"/>
                </a:solidFill>
              </a:rPr>
              <a:t>updates</a:t>
            </a: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3"/>
              </a:rPr>
              <a:t>RDM-2019-0029R01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1">
              <a:defRPr/>
            </a:pPr>
            <a:r>
              <a:rPr lang="fr-FR" sz="1800" dirty="0">
                <a:solidFill>
                  <a:schemeClr val="tx2"/>
                </a:solidFill>
                <a:hlinkClick r:id="rId4"/>
              </a:rPr>
              <a:t>TP-2019-0025</a:t>
            </a:r>
            <a:r>
              <a:rPr lang="en-US" altLang="de-DE" sz="1800" dirty="0" smtClean="0">
                <a:solidFill>
                  <a:schemeClr val="tx2"/>
                </a:solidFill>
              </a:rPr>
              <a:t> </a:t>
            </a:r>
            <a:r>
              <a:rPr lang="en-US" altLang="de-DE" sz="1800" dirty="0">
                <a:solidFill>
                  <a:schemeClr val="tx2"/>
                </a:solidFill>
              </a:rPr>
              <a:t>– for approval of TR-0049 updates</a:t>
            </a:r>
          </a:p>
          <a:p>
            <a:pPr lvl="2">
              <a:defRPr/>
            </a:pPr>
            <a:r>
              <a:rPr lang="fr-FR" sz="1600" dirty="0">
                <a:solidFill>
                  <a:schemeClr val="tx2"/>
                </a:solidFill>
                <a:hlinkClick r:id="rId5"/>
              </a:rPr>
              <a:t>RDM-2019-0032R01</a:t>
            </a:r>
            <a:endParaRPr lang="fr-FR" sz="1600" dirty="0">
              <a:solidFill>
                <a:schemeClr val="tx2"/>
              </a:solidFill>
            </a:endParaRPr>
          </a:p>
          <a:p>
            <a:pPr lvl="1">
              <a:defRPr/>
            </a:pPr>
            <a:r>
              <a:rPr lang="fr-FR" sz="1800" dirty="0">
                <a:solidFill>
                  <a:schemeClr val="tx2"/>
                </a:solidFill>
                <a:hlinkClick r:id="rId6"/>
              </a:rPr>
              <a:t>TP-2019-0026</a:t>
            </a:r>
            <a:r>
              <a:rPr lang="en-US" altLang="de-DE" sz="1800" dirty="0" smtClean="0">
                <a:solidFill>
                  <a:schemeClr val="tx2"/>
                </a:solidFill>
              </a:rPr>
              <a:t> </a:t>
            </a:r>
            <a:r>
              <a:rPr lang="en-US" altLang="de-DE" sz="1800" dirty="0">
                <a:solidFill>
                  <a:schemeClr val="tx2"/>
                </a:solidFill>
              </a:rPr>
              <a:t>– for approval of </a:t>
            </a:r>
            <a:r>
              <a:rPr lang="en-US" altLang="de-DE" sz="1800" dirty="0" smtClean="0">
                <a:solidFill>
                  <a:schemeClr val="tx2"/>
                </a:solidFill>
              </a:rPr>
              <a:t>TS-0023 </a:t>
            </a:r>
            <a:r>
              <a:rPr lang="en-US" altLang="de-DE" sz="1800" dirty="0">
                <a:solidFill>
                  <a:schemeClr val="tx2"/>
                </a:solidFill>
              </a:rPr>
              <a:t>updates</a:t>
            </a: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7"/>
              </a:rPr>
              <a:t>RDM-2019-0023R06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1">
              <a:defRPr/>
            </a:pPr>
            <a:r>
              <a:rPr lang="fr-FR" sz="1800" dirty="0">
                <a:solidFill>
                  <a:schemeClr val="tx2"/>
                </a:solidFill>
                <a:hlinkClick r:id="rId8"/>
              </a:rPr>
              <a:t>TP-2019-0027</a:t>
            </a:r>
            <a:r>
              <a:rPr lang="en-US" altLang="de-DE" sz="1800" dirty="0" smtClean="0">
                <a:solidFill>
                  <a:schemeClr val="tx2"/>
                </a:solidFill>
              </a:rPr>
              <a:t> </a:t>
            </a:r>
            <a:r>
              <a:rPr lang="en-US" altLang="de-DE" sz="1800" dirty="0">
                <a:solidFill>
                  <a:schemeClr val="tx2"/>
                </a:solidFill>
              </a:rPr>
              <a:t>– for approval of </a:t>
            </a:r>
            <a:r>
              <a:rPr lang="en-US" altLang="de-DE" sz="1800" dirty="0" smtClean="0">
                <a:solidFill>
                  <a:schemeClr val="tx2"/>
                </a:solidFill>
              </a:rPr>
              <a:t>SDT 4.0 updates</a:t>
            </a: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9"/>
              </a:rPr>
              <a:t>RDM-2019-0031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0"/>
              </a:rPr>
              <a:t>RDM-2019-0011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1"/>
              </a:rPr>
              <a:t>RDM-2019-0010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2"/>
              </a:rPr>
              <a:t>RDM-2019-0009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3"/>
              </a:rPr>
              <a:t>RDM-2019-0008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4"/>
              </a:rPr>
              <a:t>MAS-2018-0161R06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5"/>
              </a:rPr>
              <a:t>MAS-2018-0139R03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>
                <a:solidFill>
                  <a:schemeClr val="tx2"/>
                </a:solidFill>
                <a:hlinkClick r:id="rId16"/>
              </a:rPr>
              <a:t>MAS-2018-0140R01</a:t>
            </a:r>
            <a:endParaRPr lang="fr-FR" sz="1600" dirty="0">
              <a:solidFill>
                <a:schemeClr val="tx2"/>
              </a:solidFill>
            </a:endParaRPr>
          </a:p>
          <a:p>
            <a:pPr lvl="2">
              <a:defRPr/>
            </a:pPr>
            <a:endParaRPr lang="en-US" altLang="de-DE" sz="1400" dirty="0"/>
          </a:p>
          <a:p>
            <a:pPr lvl="2">
              <a:buFont typeface="Wingdings" panose="05000000000000000000" pitchFamily="2" charset="2"/>
              <a:buChar char="§"/>
              <a:defRPr/>
            </a:pPr>
            <a:endParaRPr lang="en-US" altLang="de-DE" sz="1200" dirty="0">
              <a:solidFill>
                <a:srgbClr val="FF0000"/>
              </a:solidFill>
            </a:endParaRPr>
          </a:p>
          <a:p>
            <a:pPr marL="457200" lvl="1" indent="0">
              <a:buFont typeface="Arial" pitchFamily="34" charset="0"/>
              <a:buNone/>
              <a:defRPr/>
            </a:pPr>
            <a:endParaRPr lang="en-US" altLang="de-DE" sz="1400" dirty="0">
              <a:solidFill>
                <a:srgbClr val="FF0000"/>
              </a:solidFill>
            </a:endParaRPr>
          </a:p>
          <a:p>
            <a:pPr lvl="1" eaLnBrk="1" hangingPunct="1">
              <a:defRPr/>
            </a:pPr>
            <a:endParaRPr lang="en-US" altLang="en-US" sz="1000" dirty="0">
              <a:solidFill>
                <a:srgbClr val="FF0000"/>
              </a:solidFill>
            </a:endParaRPr>
          </a:p>
          <a:p>
            <a:pPr lvl="2" eaLnBrk="1" hangingPunct="1">
              <a:defRPr/>
            </a:pPr>
            <a:endParaRPr lang="en-US" altLang="en-US" sz="1200" dirty="0"/>
          </a:p>
          <a:p>
            <a:pPr lvl="1" eaLnBrk="1" hangingPunct="1">
              <a:defRPr/>
            </a:pPr>
            <a:endParaRPr lang="en-US" altLang="en-US" sz="1400" dirty="0"/>
          </a:p>
          <a:p>
            <a:pPr eaLnBrk="1" hangingPunct="1">
              <a:defRPr/>
            </a:pPr>
            <a:endParaRPr lang="en-US" altLang="en-US" sz="1600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 bwMode="auto">
          <a:xfrm>
            <a:off x="609600" y="6248400"/>
            <a:ext cx="10972800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/>
            <a:r>
              <a:rPr lang="en-GB" altLang="en-US" dirty="0">
                <a:solidFill>
                  <a:srgbClr val="898989"/>
                </a:solidFill>
                <a:latin typeface="Myriad pro"/>
              </a:rPr>
              <a:t>© 2014 oneM2M Partners</a:t>
            </a:r>
          </a:p>
          <a:p>
            <a:pPr algn="ctr"/>
            <a:r>
              <a:rPr lang="en-GB" altLang="en-US" dirty="0" smtClean="0">
                <a:solidFill>
                  <a:srgbClr val="898989"/>
                </a:solidFill>
                <a:latin typeface="Myriad pro"/>
              </a:rPr>
              <a:t>TP-2019-0023</a:t>
            </a:r>
            <a:endParaRPr lang="en-US" altLang="en-US" dirty="0">
              <a:solidFill>
                <a:srgbClr val="898989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416841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 bwMode="auto">
          <a:xfrm>
            <a:off x="0" y="45720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de-DE" smtClean="0"/>
              <a:t>Highlights</a:t>
            </a:r>
            <a:endParaRPr lang="en-US" altLang="en-US" smtClean="0"/>
          </a:p>
        </p:txBody>
      </p:sp>
      <p:sp>
        <p:nvSpPr>
          <p:cNvPr id="7171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609600" y="1143000"/>
            <a:ext cx="10972800" cy="51816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GB" altLang="de-DE" sz="2800" dirty="0" smtClean="0"/>
              <a:t>Beginning of Activities </a:t>
            </a:r>
            <a:r>
              <a:rPr lang="en-GB" altLang="de-DE" sz="2800" dirty="0"/>
              <a:t>in </a:t>
            </a:r>
            <a:r>
              <a:rPr lang="en-GB" altLang="de-DE" sz="2800" dirty="0" smtClean="0"/>
              <a:t>WG1 RDM</a:t>
            </a:r>
            <a:endParaRPr lang="en-GB" altLang="de-DE" sz="2800" dirty="0"/>
          </a:p>
          <a:p>
            <a:pPr lvl="1">
              <a:defRPr/>
            </a:pPr>
            <a:endParaRPr lang="en-GB" altLang="de-DE" sz="2400" dirty="0"/>
          </a:p>
          <a:p>
            <a:pPr>
              <a:defRPr/>
            </a:pPr>
            <a:r>
              <a:rPr lang="en-GB" altLang="de-DE" sz="2800" dirty="0" smtClean="0"/>
              <a:t>New baselines for</a:t>
            </a:r>
            <a:endParaRPr lang="en-GB" altLang="de-DE" sz="2800" dirty="0"/>
          </a:p>
          <a:p>
            <a:pPr lvl="1">
              <a:defRPr/>
            </a:pPr>
            <a:r>
              <a:rPr lang="en-GB" altLang="de-DE" dirty="0"/>
              <a:t>TR-0046 Public Warning Service </a:t>
            </a:r>
            <a:endParaRPr lang="en-GB" altLang="de-DE" sz="2400" dirty="0" smtClean="0"/>
          </a:p>
          <a:p>
            <a:pPr lvl="1">
              <a:defRPr/>
            </a:pPr>
            <a:r>
              <a:rPr lang="en-GB" altLang="de-DE" dirty="0" smtClean="0"/>
              <a:t>TS-0002 Requirements</a:t>
            </a:r>
            <a:endParaRPr lang="en-GB" altLang="de-DE" sz="2400" dirty="0"/>
          </a:p>
          <a:p>
            <a:pPr lvl="2">
              <a:defRPr/>
            </a:pPr>
            <a:endParaRPr lang="en-GB" altLang="de-DE" sz="1800" dirty="0"/>
          </a:p>
          <a:p>
            <a:pPr lvl="1">
              <a:defRPr/>
            </a:pPr>
            <a:r>
              <a:rPr lang="en-GB" altLang="de-DE" sz="2400" dirty="0"/>
              <a:t>New TR on Railway Domain Enablement </a:t>
            </a:r>
            <a:r>
              <a:rPr lang="en-GB" altLang="de-DE" sz="2400" dirty="0" smtClean="0"/>
              <a:t>established</a:t>
            </a:r>
          </a:p>
          <a:p>
            <a:pPr lvl="1">
              <a:defRPr/>
            </a:pPr>
            <a:endParaRPr lang="en-GB" altLang="en-US" dirty="0"/>
          </a:p>
          <a:p>
            <a:pPr>
              <a:defRPr/>
            </a:pPr>
            <a:endParaRPr lang="en-GB" altLang="en-US" dirty="0" smtClean="0"/>
          </a:p>
          <a:p>
            <a:pPr marL="228600" lvl="1">
              <a:spcBef>
                <a:spcPts val="1000"/>
              </a:spcBef>
              <a:defRPr/>
            </a:pPr>
            <a:r>
              <a:rPr lang="en-US" altLang="de-DE" sz="3200" dirty="0" smtClean="0"/>
              <a:t>Saïd Gharout will leave his position of chairman </a:t>
            </a:r>
            <a:r>
              <a:rPr lang="en-US" altLang="de-DE" sz="3200" dirty="0"/>
              <a:t>of WG1 </a:t>
            </a:r>
            <a:r>
              <a:rPr lang="en-US" altLang="de-DE" sz="3200" dirty="0" smtClean="0"/>
              <a:t>RDM at the and of March.</a:t>
            </a:r>
            <a:endParaRPr lang="en-GB" altLang="en-US" dirty="0"/>
          </a:p>
          <a:p>
            <a:pPr lvl="1">
              <a:defRPr/>
            </a:pPr>
            <a:endParaRPr lang="en-GB" altLang="de-DE" sz="2400" dirty="0"/>
          </a:p>
          <a:p>
            <a:pPr marL="800100" lvl="2" indent="-317500" eaLnBrk="1" hangingPunct="1">
              <a:defRPr/>
            </a:pPr>
            <a:endParaRPr lang="en-US" altLang="de-DE" sz="2000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 bwMode="auto">
          <a:xfrm>
            <a:off x="609600" y="6248400"/>
            <a:ext cx="10972800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/>
            <a:r>
              <a:rPr lang="en-GB" altLang="en-US" dirty="0">
                <a:solidFill>
                  <a:srgbClr val="898989"/>
                </a:solidFill>
                <a:latin typeface="Myriad pro"/>
              </a:rPr>
              <a:t>© 2014 oneM2M Partners</a:t>
            </a:r>
          </a:p>
          <a:p>
            <a:pPr algn="ctr"/>
            <a:r>
              <a:rPr lang="en-GB" altLang="en-US" dirty="0" smtClean="0">
                <a:solidFill>
                  <a:srgbClr val="898989"/>
                </a:solidFill>
                <a:latin typeface="Myriad pro"/>
              </a:rPr>
              <a:t>TP-2019-0023</a:t>
            </a:r>
            <a:endParaRPr lang="en-US" altLang="en-US" dirty="0">
              <a:solidFill>
                <a:srgbClr val="898989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362004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 bwMode="auto">
          <a:xfrm>
            <a:off x="609600" y="45720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de-DE" smtClean="0"/>
              <a:t>Next Steps</a:t>
            </a:r>
            <a:endParaRPr lang="en-US" altLang="en-US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 bwMode="auto">
          <a:xfrm>
            <a:off x="609600" y="1219200"/>
            <a:ext cx="10972800" cy="4876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e-DE" altLang="de-DE" sz="2300" dirty="0" smtClean="0"/>
              <a:t>New </a:t>
            </a:r>
            <a:r>
              <a:rPr lang="de-DE" altLang="de-DE" sz="2300" dirty="0" err="1" smtClean="0"/>
              <a:t>requirements</a:t>
            </a:r>
            <a:r>
              <a:rPr lang="de-DE" altLang="de-DE" sz="2300" dirty="0" smtClean="0"/>
              <a:t> </a:t>
            </a:r>
            <a:r>
              <a:rPr lang="de-DE" altLang="de-DE" sz="2300" dirty="0" err="1" smtClean="0"/>
              <a:t>expected</a:t>
            </a:r>
            <a:r>
              <a:rPr lang="de-DE" altLang="de-DE" sz="2300" dirty="0" smtClean="0"/>
              <a:t> </a:t>
            </a:r>
            <a:r>
              <a:rPr lang="de-DE" altLang="de-DE" sz="2300" dirty="0" err="1" smtClean="0"/>
              <a:t>for</a:t>
            </a:r>
            <a:r>
              <a:rPr lang="de-DE" altLang="de-DE" sz="2300" dirty="0" smtClean="0"/>
              <a:t> TP40 on Fog/Edge </a:t>
            </a:r>
            <a:r>
              <a:rPr lang="de-DE" altLang="de-DE" sz="2300" dirty="0" err="1" smtClean="0"/>
              <a:t>and</a:t>
            </a:r>
            <a:r>
              <a:rPr lang="de-DE" altLang="de-DE" sz="2300" dirty="0" smtClean="0"/>
              <a:t> </a:t>
            </a:r>
            <a:r>
              <a:rPr lang="de-DE" altLang="de-DE" sz="2300" dirty="0" err="1" smtClean="0"/>
              <a:t>Railway</a:t>
            </a:r>
            <a:endParaRPr lang="de-DE" altLang="de-DE" sz="1900" dirty="0" smtClean="0"/>
          </a:p>
          <a:p>
            <a:r>
              <a:rPr lang="de-DE" altLang="de-DE" sz="2300" dirty="0" err="1" smtClean="0"/>
              <a:t>Continues</a:t>
            </a:r>
            <a:r>
              <a:rPr lang="de-DE" altLang="de-DE" sz="2300" dirty="0" smtClean="0"/>
              <a:t> </a:t>
            </a:r>
            <a:r>
              <a:rPr lang="de-DE" altLang="de-DE" sz="2300" dirty="0" err="1" smtClean="0"/>
              <a:t>consolidation</a:t>
            </a:r>
            <a:r>
              <a:rPr lang="de-DE" altLang="de-DE" sz="2300" dirty="0" smtClean="0"/>
              <a:t> </a:t>
            </a:r>
            <a:r>
              <a:rPr lang="de-DE" altLang="de-DE" sz="2300" dirty="0" err="1" smtClean="0"/>
              <a:t>of</a:t>
            </a:r>
            <a:r>
              <a:rPr lang="de-DE" altLang="de-DE" sz="2300" dirty="0" smtClean="0"/>
              <a:t> TS-023</a:t>
            </a:r>
            <a:endParaRPr lang="de-DE" altLang="de-DE" sz="2300" dirty="0" smtClean="0"/>
          </a:p>
          <a:p>
            <a:r>
              <a:rPr lang="en-GB" altLang="en-US" sz="2300" dirty="0" smtClean="0"/>
              <a:t>RDM39 Meeting </a:t>
            </a:r>
            <a:r>
              <a:rPr lang="en-GB" altLang="en-US" sz="2300" dirty="0" smtClean="0"/>
              <a:t>minutes will be uploaded</a:t>
            </a:r>
          </a:p>
          <a:p>
            <a:pPr lvl="1"/>
            <a:endParaRPr lang="en-GB" altLang="en-US" sz="2300" dirty="0" smtClean="0"/>
          </a:p>
          <a:p>
            <a:pPr lvl="1"/>
            <a:endParaRPr lang="en-GB" altLang="en-US" sz="2300" dirty="0" smtClean="0"/>
          </a:p>
          <a:p>
            <a:endParaRPr lang="de-DE" altLang="de-DE" sz="2300" dirty="0" smtClean="0"/>
          </a:p>
          <a:p>
            <a:endParaRPr lang="de-DE" altLang="de-DE" sz="2300" dirty="0" smtClean="0"/>
          </a:p>
          <a:p>
            <a:pPr lvl="1" eaLnBrk="1" hangingPunct="1"/>
            <a:endParaRPr lang="en-US" altLang="en-US" sz="2300" dirty="0" smtClean="0"/>
          </a:p>
          <a:p>
            <a:pPr eaLnBrk="1" hangingPunct="1"/>
            <a:endParaRPr lang="en-US" altLang="en-US" sz="2300" dirty="0" smtClean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 bwMode="auto">
          <a:xfrm>
            <a:off x="609600" y="6248400"/>
            <a:ext cx="10972800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/>
            <a:r>
              <a:rPr lang="en-GB" altLang="en-US" dirty="0">
                <a:solidFill>
                  <a:srgbClr val="898989"/>
                </a:solidFill>
                <a:latin typeface="Myriad pro"/>
              </a:rPr>
              <a:t>© 2014 oneM2M Partners</a:t>
            </a:r>
          </a:p>
          <a:p>
            <a:pPr algn="ctr"/>
            <a:r>
              <a:rPr lang="en-GB" altLang="en-US" dirty="0" smtClean="0">
                <a:solidFill>
                  <a:srgbClr val="898989"/>
                </a:solidFill>
                <a:latin typeface="Myriad pro"/>
              </a:rPr>
              <a:t>TP-2019-0023</a:t>
            </a:r>
            <a:endParaRPr lang="en-US" altLang="en-US" dirty="0">
              <a:solidFill>
                <a:srgbClr val="898989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2017884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 bwMode="auto">
          <a:xfrm>
            <a:off x="609600" y="45720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de-DE" smtClean="0"/>
              <a:t>Next Meetings / Calls</a:t>
            </a:r>
            <a:endParaRPr lang="en-US" altLang="en-US" smtClean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 bwMode="auto">
          <a:xfrm>
            <a:off x="609600" y="1219201"/>
            <a:ext cx="10972800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altLang="de-DE" sz="2800" dirty="0" smtClean="0"/>
              <a:t>Conference Calls</a:t>
            </a:r>
          </a:p>
          <a:p>
            <a:pPr lvl="1"/>
            <a:r>
              <a:rPr lang="en-US" altLang="fr-FR" sz="2000" dirty="0" smtClean="0">
                <a:solidFill>
                  <a:srgbClr val="FF0000"/>
                </a:solidFill>
              </a:rPr>
              <a:t>RDM39.1 at 20</a:t>
            </a:r>
            <a:r>
              <a:rPr lang="en-US" altLang="fr-FR" sz="2000" baseline="30000" dirty="0" smtClean="0">
                <a:solidFill>
                  <a:srgbClr val="FF0000"/>
                </a:solidFill>
              </a:rPr>
              <a:t>th</a:t>
            </a:r>
            <a:r>
              <a:rPr lang="en-US" altLang="fr-FR" sz="2000" dirty="0" smtClean="0">
                <a:solidFill>
                  <a:srgbClr val="FF0000"/>
                </a:solidFill>
              </a:rPr>
              <a:t> of March</a:t>
            </a:r>
          </a:p>
          <a:p>
            <a:pPr lvl="1"/>
            <a:r>
              <a:rPr lang="en-US" altLang="fr-FR" sz="2000" dirty="0" smtClean="0">
                <a:solidFill>
                  <a:srgbClr val="FF0000"/>
                </a:solidFill>
              </a:rPr>
              <a:t>RDM39.2 at 10</a:t>
            </a:r>
            <a:r>
              <a:rPr lang="en-US" altLang="fr-FR" sz="2000" baseline="30000" dirty="0" smtClean="0">
                <a:solidFill>
                  <a:srgbClr val="FF0000"/>
                </a:solidFill>
              </a:rPr>
              <a:t>th</a:t>
            </a:r>
            <a:r>
              <a:rPr lang="en-US" altLang="fr-FR" sz="2000" dirty="0" smtClean="0">
                <a:solidFill>
                  <a:srgbClr val="FF0000"/>
                </a:solidFill>
              </a:rPr>
              <a:t> of April</a:t>
            </a:r>
            <a:endParaRPr lang="en-US" altLang="fr-FR" sz="2000" dirty="0" smtClean="0">
              <a:solidFill>
                <a:srgbClr val="FF0000"/>
              </a:solidFill>
            </a:endParaRPr>
          </a:p>
          <a:p>
            <a:r>
              <a:rPr lang="en-GB" altLang="de-DE" sz="2800" dirty="0" smtClean="0"/>
              <a:t>Face to Face</a:t>
            </a:r>
          </a:p>
          <a:p>
            <a:pPr lvl="1"/>
            <a:r>
              <a:rPr lang="en-GB" altLang="de-DE" sz="2000" dirty="0" smtClean="0">
                <a:solidFill>
                  <a:srgbClr val="FF0000"/>
                </a:solidFill>
              </a:rPr>
              <a:t>RDM#40 </a:t>
            </a:r>
            <a:r>
              <a:rPr lang="en-GB" altLang="de-DE" sz="2000" dirty="0" smtClean="0">
                <a:solidFill>
                  <a:srgbClr val="FF0000"/>
                </a:solidFill>
              </a:rPr>
              <a:t>in </a:t>
            </a:r>
            <a:r>
              <a:rPr lang="en-GB" altLang="de-DE" sz="2000" dirty="0" smtClean="0">
                <a:solidFill>
                  <a:srgbClr val="FF0000"/>
                </a:solidFill>
              </a:rPr>
              <a:t>San Diego, US, </a:t>
            </a:r>
            <a:r>
              <a:rPr lang="de-DE" altLang="de-DE" sz="2000" dirty="0" smtClean="0">
                <a:solidFill>
                  <a:srgbClr val="FF0000"/>
                </a:solidFill>
              </a:rPr>
              <a:t>20 </a:t>
            </a:r>
            <a:r>
              <a:rPr lang="de-DE" altLang="de-DE" sz="2000" dirty="0" smtClean="0">
                <a:solidFill>
                  <a:srgbClr val="FF0000"/>
                </a:solidFill>
              </a:rPr>
              <a:t>– </a:t>
            </a:r>
            <a:r>
              <a:rPr lang="de-DE" altLang="de-DE" sz="2000" dirty="0" smtClean="0">
                <a:solidFill>
                  <a:srgbClr val="FF0000"/>
                </a:solidFill>
              </a:rPr>
              <a:t>24 </a:t>
            </a:r>
            <a:r>
              <a:rPr lang="de-DE" altLang="de-DE" sz="2000" dirty="0" err="1" smtClean="0">
                <a:solidFill>
                  <a:srgbClr val="FF0000"/>
                </a:solidFill>
              </a:rPr>
              <a:t>Mayy</a:t>
            </a:r>
            <a:r>
              <a:rPr lang="de-DE" altLang="de-DE" sz="2000" dirty="0" smtClean="0">
                <a:solidFill>
                  <a:srgbClr val="FF0000"/>
                </a:solidFill>
              </a:rPr>
              <a:t> </a:t>
            </a:r>
            <a:r>
              <a:rPr lang="de-DE" altLang="de-DE" sz="2000" dirty="0" smtClean="0">
                <a:solidFill>
                  <a:srgbClr val="FF0000"/>
                </a:solidFill>
              </a:rPr>
              <a:t>2019</a:t>
            </a:r>
            <a:endParaRPr lang="en-GB" altLang="de-DE" sz="2000" dirty="0" smtClean="0">
              <a:solidFill>
                <a:srgbClr val="FF0000"/>
              </a:solidFill>
            </a:endParaRPr>
          </a:p>
          <a:p>
            <a:pPr marL="1257300" lvl="3" indent="-317500" eaLnBrk="1" hangingPunct="1">
              <a:buFont typeface="Arial" pitchFamily="34" charset="0"/>
              <a:buChar char="•"/>
            </a:pPr>
            <a:r>
              <a:rPr lang="en-GB" altLang="de-DE" dirty="0" smtClean="0">
                <a:solidFill>
                  <a:schemeClr val="tx1"/>
                </a:solidFill>
              </a:rPr>
              <a:t>Timeslot allocations unknown at this time</a:t>
            </a:r>
          </a:p>
          <a:p>
            <a:pPr marL="1257300" lvl="3" indent="-317500" eaLnBrk="1" hangingPunct="1">
              <a:buFont typeface="Arial" pitchFamily="34" charset="0"/>
              <a:buChar char="•"/>
            </a:pPr>
            <a:r>
              <a:rPr lang="en-GB" altLang="de-DE" dirty="0" smtClean="0">
                <a:solidFill>
                  <a:schemeClr val="tx1"/>
                </a:solidFill>
              </a:rPr>
              <a:t>Last chance for TS-002 </a:t>
            </a:r>
            <a:r>
              <a:rPr lang="en-GB" altLang="de-DE" dirty="0" err="1" smtClean="0">
                <a:solidFill>
                  <a:schemeClr val="tx1"/>
                </a:solidFill>
              </a:rPr>
              <a:t>Rel</a:t>
            </a:r>
            <a:r>
              <a:rPr lang="en-GB" altLang="de-DE" dirty="0" smtClean="0">
                <a:solidFill>
                  <a:schemeClr val="tx1"/>
                </a:solidFill>
              </a:rPr>
              <a:t> 4 requirements</a:t>
            </a:r>
            <a:endParaRPr lang="en-GB" altLang="de-DE" dirty="0" smtClean="0">
              <a:solidFill>
                <a:schemeClr val="tx1"/>
              </a:solidFill>
            </a:endParaRPr>
          </a:p>
          <a:p>
            <a:pPr marL="1714500" lvl="4" indent="-317500" eaLnBrk="1" hangingPunct="1">
              <a:buFont typeface="Arial" pitchFamily="34" charset="0"/>
              <a:buChar char="•"/>
            </a:pPr>
            <a:r>
              <a:rPr lang="en-GB" altLang="de-DE" dirty="0" smtClean="0">
                <a:solidFill>
                  <a:srgbClr val="FF0000"/>
                </a:solidFill>
              </a:rPr>
              <a:t>Stage </a:t>
            </a:r>
            <a:r>
              <a:rPr lang="en-GB" altLang="de-DE" dirty="0" smtClean="0">
                <a:solidFill>
                  <a:srgbClr val="FF0000"/>
                </a:solidFill>
              </a:rPr>
              <a:t>1 Freeze to occur at the close of </a:t>
            </a:r>
            <a:r>
              <a:rPr lang="en-GB" altLang="de-DE" dirty="0" smtClean="0">
                <a:solidFill>
                  <a:srgbClr val="FF0000"/>
                </a:solidFill>
              </a:rPr>
              <a:t>TP40/RDM40</a:t>
            </a:r>
            <a:endParaRPr lang="en-GB" altLang="de-DE" dirty="0" smtClean="0">
              <a:solidFill>
                <a:srgbClr val="FF0000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 bwMode="auto">
          <a:xfrm>
            <a:off x="609600" y="6248400"/>
            <a:ext cx="10972800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/>
            <a:r>
              <a:rPr lang="en-GB" altLang="en-US" dirty="0">
                <a:solidFill>
                  <a:srgbClr val="898989"/>
                </a:solidFill>
                <a:latin typeface="Myriad pro"/>
              </a:rPr>
              <a:t>© 2014 oneM2M Partners</a:t>
            </a:r>
          </a:p>
          <a:p>
            <a:pPr algn="ctr"/>
            <a:r>
              <a:rPr lang="en-GB" altLang="en-US" dirty="0" smtClean="0">
                <a:solidFill>
                  <a:srgbClr val="898989"/>
                </a:solidFill>
                <a:latin typeface="Myriad pro"/>
              </a:rPr>
              <a:t>TP-2019-0023</a:t>
            </a:r>
            <a:endParaRPr lang="en-US" altLang="en-US" dirty="0">
              <a:solidFill>
                <a:srgbClr val="898989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41793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fr-FR" sz="9600" dirty="0" smtClean="0"/>
          </a:p>
          <a:p>
            <a:pPr marL="0" indent="0" algn="ctr">
              <a:buNone/>
            </a:pPr>
            <a:r>
              <a:rPr lang="fr-FR" sz="9600" dirty="0" smtClean="0"/>
              <a:t>Bye </a:t>
            </a:r>
            <a:r>
              <a:rPr lang="fr-FR" sz="9600" dirty="0" err="1" smtClean="0"/>
              <a:t>bye</a:t>
            </a:r>
            <a:r>
              <a:rPr lang="fr-FR" sz="9600" dirty="0" smtClean="0"/>
              <a:t>!</a:t>
            </a:r>
            <a:endParaRPr lang="fr-FR" sz="9600" dirty="0"/>
          </a:p>
        </p:txBody>
      </p:sp>
    </p:spTree>
    <p:extLst>
      <p:ext uri="{BB962C8B-B14F-4D97-AF65-F5344CB8AC3E}">
        <p14:creationId xmlns:p14="http://schemas.microsoft.com/office/powerpoint/2010/main" val="2563098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267</Words>
  <Application>Microsoft Office PowerPoint</Application>
  <PresentationFormat>Personnalisé</PresentationFormat>
  <Paragraphs>78</Paragraphs>
  <Slides>7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Office Theme</vt:lpstr>
      <vt:lpstr>WG1-RDM status report to TP#39</vt:lpstr>
      <vt:lpstr>Items for INFORMATION</vt:lpstr>
      <vt:lpstr>Issues for DECISION in TP</vt:lpstr>
      <vt:lpstr>Highlights</vt:lpstr>
      <vt:lpstr>Next Steps</vt:lpstr>
      <vt:lpstr>Next Meetings / Calls</vt:lpstr>
      <vt:lpstr>Présentation PowerPoint</vt:lpstr>
    </vt:vector>
  </TitlesOfParts>
  <Company>iconectiv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Saïd Gharout (Orange)</cp:lastModifiedBy>
  <cp:revision>19</cp:revision>
  <dcterms:created xsi:type="dcterms:W3CDTF">2017-09-21T15:46:31Z</dcterms:created>
  <dcterms:modified xsi:type="dcterms:W3CDTF">2019-02-22T08:12:35Z</dcterms:modified>
</cp:coreProperties>
</file>