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3" r:id="rId4"/>
    <p:sldId id="267" r:id="rId5"/>
    <p:sldId id="264" r:id="rId6"/>
    <p:sldId id="265" r:id="rId7"/>
    <p:sldId id="266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0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DAFCD-F66E-42ED-B3C3-B58F271A3D16}" type="datetimeFigureOut">
              <a:rPr lang="fr-FR" smtClean="0"/>
              <a:t>22/02/2019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5906B-9C38-44DC-90EA-F4A8C80714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615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0ACE9BD7-DE7C-417F-9928-3D21FC96D025}" type="slidenum">
              <a:rPr lang="en-US" altLang="en-US"/>
              <a:pPr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ember.onem2m.org/Application/documentApp/documentinfo/?documentId=29222&amp;fromList=Y" TargetMode="External"/><Relationship Id="rId13" Type="http://schemas.openxmlformats.org/officeDocument/2006/relationships/hyperlink" Target="http://member.onem2m.org/Application/documentApp/documentinfo/?documentId=28770&amp;fromList=Y" TargetMode="External"/><Relationship Id="rId3" Type="http://schemas.openxmlformats.org/officeDocument/2006/relationships/hyperlink" Target="http://member.onem2m.org/Application/documentApp/documentinfo/?documentId=29119&amp;fromList=Y" TargetMode="External"/><Relationship Id="rId7" Type="http://schemas.openxmlformats.org/officeDocument/2006/relationships/hyperlink" Target="http://member.onem2m.org/Application/documentApp/documentinfo/?documentId=29074&amp;fromList=Y" TargetMode="External"/><Relationship Id="rId12" Type="http://schemas.openxmlformats.org/officeDocument/2006/relationships/hyperlink" Target="http://member.onem2m.org/Application/documentApp/documentinfo/?documentId=28796&amp;fromList=Y" TargetMode="External"/><Relationship Id="rId2" Type="http://schemas.openxmlformats.org/officeDocument/2006/relationships/hyperlink" Target="http://member.onem2m.org/Application/documentApp/documentinfo/?documentId=29219&amp;fromList=Y" TargetMode="External"/><Relationship Id="rId16" Type="http://schemas.openxmlformats.org/officeDocument/2006/relationships/hyperlink" Target="http://member.onem2m.org/Application/documentApp/documentinfo/?documentId=28781&amp;fromList=Y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member.onem2m.org/Application/documentApp/documentinfo/?documentId=29221&amp;fromList=Y" TargetMode="External"/><Relationship Id="rId11" Type="http://schemas.openxmlformats.org/officeDocument/2006/relationships/hyperlink" Target="http://member.onem2m.org/Application/documentApp/documentinfo/?documentId=28807&amp;fromList=Y" TargetMode="External"/><Relationship Id="rId5" Type="http://schemas.openxmlformats.org/officeDocument/2006/relationships/hyperlink" Target="http://member.onem2m.org/Application/documentApp/documentinfo/?documentId=29109&amp;fromList=Y" TargetMode="External"/><Relationship Id="rId15" Type="http://schemas.openxmlformats.org/officeDocument/2006/relationships/hyperlink" Target="http://member.onem2m.org/Application/documentApp/documentinfo/?documentId=28788&amp;fromList=Y" TargetMode="External"/><Relationship Id="rId10" Type="http://schemas.openxmlformats.org/officeDocument/2006/relationships/hyperlink" Target="http://member.onem2m.org/Application/documentApp/documentinfo/?documentId=28825&amp;fromList=Y" TargetMode="External"/><Relationship Id="rId4" Type="http://schemas.openxmlformats.org/officeDocument/2006/relationships/hyperlink" Target="http://member.onem2m.org/Application/documentApp/documentinfo/?documentId=29220&amp;fromList=Y" TargetMode="External"/><Relationship Id="rId9" Type="http://schemas.openxmlformats.org/officeDocument/2006/relationships/hyperlink" Target="http://member.onem2m.org/Application/documentApp/documentinfo/?documentId=29060&amp;fromList=Y" TargetMode="External"/><Relationship Id="rId14" Type="http://schemas.openxmlformats.org/officeDocument/2006/relationships/hyperlink" Target="http://member.onem2m.org/Application/documentApp/documentinfo/?documentId=29123&amp;fromList=Y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125" y="1122363"/>
            <a:ext cx="11547503" cy="2387600"/>
          </a:xfrm>
        </p:spPr>
        <p:txBody>
          <a:bodyPr/>
          <a:lstStyle/>
          <a:p>
            <a:r>
              <a:rPr lang="en-US" dirty="0"/>
              <a:t>WG1-RDM status report to TP#39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en-US" altLang="de-DE" dirty="0">
                <a:solidFill>
                  <a:schemeClr val="tx2"/>
                </a:solidFill>
              </a:rPr>
              <a:t>Group Name: oneM2M TP39</a:t>
            </a:r>
          </a:p>
          <a:p>
            <a:pPr algn="l"/>
            <a:r>
              <a:rPr lang="en-US" altLang="de-DE" dirty="0">
                <a:solidFill>
                  <a:schemeClr val="tx2"/>
                </a:solidFill>
              </a:rPr>
              <a:t>Source: Saïd Gharout (Orange) </a:t>
            </a:r>
          </a:p>
          <a:p>
            <a:pPr algn="l"/>
            <a:r>
              <a:rPr lang="en-US" altLang="zh-CN" dirty="0">
                <a:solidFill>
                  <a:schemeClr val="tx2"/>
                </a:solidFill>
              </a:rPr>
              <a:t>Meeting Date: 2019-02-18 to 2018-02-22</a:t>
            </a:r>
          </a:p>
          <a:p>
            <a:pPr algn="l"/>
            <a:r>
              <a:rPr lang="en-US" altLang="zh-CN" dirty="0">
                <a:solidFill>
                  <a:schemeClr val="tx2"/>
                </a:solidFill>
              </a:rPr>
              <a:t>Agenda Item: TP#39, Item 9.4, Reports from Working Groups </a:t>
            </a:r>
          </a:p>
          <a:p>
            <a:pPr algn="l"/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 bwMode="auto">
          <a:xfrm>
            <a:off x="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Items for INFORMATION</a:t>
            </a:r>
            <a:endParaRPr lang="en-US" altLang="en-US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0"/>
            <a:ext cx="11277600" cy="502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00050" lvl="1" indent="-317500" eaLnBrk="1" hangingPunct="1">
              <a:buFont typeface="Arial" pitchFamily="34" charset="0"/>
              <a:buChar char="•"/>
            </a:pPr>
            <a:r>
              <a:rPr lang="en-US" altLang="de-DE" sz="3200" dirty="0" smtClean="0">
                <a:solidFill>
                  <a:schemeClr val="tx1"/>
                </a:solidFill>
              </a:rPr>
              <a:t>This is the </a:t>
            </a:r>
            <a:r>
              <a:rPr lang="en-US" altLang="de-DE" sz="3200" dirty="0" smtClean="0">
                <a:solidFill>
                  <a:schemeClr val="tx1"/>
                </a:solidFill>
              </a:rPr>
              <a:t>first meeting </a:t>
            </a:r>
            <a:r>
              <a:rPr lang="en-US" altLang="de-DE" sz="3200" dirty="0" smtClean="0">
                <a:solidFill>
                  <a:schemeClr val="tx1"/>
                </a:solidFill>
              </a:rPr>
              <a:t>of this </a:t>
            </a:r>
            <a:r>
              <a:rPr lang="en-US" altLang="de-DE" sz="3200" dirty="0" smtClean="0">
                <a:solidFill>
                  <a:schemeClr val="tx1"/>
                </a:solidFill>
              </a:rPr>
              <a:t>working group</a:t>
            </a:r>
            <a:r>
              <a:rPr lang="en-US" altLang="de-DE" sz="3200" dirty="0" smtClean="0">
                <a:solidFill>
                  <a:schemeClr val="tx1"/>
                </a:solidFill>
              </a:rPr>
              <a:t>. It seems natural to speak about use cases, requirements and information models</a:t>
            </a: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/>
          </a:p>
          <a:p>
            <a:pPr marL="400050" lvl="1" indent="-317500" eaLnBrk="1" hangingPunct="1">
              <a:buFont typeface="Arial" pitchFamily="34" charset="0"/>
              <a:buChar char="•"/>
            </a:pPr>
            <a:r>
              <a:rPr lang="en-US" altLang="de-DE" sz="3200" dirty="0" smtClean="0">
                <a:solidFill>
                  <a:schemeClr val="tx1"/>
                </a:solidFill>
              </a:rPr>
              <a:t>Progress on </a:t>
            </a:r>
          </a:p>
          <a:p>
            <a:pPr marL="800100" lvl="2" indent="-317500" eaLnBrk="1" hangingPunct="1"/>
            <a:r>
              <a:rPr lang="en-US" altLang="de-DE" dirty="0" smtClean="0"/>
              <a:t>Public warning services</a:t>
            </a:r>
          </a:p>
          <a:p>
            <a:pPr marL="800100" lvl="2" indent="-317500" eaLnBrk="1" hangingPunct="1"/>
            <a:r>
              <a:rPr lang="en-US" altLang="de-DE" dirty="0" smtClean="0"/>
              <a:t>OPC-UA interworking</a:t>
            </a:r>
          </a:p>
          <a:p>
            <a:pPr marL="800100" lvl="2" indent="-317500"/>
            <a:r>
              <a:rPr lang="en-US" altLang="de-DE" dirty="0" smtClean="0"/>
              <a:t>Railway domain: new </a:t>
            </a:r>
            <a:r>
              <a:rPr lang="en-US" altLang="de-DE" dirty="0"/>
              <a:t>devices (</a:t>
            </a:r>
            <a:r>
              <a:rPr lang="en-US" altLang="de-DE" dirty="0" smtClean="0"/>
              <a:t>Railway </a:t>
            </a:r>
            <a:r>
              <a:rPr lang="en-US" altLang="de-DE" dirty="0" err="1" smtClean="0"/>
              <a:t>trainborne</a:t>
            </a:r>
            <a:r>
              <a:rPr lang="en-US" altLang="de-DE" dirty="0" smtClean="0"/>
              <a:t>)</a:t>
            </a:r>
          </a:p>
          <a:p>
            <a:pPr marL="800100" lvl="2" indent="-317500"/>
            <a:r>
              <a:rPr lang="en-US" altLang="de-DE" dirty="0" smtClean="0"/>
              <a:t>SDT4.0</a:t>
            </a:r>
          </a:p>
          <a:p>
            <a:pPr marL="800100" lvl="2" indent="-317500"/>
            <a:r>
              <a:rPr lang="en-US" altLang="de-DE" dirty="0" smtClean="0"/>
              <a:t>New skeleton for Smart Cities ontologies</a:t>
            </a:r>
            <a:endParaRPr lang="en-US" altLang="de-DE" dirty="0" smtClean="0"/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GB" altLang="de-DE" sz="2000" dirty="0" smtClean="0"/>
          </a:p>
          <a:p>
            <a:pPr marL="800100" lvl="2" indent="-317500" eaLnBrk="1" hangingPunct="1"/>
            <a:endParaRPr lang="en-US" altLang="de-DE" sz="1400" dirty="0" smtClean="0">
              <a:solidFill>
                <a:srgbClr val="FF0000"/>
              </a:solidFill>
            </a:endParaRPr>
          </a:p>
        </p:txBody>
      </p:sp>
      <p:sp>
        <p:nvSpPr>
          <p:cNvPr id="4100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307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Issues for DECISION in TP</a:t>
            </a:r>
            <a:endParaRPr lang="en-US" altLang="en-US" smtClean="0"/>
          </a:p>
        </p:txBody>
      </p:sp>
      <p:sp>
        <p:nvSpPr>
          <p:cNvPr id="512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09600" y="1143000"/>
            <a:ext cx="10972800" cy="5029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de-DE" sz="1800" dirty="0">
                <a:solidFill>
                  <a:schemeClr val="tx2"/>
                </a:solidFill>
              </a:rPr>
              <a:t>CR Pack</a:t>
            </a: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2"/>
              </a:rPr>
              <a:t>TP-2019-0024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TR-0046 </a:t>
            </a:r>
            <a:r>
              <a:rPr lang="en-US" altLang="de-DE" sz="1800" dirty="0">
                <a:solidFill>
                  <a:schemeClr val="tx2"/>
                </a:solidFill>
              </a:rPr>
              <a:t>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3"/>
              </a:rPr>
              <a:t>RDM-2019-0029R01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4"/>
              </a:rPr>
              <a:t>TP-2019-0025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TR-0049 updates</a:t>
            </a:r>
          </a:p>
          <a:p>
            <a:pPr lvl="2">
              <a:defRPr/>
            </a:pPr>
            <a:r>
              <a:rPr lang="fr-FR" sz="1600" dirty="0">
                <a:solidFill>
                  <a:schemeClr val="tx2"/>
                </a:solidFill>
                <a:hlinkClick r:id="rId5"/>
              </a:rPr>
              <a:t>RDM-2019-0032R01</a:t>
            </a:r>
            <a:endParaRPr lang="fr-FR" sz="1600" dirty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6"/>
              </a:rPr>
              <a:t>TP-2019-0026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TS-0023 </a:t>
            </a:r>
            <a:r>
              <a:rPr lang="en-US" altLang="de-DE" sz="1800" dirty="0">
                <a:solidFill>
                  <a:schemeClr val="tx2"/>
                </a:solidFill>
              </a:rPr>
              <a:t>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7"/>
              </a:rPr>
              <a:t>RDM-2019-0023R06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8"/>
              </a:rPr>
              <a:t>TP-2019-0027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SDT 4.0 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9"/>
              </a:rPr>
              <a:t>RDM-2019-0031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0"/>
              </a:rPr>
              <a:t>RDM-2019-0011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1"/>
              </a:rPr>
              <a:t>RDM-2019-0010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2"/>
              </a:rPr>
              <a:t>RDM-2019-0009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3"/>
              </a:rPr>
              <a:t>RDM-2019-0008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4"/>
              </a:rPr>
              <a:t>MAS-2018-0161R06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5"/>
              </a:rPr>
              <a:t>MAS-2018-0139R03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>
                <a:solidFill>
                  <a:schemeClr val="tx2"/>
                </a:solidFill>
                <a:hlinkClick r:id="rId16"/>
              </a:rPr>
              <a:t>MAS-2018-0140R01</a:t>
            </a:r>
            <a:endParaRPr lang="fr-FR" sz="1600" dirty="0">
              <a:solidFill>
                <a:schemeClr val="tx2"/>
              </a:solidFill>
            </a:endParaRPr>
          </a:p>
          <a:p>
            <a:pPr lvl="2">
              <a:defRPr/>
            </a:pPr>
            <a:endParaRPr lang="en-US" altLang="de-DE" sz="1400" dirty="0"/>
          </a:p>
          <a:p>
            <a:pPr lvl="2">
              <a:buFont typeface="Wingdings" panose="05000000000000000000" pitchFamily="2" charset="2"/>
              <a:buChar char="§"/>
              <a:defRPr/>
            </a:pPr>
            <a:endParaRPr lang="en-US" altLang="de-DE" sz="1200" dirty="0">
              <a:solidFill>
                <a:srgbClr val="FF0000"/>
              </a:solidFill>
            </a:endParaRPr>
          </a:p>
          <a:p>
            <a:pPr marL="457200" lvl="1" indent="0">
              <a:buFont typeface="Arial" pitchFamily="34" charset="0"/>
              <a:buNone/>
              <a:defRPr/>
            </a:pPr>
            <a:endParaRPr lang="en-US" altLang="de-DE" sz="1400" dirty="0">
              <a:solidFill>
                <a:srgbClr val="FF0000"/>
              </a:solidFill>
            </a:endParaRPr>
          </a:p>
          <a:p>
            <a:pPr lvl="1" eaLnBrk="1" hangingPunct="1">
              <a:defRPr/>
            </a:pPr>
            <a:endParaRPr lang="en-US" altLang="en-US" sz="1000" dirty="0">
              <a:solidFill>
                <a:srgbClr val="FF0000"/>
              </a:solidFill>
            </a:endParaRPr>
          </a:p>
          <a:p>
            <a:pPr lvl="2" eaLnBrk="1" hangingPunct="1">
              <a:defRPr/>
            </a:pPr>
            <a:endParaRPr lang="en-US" altLang="en-US" sz="1200" dirty="0"/>
          </a:p>
          <a:p>
            <a:pPr lvl="1" eaLnBrk="1" hangingPunct="1">
              <a:defRPr/>
            </a:pPr>
            <a:endParaRPr lang="en-US" altLang="en-US" sz="1400" dirty="0"/>
          </a:p>
          <a:p>
            <a:pPr eaLnBrk="1" hangingPunct="1">
              <a:defRPr/>
            </a:pPr>
            <a:endParaRPr lang="en-US" altLang="en-US" sz="1600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416841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RDM Work items and progress</a:t>
            </a:r>
            <a:endParaRPr lang="en-US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1702332"/>
              </p:ext>
            </p:extLst>
          </p:nvPr>
        </p:nvGraphicFramePr>
        <p:xfrm>
          <a:off x="136479" y="1132763"/>
          <a:ext cx="11914493" cy="56745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6505"/>
                <a:gridCol w="3899855"/>
                <a:gridCol w="1024169"/>
                <a:gridCol w="1103477"/>
                <a:gridCol w="1058422"/>
                <a:gridCol w="2019869"/>
                <a:gridCol w="1542196"/>
              </a:tblGrid>
              <a:tr h="5528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WI number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Title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Status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Reporting WG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Rel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TP#38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TP#39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265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WI-0015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Use Cases Collection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effectLst/>
                        </a:rPr>
                        <a:t>　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n/a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</a:rPr>
                        <a:t>n/a</a:t>
                      </a:r>
                      <a:r>
                        <a:rPr lang="fr-FR" sz="1800" dirty="0">
                          <a:effectLst/>
                        </a:rPr>
                        <a:t> 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WI-0046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Vehicular domain enablement 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Active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effectLst/>
                        </a:rPr>
                        <a:t>50% </a:t>
                      </a:r>
                      <a:endParaRPr lang="fr-FR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</a:rPr>
                        <a:t>50%</a:t>
                      </a: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fr-FR" sz="1800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WI-0070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Public Warning Service Enabler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Active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RDM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R4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25%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30%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8376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WI-0075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Industrial Domain Information Model Mapping and Semantics Support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RDM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40%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WI-0081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Smart Device Template 4.0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R4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50%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WI-0084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SDT based Information Model and Mapping for Vertical Industries 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35%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40%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WI-0092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Railway Domain </a:t>
                      </a:r>
                      <a:r>
                        <a:rPr lang="en-US" sz="1800" dirty="0" smtClean="0">
                          <a:effectLst/>
                        </a:rPr>
                        <a:t>Enablement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10%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WI-0094</a:t>
                      </a:r>
                      <a:endParaRPr lang="fr-FR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Ontologies for Smart City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Services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Active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RDM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R4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5%</a:t>
                      </a:r>
                      <a:endParaRPr lang="fr-FR" sz="18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65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 bwMode="auto">
          <a:xfrm>
            <a:off x="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Highlights</a:t>
            </a:r>
            <a:endParaRPr lang="en-US" altLang="en-US" smtClean="0"/>
          </a:p>
        </p:txBody>
      </p:sp>
      <p:sp>
        <p:nvSpPr>
          <p:cNvPr id="7171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09600" y="1143000"/>
            <a:ext cx="10972800" cy="518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defRPr/>
            </a:pPr>
            <a:r>
              <a:rPr lang="en-GB" altLang="de-DE" sz="2800" dirty="0" smtClean="0"/>
              <a:t>Beginning of Activities </a:t>
            </a:r>
            <a:r>
              <a:rPr lang="en-GB" altLang="de-DE" sz="2800" dirty="0"/>
              <a:t>in </a:t>
            </a:r>
            <a:r>
              <a:rPr lang="en-GB" altLang="de-DE" sz="2800" dirty="0" smtClean="0"/>
              <a:t>WG1 RDM</a:t>
            </a:r>
            <a:endParaRPr lang="en-GB" altLang="de-DE" sz="2800" dirty="0"/>
          </a:p>
          <a:p>
            <a:pPr lvl="1">
              <a:defRPr/>
            </a:pPr>
            <a:endParaRPr lang="en-GB" altLang="de-DE" sz="2400" dirty="0"/>
          </a:p>
          <a:p>
            <a:pPr>
              <a:defRPr/>
            </a:pPr>
            <a:r>
              <a:rPr lang="en-GB" altLang="de-DE" sz="2800" dirty="0" smtClean="0"/>
              <a:t>New baselines for</a:t>
            </a:r>
            <a:endParaRPr lang="en-GB" altLang="de-DE" sz="2800" dirty="0"/>
          </a:p>
          <a:p>
            <a:pPr lvl="1">
              <a:defRPr/>
            </a:pPr>
            <a:r>
              <a:rPr lang="en-GB" altLang="de-DE" dirty="0"/>
              <a:t>TR-0046 Public Warning Service </a:t>
            </a:r>
            <a:endParaRPr lang="en-GB" altLang="de-DE" sz="2400" dirty="0" smtClean="0"/>
          </a:p>
          <a:p>
            <a:pPr lvl="1">
              <a:defRPr/>
            </a:pPr>
            <a:r>
              <a:rPr lang="en-GB" altLang="de-DE" dirty="0" smtClean="0"/>
              <a:t>TS-0002 </a:t>
            </a:r>
            <a:r>
              <a:rPr lang="en-GB" altLang="de-DE" dirty="0" smtClean="0"/>
              <a:t>Requirements</a:t>
            </a:r>
          </a:p>
          <a:p>
            <a:pPr lvl="1">
              <a:defRPr/>
            </a:pPr>
            <a:endParaRPr lang="en-GB" altLang="de-DE" sz="2400" dirty="0"/>
          </a:p>
          <a:p>
            <a:pPr>
              <a:defRPr/>
            </a:pPr>
            <a:r>
              <a:rPr lang="en-US" altLang="de-DE" dirty="0" smtClean="0"/>
              <a:t>New requirements expected for TP40 on Fog/Edge and Railway</a:t>
            </a:r>
          </a:p>
          <a:p>
            <a:pPr lvl="1">
              <a:defRPr/>
            </a:pPr>
            <a:r>
              <a:rPr lang="en-US" altLang="de-DE" sz="2000" dirty="0" smtClean="0"/>
              <a:t>RDM WG asks TP to postpone the freeze of </a:t>
            </a:r>
            <a:r>
              <a:rPr lang="en-US" altLang="de-DE" sz="2000" dirty="0" err="1" smtClean="0"/>
              <a:t>Rel</a:t>
            </a:r>
            <a:r>
              <a:rPr lang="en-US" altLang="de-DE" sz="2000" dirty="0" smtClean="0"/>
              <a:t> 4 Stage 1 until the end of TP40</a:t>
            </a:r>
          </a:p>
          <a:p>
            <a:pPr>
              <a:defRPr/>
            </a:pPr>
            <a:endParaRPr lang="en-GB" altLang="de-DE" sz="2800" dirty="0"/>
          </a:p>
          <a:p>
            <a:pPr lvl="2">
              <a:defRPr/>
            </a:pPr>
            <a:endParaRPr lang="en-GB" altLang="de-DE" sz="1800" dirty="0"/>
          </a:p>
          <a:p>
            <a:pPr lvl="1"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 smtClean="0"/>
          </a:p>
          <a:p>
            <a:pPr marL="228600" lvl="1">
              <a:spcBef>
                <a:spcPts val="1000"/>
              </a:spcBef>
              <a:defRPr/>
            </a:pPr>
            <a:r>
              <a:rPr lang="en-US" altLang="de-DE" sz="3200" dirty="0" smtClean="0"/>
              <a:t>Saïd Gharout will leave his position of chairman of WG1 RDM at the and of March.</a:t>
            </a:r>
            <a:endParaRPr lang="en-GB" altLang="en-US" dirty="0" smtClean="0"/>
          </a:p>
          <a:p>
            <a:pPr lvl="1">
              <a:defRPr/>
            </a:pPr>
            <a:endParaRPr lang="en-GB" altLang="de-DE" sz="2400" dirty="0"/>
          </a:p>
          <a:p>
            <a:pPr marL="800100" lvl="2" indent="-317500" eaLnBrk="1" hangingPunct="1">
              <a:defRPr/>
            </a:pPr>
            <a:endParaRPr lang="en-US" altLang="de-DE" sz="2000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6200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Next Steps</a:t>
            </a:r>
            <a:endParaRPr lang="en-US" alt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0"/>
            <a:ext cx="10972800" cy="487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DE" altLang="de-DE" sz="2300" dirty="0" smtClean="0"/>
              <a:t>New </a:t>
            </a:r>
            <a:r>
              <a:rPr lang="de-DE" altLang="de-DE" sz="2300" dirty="0" err="1" smtClean="0"/>
              <a:t>requirements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expected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for</a:t>
            </a:r>
            <a:r>
              <a:rPr lang="de-DE" altLang="de-DE" sz="2300" dirty="0" smtClean="0"/>
              <a:t> TP40 on Fog/Edge </a:t>
            </a:r>
            <a:r>
              <a:rPr lang="de-DE" altLang="de-DE" sz="2300" dirty="0" err="1" smtClean="0"/>
              <a:t>and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Railway</a:t>
            </a:r>
            <a:endParaRPr lang="de-DE" altLang="de-DE" sz="1900" dirty="0" smtClean="0"/>
          </a:p>
          <a:p>
            <a:r>
              <a:rPr lang="de-DE" altLang="de-DE" sz="2300" dirty="0" err="1" smtClean="0"/>
              <a:t>Continues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consolidation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of</a:t>
            </a:r>
            <a:r>
              <a:rPr lang="de-DE" altLang="de-DE" sz="2300" dirty="0" smtClean="0"/>
              <a:t> </a:t>
            </a:r>
            <a:r>
              <a:rPr lang="de-DE" altLang="de-DE" sz="2300" dirty="0" smtClean="0"/>
              <a:t>TS-0023</a:t>
            </a:r>
            <a:endParaRPr lang="de-DE" altLang="de-DE" sz="2300" dirty="0" smtClean="0"/>
          </a:p>
          <a:p>
            <a:r>
              <a:rPr lang="en-GB" altLang="en-US" sz="2300" dirty="0" smtClean="0"/>
              <a:t>RDM39 Meeting minutes will be uploaded</a:t>
            </a:r>
          </a:p>
          <a:p>
            <a:pPr lvl="1"/>
            <a:endParaRPr lang="en-GB" altLang="en-US" sz="2300" dirty="0" smtClean="0"/>
          </a:p>
          <a:p>
            <a:pPr lvl="1"/>
            <a:endParaRPr lang="en-GB" altLang="en-US" sz="2300" dirty="0" smtClean="0"/>
          </a:p>
          <a:p>
            <a:endParaRPr lang="de-DE" altLang="de-DE" sz="2300" dirty="0" smtClean="0"/>
          </a:p>
          <a:p>
            <a:endParaRPr lang="de-DE" altLang="de-DE" sz="2300" dirty="0" smtClean="0"/>
          </a:p>
          <a:p>
            <a:pPr lvl="1" eaLnBrk="1" hangingPunct="1"/>
            <a:endParaRPr lang="en-US" altLang="en-US" sz="2300" dirty="0" smtClean="0"/>
          </a:p>
          <a:p>
            <a:pPr eaLnBrk="1" hangingPunct="1"/>
            <a:endParaRPr lang="en-US" altLang="en-US" sz="2300" dirty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201788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Next Meetings / Calls</a:t>
            </a:r>
            <a:endParaRPr lang="en-US" altLang="en-US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1"/>
            <a:ext cx="109728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altLang="de-DE" sz="2800" dirty="0" smtClean="0"/>
              <a:t>Conference Calls</a:t>
            </a:r>
          </a:p>
          <a:p>
            <a:pPr lvl="1"/>
            <a:r>
              <a:rPr lang="en-US" altLang="fr-FR" sz="2000" dirty="0" smtClean="0">
                <a:solidFill>
                  <a:srgbClr val="FF0000"/>
                </a:solidFill>
              </a:rPr>
              <a:t>RDM39.1 at 20</a:t>
            </a:r>
            <a:r>
              <a:rPr lang="en-US" altLang="fr-FR" sz="2000" baseline="30000" dirty="0" smtClean="0">
                <a:solidFill>
                  <a:srgbClr val="FF0000"/>
                </a:solidFill>
              </a:rPr>
              <a:t>th</a:t>
            </a:r>
            <a:r>
              <a:rPr lang="en-US" altLang="fr-FR" sz="2000" dirty="0" smtClean="0">
                <a:solidFill>
                  <a:srgbClr val="FF0000"/>
                </a:solidFill>
              </a:rPr>
              <a:t> of March</a:t>
            </a:r>
          </a:p>
          <a:p>
            <a:pPr lvl="1"/>
            <a:r>
              <a:rPr lang="en-US" altLang="fr-FR" sz="2000" dirty="0" smtClean="0">
                <a:solidFill>
                  <a:srgbClr val="FF0000"/>
                </a:solidFill>
              </a:rPr>
              <a:t>RDM39.2 at 10</a:t>
            </a:r>
            <a:r>
              <a:rPr lang="en-US" altLang="fr-FR" sz="2000" baseline="30000" dirty="0" smtClean="0">
                <a:solidFill>
                  <a:srgbClr val="FF0000"/>
                </a:solidFill>
              </a:rPr>
              <a:t>th</a:t>
            </a:r>
            <a:r>
              <a:rPr lang="en-US" altLang="fr-FR" sz="2000" dirty="0" smtClean="0">
                <a:solidFill>
                  <a:srgbClr val="FF0000"/>
                </a:solidFill>
              </a:rPr>
              <a:t> of April</a:t>
            </a:r>
          </a:p>
          <a:p>
            <a:r>
              <a:rPr lang="en-GB" altLang="de-DE" sz="2800" dirty="0" smtClean="0"/>
              <a:t>Face to Face</a:t>
            </a:r>
          </a:p>
          <a:p>
            <a:pPr lvl="1"/>
            <a:r>
              <a:rPr lang="en-GB" altLang="de-DE" sz="2000" dirty="0" smtClean="0">
                <a:solidFill>
                  <a:srgbClr val="FF0000"/>
                </a:solidFill>
              </a:rPr>
              <a:t>RDM#40 in San Diego, US, </a:t>
            </a:r>
            <a:r>
              <a:rPr lang="de-DE" altLang="de-DE" sz="2000" dirty="0" smtClean="0">
                <a:solidFill>
                  <a:srgbClr val="FF0000"/>
                </a:solidFill>
              </a:rPr>
              <a:t>20 – 24 </a:t>
            </a:r>
            <a:r>
              <a:rPr lang="de-DE" altLang="de-DE" sz="2000" dirty="0" err="1" smtClean="0">
                <a:solidFill>
                  <a:srgbClr val="FF0000"/>
                </a:solidFill>
              </a:rPr>
              <a:t>Mayy</a:t>
            </a:r>
            <a:r>
              <a:rPr lang="de-DE" altLang="de-DE" sz="2000" dirty="0" smtClean="0">
                <a:solidFill>
                  <a:srgbClr val="FF0000"/>
                </a:solidFill>
              </a:rPr>
              <a:t> 2019</a:t>
            </a:r>
            <a:endParaRPr lang="en-GB" altLang="de-DE" sz="2000" dirty="0" smtClean="0">
              <a:solidFill>
                <a:srgbClr val="FF0000"/>
              </a:solidFill>
            </a:endParaRPr>
          </a:p>
          <a:p>
            <a:pPr marL="1257300" lvl="3" indent="-317500" eaLnBrk="1" hangingPunct="1">
              <a:buFont typeface="Arial" pitchFamily="34" charset="0"/>
              <a:buChar char="•"/>
            </a:pPr>
            <a:r>
              <a:rPr lang="en-GB" altLang="de-DE" dirty="0" smtClean="0">
                <a:solidFill>
                  <a:schemeClr val="tx1"/>
                </a:solidFill>
              </a:rPr>
              <a:t>Timeslot allocations unknown at this </a:t>
            </a:r>
            <a:r>
              <a:rPr lang="en-GB" altLang="de-DE" dirty="0" smtClean="0">
                <a:solidFill>
                  <a:schemeClr val="tx1"/>
                </a:solidFill>
              </a:rPr>
              <a:t>time</a:t>
            </a:r>
            <a:endParaRPr lang="en-GB" altLang="de-DE" dirty="0" smtClean="0">
              <a:solidFill>
                <a:schemeClr val="tx1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41793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9600" dirty="0" smtClean="0"/>
          </a:p>
          <a:p>
            <a:pPr marL="0" indent="0" algn="ctr">
              <a:buNone/>
            </a:pPr>
            <a:r>
              <a:rPr lang="fr-FR" sz="9600" dirty="0" smtClean="0"/>
              <a:t>Bye </a:t>
            </a:r>
            <a:r>
              <a:rPr lang="fr-FR" sz="9600" dirty="0" err="1" smtClean="0"/>
              <a:t>bye</a:t>
            </a:r>
            <a:r>
              <a:rPr lang="fr-FR" sz="9600" dirty="0" smtClean="0"/>
              <a:t>!</a:t>
            </a:r>
            <a:endParaRPr lang="fr-FR" sz="9600" dirty="0"/>
          </a:p>
        </p:txBody>
      </p:sp>
    </p:spTree>
    <p:extLst>
      <p:ext uri="{BB962C8B-B14F-4D97-AF65-F5344CB8AC3E}">
        <p14:creationId xmlns:p14="http://schemas.microsoft.com/office/powerpoint/2010/main" val="2563098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389</Words>
  <Application>Microsoft Office PowerPoint</Application>
  <PresentationFormat>Personnalisé</PresentationFormat>
  <Paragraphs>145</Paragraphs>
  <Slides>8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Office Theme</vt:lpstr>
      <vt:lpstr>WG1-RDM status report to TP#39</vt:lpstr>
      <vt:lpstr>Items for INFORMATION</vt:lpstr>
      <vt:lpstr>Issues for DECISION in TP</vt:lpstr>
      <vt:lpstr>RDM Work items and progress</vt:lpstr>
      <vt:lpstr>Highlights</vt:lpstr>
      <vt:lpstr>Next Steps</vt:lpstr>
      <vt:lpstr>Next Meetings / Calls</vt:lpstr>
      <vt:lpstr>Présentation PowerPoint</vt:lpstr>
    </vt:vector>
  </TitlesOfParts>
  <Company>iconectiv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Saïd Gharout (Orange)</cp:lastModifiedBy>
  <cp:revision>33</cp:revision>
  <dcterms:created xsi:type="dcterms:W3CDTF">2017-09-21T15:46:31Z</dcterms:created>
  <dcterms:modified xsi:type="dcterms:W3CDTF">2019-02-22T09:32:08Z</dcterms:modified>
</cp:coreProperties>
</file>