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71" r:id="rId9"/>
    <p:sldId id="265" r:id="rId10"/>
  </p:sldIdLst>
  <p:sldSz cx="12192000" cy="6858000"/>
  <p:notesSz cx="6858000" cy="9144000"/>
  <p:defaultTextStyle>
    <a:defPPr>
      <a:defRPr lang="en-US">
        <a:uFillTx/>
      </a:defRPr>
    </a:defPPr>
    <a:lvl1pPr marL="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srgbClr val="00000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rgbClr val="00000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srgbClr val="00000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98" autoAdjust="0"/>
    <p:restoredTop sz="94660"/>
  </p:normalViewPr>
  <p:slideViewPr>
    <p:cSldViewPr snapToGrid="0">
      <p:cViewPr varScale="1">
        <p:scale>
          <a:sx n="93" d="100"/>
          <a:sy n="93" d="100"/>
        </p:scale>
        <p:origin x="232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/>
          </p:cNvSpPr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7" name="Rectangle 6"/>
          <p:cNvSpPr>
            <a:spLocks/>
          </p:cNvSpPr>
          <p:nvPr userDrawn="1"/>
        </p:nvSpPr>
        <p:spPr>
          <a:xfrm>
            <a:off x="0" y="4285397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525860" y="194184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uFillTx/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>
                <a:uFillTx/>
              </a:defRPr>
            </a:lvl2pPr>
            <a:lvl3pPr marL="914400" indent="0" algn="ctr">
              <a:buNone/>
              <a:defRPr sz="1800">
                <a:uFillTx/>
              </a:defRPr>
            </a:lvl3pPr>
            <a:lvl4pPr marL="1371600" indent="0" algn="ctr">
              <a:buNone/>
              <a:defRPr sz="1600">
                <a:uFillTx/>
              </a:defRPr>
            </a:lvl4pPr>
            <a:lvl5pPr marL="1828800" indent="0" algn="ctr">
              <a:buNone/>
              <a:defRPr sz="1600">
                <a:uFillTx/>
              </a:defRPr>
            </a:lvl5pPr>
            <a:lvl6pPr marL="2286000" indent="0" algn="ctr">
              <a:buNone/>
              <a:defRPr sz="1600">
                <a:uFillTx/>
              </a:defRPr>
            </a:lvl6pPr>
            <a:lvl7pPr marL="2743200" indent="0" algn="ctr">
              <a:buNone/>
              <a:defRPr sz="1600">
                <a:uFillTx/>
              </a:defRPr>
            </a:lvl7pPr>
            <a:lvl8pPr marL="3200400" indent="0" algn="ctr">
              <a:buNone/>
              <a:defRPr sz="1600">
                <a:uFillTx/>
              </a:defRPr>
            </a:lvl8pPr>
            <a:lvl9pPr marL="3657600" indent="0" algn="ctr">
              <a:buNone/>
              <a:defRPr sz="1600">
                <a:uFillTx/>
              </a:defRPr>
            </a:lvl9pPr>
          </a:lstStyle>
          <a:p>
            <a:r>
              <a:rPr lang="en-US" dirty="0">
                <a:uFillTx/>
              </a:rPr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/>
          </p:cNvSpPr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7" name="Rectangle 6"/>
          <p:cNvSpPr>
            <a:spLocks/>
          </p:cNvSpPr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525860" y="194184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847556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uFillTx/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>
                <a:uFillTx/>
              </a:defRPr>
            </a:lvl2pPr>
            <a:lvl3pPr marL="914400" indent="0" algn="ctr">
              <a:buNone/>
              <a:defRPr sz="1800">
                <a:uFillTx/>
              </a:defRPr>
            </a:lvl3pPr>
            <a:lvl4pPr marL="1371600" indent="0" algn="ctr">
              <a:buNone/>
              <a:defRPr sz="1600">
                <a:uFillTx/>
              </a:defRPr>
            </a:lvl4pPr>
            <a:lvl5pPr marL="1828800" indent="0" algn="ctr">
              <a:buNone/>
              <a:defRPr sz="1600">
                <a:uFillTx/>
              </a:defRPr>
            </a:lvl5pPr>
            <a:lvl6pPr marL="2286000" indent="0" algn="ctr">
              <a:buNone/>
              <a:defRPr sz="1600">
                <a:uFillTx/>
              </a:defRPr>
            </a:lvl6pPr>
            <a:lvl7pPr marL="2743200" indent="0" algn="ctr">
              <a:buNone/>
              <a:defRPr sz="1600">
                <a:uFillTx/>
              </a:defRPr>
            </a:lvl7pPr>
            <a:lvl8pPr marL="3200400" indent="0" algn="ctr">
              <a:buNone/>
              <a:defRPr sz="1600">
                <a:uFillTx/>
              </a:defRPr>
            </a:lvl8pPr>
            <a:lvl9pPr marL="3657600" indent="0" algn="ctr">
              <a:buNone/>
              <a:defRPr sz="1600">
                <a:uFillTx/>
              </a:defRPr>
            </a:lvl9pPr>
          </a:lstStyle>
          <a:p>
            <a:r>
              <a:rPr lang="en-US" dirty="0">
                <a:uFillTx/>
              </a:rPr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/>
          </p:cNvSpPr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780" y="1233866"/>
            <a:ext cx="11296184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  <a:uFillTx/>
              </a:defRPr>
            </a:lvl1pPr>
          </a:lstStyle>
          <a:p>
            <a:r>
              <a:rPr lang="en-US" dirty="0">
                <a:uFillTx/>
              </a:rPr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01444" y="305687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9780" y="3837899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>
                <a:uFillTx/>
              </a:defRPr>
            </a:lvl2pPr>
            <a:lvl3pPr marL="914400" indent="0" algn="ctr">
              <a:buNone/>
              <a:defRPr sz="1800">
                <a:uFillTx/>
              </a:defRPr>
            </a:lvl3pPr>
            <a:lvl4pPr marL="1371600" indent="0" algn="ctr">
              <a:buNone/>
              <a:defRPr sz="1600">
                <a:uFillTx/>
              </a:defRPr>
            </a:lvl4pPr>
            <a:lvl5pPr marL="1828800" indent="0" algn="ctr">
              <a:buNone/>
              <a:defRPr sz="1600">
                <a:uFillTx/>
              </a:defRPr>
            </a:lvl5pPr>
            <a:lvl6pPr marL="2286000" indent="0" algn="ctr">
              <a:buNone/>
              <a:defRPr sz="1600">
                <a:uFillTx/>
              </a:defRPr>
            </a:lvl6pPr>
            <a:lvl7pPr marL="2743200" indent="0" algn="ctr">
              <a:buNone/>
              <a:defRPr sz="1600">
                <a:uFillTx/>
              </a:defRPr>
            </a:lvl7pPr>
            <a:lvl8pPr marL="3200400" indent="0" algn="ctr">
              <a:buNone/>
              <a:defRPr sz="1600">
                <a:uFillTx/>
              </a:defRPr>
            </a:lvl8pPr>
            <a:lvl9pPr marL="3657600" indent="0" algn="ctr">
              <a:buNone/>
              <a:defRPr sz="1600">
                <a:uFillTx/>
              </a:defRPr>
            </a:lvl9pPr>
          </a:lstStyle>
          <a:p>
            <a:r>
              <a:rPr lang="en-US" dirty="0">
                <a:uFillTx/>
              </a:rPr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>
                <a:uFillTx/>
              </a:rPr>
              <a:t>5/13/19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>
                <a:uFillTx/>
              </a:rPr>
              <a:t>5/13/19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>
                <a:uFillTx/>
              </a:rPr>
              <a:t>5/13/19</a:t>
            </a:fld>
            <a:endParaRPr 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>
                <a:uFillTx/>
              </a:rPr>
              <a:t>5/13/19</a:t>
            </a:fld>
            <a:endParaRPr lang="en-US">
              <a:uFillTx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>
                <a:uFillTx/>
              </a:rPr>
              <a:t>5/13/19</a:t>
            </a:fld>
            <a:endParaRPr lang="en-US"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uFillTx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>
                <a:uFillTx/>
              </a:rPr>
              <a:t>Click to edit Master text styles</a:t>
            </a:r>
          </a:p>
          <a:p>
            <a:pPr lvl="1"/>
            <a:r>
              <a:rPr lang="en-US" dirty="0">
                <a:uFillTx/>
              </a:rPr>
              <a:t>Second level</a:t>
            </a:r>
          </a:p>
          <a:p>
            <a:pPr lvl="2"/>
            <a:r>
              <a:rPr lang="en-US" dirty="0">
                <a:uFillTx/>
              </a:rPr>
              <a:t>Third level</a:t>
            </a:r>
          </a:p>
          <a:p>
            <a:pPr lvl="3"/>
            <a:r>
              <a:rPr lang="en-US" dirty="0">
                <a:uFillTx/>
              </a:rPr>
              <a:t>Fourth level</a:t>
            </a:r>
          </a:p>
          <a:p>
            <a:pPr lvl="4"/>
            <a:r>
              <a:rPr lang="en-US" dirty="0">
                <a:uFillTx/>
              </a:rPr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163F5A94-8458-4F17-AD3C-1A083E20221D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  <p:sp>
        <p:nvSpPr>
          <p:cNvPr id="7" name="Rectangle 6"/>
          <p:cNvSpPr>
            <a:spLocks/>
          </p:cNvSpPr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screen"/>
          <a:stretch>
            <a:fillRect/>
          </a:stretch>
        </p:blipFill>
        <p:spPr>
          <a:xfrm>
            <a:off x="10748241" y="105845"/>
            <a:ext cx="1325890" cy="904091"/>
          </a:xfrm>
          <a:prstGeom prst="rect">
            <a:avLst/>
          </a:prstGeom>
        </p:spPr>
      </p:pic>
      <p:sp>
        <p:nvSpPr>
          <p:cNvPr id="9" name="Rectangle 8"/>
          <p:cNvSpPr>
            <a:spLocks/>
          </p:cNvSpPr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10" name="TextBox 9"/>
          <p:cNvSpPr txBox="1">
            <a:spLocks/>
          </p:cNvSpPr>
          <p:nvPr userDrawn="1"/>
        </p:nvSpPr>
        <p:spPr>
          <a:xfrm>
            <a:off x="5592496" y="6592129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uFillTx/>
                <a:latin typeface="Myriad Pro Light" panose="020B0603030403020204" pitchFamily="34" charset="0"/>
              </a:rPr>
              <a:t>© 2017 oneM2M</a:t>
            </a:r>
          </a:p>
          <a:p>
            <a:endParaRPr lang="en-US" sz="900" dirty="0">
              <a:solidFill>
                <a:schemeClr val="bg1">
                  <a:lumMod val="50000"/>
                </a:schemeClr>
              </a:solidFill>
              <a:uFillTx/>
              <a:latin typeface="Myriad Pro Light" panose="020B0603030403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63133"/>
          </a:solidFill>
          <a:uFillTx/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>
      <a:defPPr>
        <a:defRPr lang="en-US">
          <a:uFillTx/>
        </a:defRPr>
      </a:defPPr>
      <a:lvl1pPr marL="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72122" y="1369736"/>
            <a:ext cx="11296184" cy="2387600"/>
          </a:xfrm>
        </p:spPr>
        <p:txBody>
          <a:bodyPr/>
          <a:lstStyle/>
          <a:p>
            <a:r>
              <a:rPr lang="en-US" altLang="zh-CN" dirty="0">
                <a:solidFill>
                  <a:srgbClr val="C00000"/>
                </a:solidFill>
                <a:ea typeface="SimSun" charset="-122"/>
              </a:rPr>
              <a:t>Introduction to Volatile Data Management Service</a:t>
            </a:r>
            <a:endParaRPr lang="ko-KR" altLang="en-US" dirty="0">
              <a:solidFill>
                <a:srgbClr val="C00000"/>
              </a:solidFill>
              <a:uFillTx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13791" y="5037552"/>
            <a:ext cx="1031681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chemeClr val="bg1"/>
                </a:solidFill>
                <a:ea typeface="SimSun" charset="-122"/>
              </a:rPr>
              <a:t>Group Name: RDM</a:t>
            </a:r>
          </a:p>
          <a:p>
            <a:r>
              <a:rPr lang="en-US" altLang="zh-CN" sz="2400" dirty="0">
                <a:solidFill>
                  <a:schemeClr val="bg1"/>
                </a:solidFill>
                <a:ea typeface="SimSun" charset="-122"/>
              </a:rPr>
              <a:t>Source: </a:t>
            </a:r>
            <a:r>
              <a:rPr lang="en-US" altLang="ja-JP" sz="2400" dirty="0" err="1">
                <a:solidFill>
                  <a:schemeClr val="bg1"/>
                </a:solidFill>
              </a:rPr>
              <a:t>Youngjin</a:t>
            </a:r>
            <a:r>
              <a:rPr lang="en-US" altLang="ja-JP" sz="2400" dirty="0">
                <a:solidFill>
                  <a:schemeClr val="bg1"/>
                </a:solidFill>
              </a:rPr>
              <a:t> Na, Min-</a:t>
            </a:r>
            <a:r>
              <a:rPr lang="en-US" altLang="ja-JP" sz="2400" dirty="0" err="1">
                <a:solidFill>
                  <a:schemeClr val="bg1"/>
                </a:solidFill>
              </a:rPr>
              <a:t>Byeong</a:t>
            </a:r>
            <a:r>
              <a:rPr lang="en-US" altLang="ja-JP" sz="2400" dirty="0">
                <a:solidFill>
                  <a:schemeClr val="bg1"/>
                </a:solidFill>
              </a:rPr>
              <a:t> Lee</a:t>
            </a:r>
            <a:r>
              <a:rPr lang="fr-FR" altLang="ko-KR" sz="2400" dirty="0">
                <a:solidFill>
                  <a:schemeClr val="bg1"/>
                </a:solidFill>
                <a:ea typeface="맑은 고딕" charset="-127"/>
              </a:rPr>
              <a:t> / </a:t>
            </a:r>
            <a:r>
              <a:rPr lang="en-US" altLang="ja-JP" sz="2400" dirty="0">
                <a:solidFill>
                  <a:schemeClr val="bg1"/>
                </a:solidFill>
              </a:rPr>
              <a:t>HYUNDAI Motor (TTA)</a:t>
            </a:r>
          </a:p>
          <a:p>
            <a:r>
              <a:rPr lang="en-US" altLang="zh-CN" sz="2400" dirty="0">
                <a:solidFill>
                  <a:schemeClr val="bg1"/>
                </a:solidFill>
                <a:ea typeface="SimSun" charset="-122"/>
              </a:rPr>
              <a:t>	JaeSeung Song (KETI)</a:t>
            </a:r>
          </a:p>
          <a:p>
            <a:pPr eaLnBrk="1" hangingPunct="1"/>
            <a:r>
              <a:rPr lang="en-US" altLang="zh-CN" sz="2400" dirty="0">
                <a:solidFill>
                  <a:schemeClr val="bg1"/>
                </a:solidFill>
                <a:ea typeface="SimSun" charset="-122"/>
              </a:rPr>
              <a:t>Meeting Date: </a:t>
            </a:r>
            <a:r>
              <a:rPr lang="en-US" altLang="zh-CN" sz="2400" dirty="0">
                <a:solidFill>
                  <a:schemeClr val="bg1"/>
                </a:solidFill>
              </a:rPr>
              <a:t>2018-07-16 to 2018-07-20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54753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RDM-2019-0045-introduction_to_Volatile_service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34696" y="0"/>
            <a:ext cx="10276154" cy="1173570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Motivation and Background</a:t>
            </a:r>
            <a:endParaRPr lang="ko-KR" altLang="en-US" sz="3600" dirty="0"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6216DF3-3BEB-774C-ABA0-C4E5887319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oneM2M system supports expiration timer to delete the resource from the Hosting CSE after a certain amount of time/date. </a:t>
            </a:r>
          </a:p>
          <a:p>
            <a:pPr lvl="1"/>
            <a:r>
              <a:rPr lang="en-US" altLang="zh-CN" sz="1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IoT services having temporary access or features can use this</a:t>
            </a:r>
          </a:p>
          <a:p>
            <a:pPr lvl="1"/>
            <a:r>
              <a:rPr lang="en-US" altLang="zh-CN" sz="1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A resource can be deleted after a given time duration</a:t>
            </a:r>
          </a:p>
          <a:p>
            <a:r>
              <a:rPr lang="en-US" altLang="zh-CN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The current oneM2M mechanism deleting data is very limited to support various emerging IoT/M2M applications. </a:t>
            </a:r>
          </a:p>
          <a:p>
            <a:pPr lvl="1"/>
            <a:r>
              <a:rPr lang="en-US" altLang="zh-CN" sz="1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Snapchat similar IoT applications </a:t>
            </a:r>
            <a:r>
              <a:rPr lang="en-US" altLang="zh-CN" sz="1600" dirty="0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 if received data is read by user, the data is deleted within 10 sec. if not read by user, data is deleted after 24 hours</a:t>
            </a:r>
            <a:endParaRPr lang="en-US" altLang="zh-CN" sz="16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/>
            <a:r>
              <a:rPr lang="en-US" altLang="zh-CN" sz="1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Security &amp; Privacy related IoT services </a:t>
            </a:r>
            <a:r>
              <a:rPr lang="en-US" altLang="zh-CN" sz="1600" dirty="0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 any data associated with personal information shouldn’t be shared by others. Data shouldn’t be stored in a platform. </a:t>
            </a:r>
            <a:endParaRPr lang="en-US" altLang="zh-CN" sz="16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/>
            <a:r>
              <a:rPr lang="en-US" altLang="zh-CN" sz="1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Medical and wearable IoT services </a:t>
            </a:r>
            <a:r>
              <a:rPr lang="en-US" altLang="zh-CN" sz="1600" dirty="0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 only a dedicated doctor can read medical data from the platform. Then the data should be removed. </a:t>
            </a:r>
            <a:endParaRPr lang="en-US" altLang="zh-CN" sz="20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en-US" altLang="zh-CN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There exist many similar use cases. </a:t>
            </a:r>
            <a:endParaRPr lang="en-US" altLang="zh-CN" sz="16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endParaRPr lang="en-US" altLang="zh-CN" sz="20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34696" y="0"/>
            <a:ext cx="10276154" cy="1173570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Use Case #1 – Event Data Recorder (EDR)</a:t>
            </a:r>
            <a:endParaRPr lang="ko-KR" altLang="en-US" sz="3600" dirty="0"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6216DF3-3BEB-774C-ABA0-C4E5887319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zh-CN" sz="2000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 the vehicular industry, Cloud-based event data recorder system is an important system feature to enable autonomous driving. </a:t>
            </a:r>
          </a:p>
          <a:p>
            <a:pPr lvl="1">
              <a:defRPr/>
            </a:pPr>
            <a:r>
              <a:rPr lang="en-US" altLang="zh-CN" sz="1600" kern="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Collected sensor data from vehicle are sent to cloud IoT platform to be </a:t>
            </a:r>
            <a:r>
              <a:rPr lang="en-US" altLang="zh-CN" sz="1600" kern="0" dirty="0" err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analysed</a:t>
            </a:r>
            <a:r>
              <a:rPr lang="en-US" altLang="zh-CN" sz="1600" kern="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the crash or accident. </a:t>
            </a:r>
          </a:p>
          <a:p>
            <a:pPr lvl="1">
              <a:defRPr/>
            </a:pPr>
            <a:r>
              <a:rPr lang="en-US" altLang="zh-CN" sz="1600" kern="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Because these data contains very sensitive information related to a personal vehicle as well as private data, some of event data shouldn’t be kept by the service provider. </a:t>
            </a:r>
          </a:p>
          <a:p>
            <a:endParaRPr lang="en-US" altLang="zh-CN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33" name="Picture 7">
            <a:extLst>
              <a:ext uri="{FF2B5EF4-FFF2-40B4-BE49-F238E27FC236}">
                <a16:creationId xmlns:a16="http://schemas.microsoft.com/office/drawing/2014/main" id="{27EB4860-A583-124B-B976-4E32DE00A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3267" r="11018" b="24834"/>
          <a:stretch>
            <a:fillRect/>
          </a:stretch>
        </p:blipFill>
        <p:spPr bwMode="auto">
          <a:xfrm>
            <a:off x="6924830" y="5238834"/>
            <a:ext cx="1800225" cy="119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4F16100E-9BCC-CE42-857F-0122FAE5EC8E}"/>
              </a:ext>
            </a:extLst>
          </p:cNvPr>
          <p:cNvSpPr/>
          <p:nvPr/>
        </p:nvSpPr>
        <p:spPr>
          <a:xfrm>
            <a:off x="7572530" y="5916074"/>
            <a:ext cx="576263" cy="2159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737373">
                <a:lumMod val="75000"/>
              </a:srgbClr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sensors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1BEC3B4-F4BC-804A-BCB7-11DE959E13D6}"/>
              </a:ext>
            </a:extLst>
          </p:cNvPr>
          <p:cNvSpPr/>
          <p:nvPr/>
        </p:nvSpPr>
        <p:spPr>
          <a:xfrm>
            <a:off x="7643968" y="5955761"/>
            <a:ext cx="576262" cy="21748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737373">
                <a:lumMod val="75000"/>
              </a:srgbClr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sensors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3F52519-9F05-5B4F-A732-792B5744C19D}"/>
              </a:ext>
            </a:extLst>
          </p:cNvPr>
          <p:cNvSpPr/>
          <p:nvPr/>
        </p:nvSpPr>
        <p:spPr>
          <a:xfrm>
            <a:off x="7723343" y="6009736"/>
            <a:ext cx="576262" cy="2159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737373">
                <a:lumMod val="75000"/>
              </a:srgbClr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sensors</a:t>
            </a:r>
          </a:p>
        </p:txBody>
      </p:sp>
      <p:pic>
        <p:nvPicPr>
          <p:cNvPr id="37" name="Picture 9">
            <a:extLst>
              <a:ext uri="{FF2B5EF4-FFF2-40B4-BE49-F238E27FC236}">
                <a16:creationId xmlns:a16="http://schemas.microsoft.com/office/drawing/2014/main" id="{AFBE2588-4E98-DF46-9E2F-48B2D31F0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705" y="3156143"/>
            <a:ext cx="3646488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706F18BB-9DC4-2D42-A377-77007601D610}"/>
              </a:ext>
            </a:extLst>
          </p:cNvPr>
          <p:cNvSpPr/>
          <p:nvPr/>
        </p:nvSpPr>
        <p:spPr>
          <a:xfrm>
            <a:off x="4332443" y="3870518"/>
            <a:ext cx="1368425" cy="863600"/>
          </a:xfrm>
          <a:prstGeom prst="roundRect">
            <a:avLst>
              <a:gd name="adj" fmla="val 6589"/>
            </a:avLst>
          </a:prstGeom>
          <a:solidFill>
            <a:srgbClr val="DDDDDD"/>
          </a:solidFill>
          <a:ln w="25400" cap="flat" cmpd="sng" algn="ctr">
            <a:solidFill>
              <a:srgbClr val="DDDDD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oneM2M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IoT platform</a:t>
            </a:r>
          </a:p>
        </p:txBody>
      </p:sp>
      <p:cxnSp>
        <p:nvCxnSpPr>
          <p:cNvPr id="39" name="Elbow Connector 38">
            <a:extLst>
              <a:ext uri="{FF2B5EF4-FFF2-40B4-BE49-F238E27FC236}">
                <a16:creationId xmlns:a16="http://schemas.microsoft.com/office/drawing/2014/main" id="{860783CC-A9CA-D342-9D82-5603526F02C6}"/>
              </a:ext>
            </a:extLst>
          </p:cNvPr>
          <p:cNvCxnSpPr>
            <a:cxnSpLocks/>
            <a:stCxn id="33" idx="1"/>
            <a:endCxn id="38" idx="2"/>
          </p:cNvCxnSpPr>
          <p:nvPr/>
        </p:nvCxnSpPr>
        <p:spPr>
          <a:xfrm rot="10800000">
            <a:off x="5016656" y="4734119"/>
            <a:ext cx="1908174" cy="1099717"/>
          </a:xfrm>
          <a:prstGeom prst="bentConnector2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7730ABAA-C2B7-744A-8877-22C0EDCBA0C9}"/>
              </a:ext>
            </a:extLst>
          </p:cNvPr>
          <p:cNvSpPr/>
          <p:nvPr/>
        </p:nvSpPr>
        <p:spPr>
          <a:xfrm>
            <a:off x="7320118" y="2971993"/>
            <a:ext cx="1800225" cy="425450"/>
          </a:xfrm>
          <a:prstGeom prst="roundRect">
            <a:avLst/>
          </a:prstGeom>
          <a:solidFill>
            <a:srgbClr val="DDDDDD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r>
              <a:rPr kumimoji="0" lang="en-US" sz="16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rd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party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609C2DC2-ED1B-5F4A-A101-C4D6D06E702E}"/>
              </a:ext>
            </a:extLst>
          </p:cNvPr>
          <p:cNvSpPr/>
          <p:nvPr/>
        </p:nvSpPr>
        <p:spPr>
          <a:xfrm>
            <a:off x="7643968" y="3729230"/>
            <a:ext cx="1800225" cy="425450"/>
          </a:xfrm>
          <a:prstGeom prst="roundRect">
            <a:avLst/>
          </a:prstGeom>
          <a:solidFill>
            <a:srgbClr val="DDDDDD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Application</a:t>
            </a:r>
          </a:p>
        </p:txBody>
      </p:sp>
      <p:cxnSp>
        <p:nvCxnSpPr>
          <p:cNvPr id="42" name="Elbow Connector 41">
            <a:extLst>
              <a:ext uri="{FF2B5EF4-FFF2-40B4-BE49-F238E27FC236}">
                <a16:creationId xmlns:a16="http://schemas.microsoft.com/office/drawing/2014/main" id="{6E8D61EB-3112-8845-BF1C-B44B1DA02515}"/>
              </a:ext>
            </a:extLst>
          </p:cNvPr>
          <p:cNvCxnSpPr>
            <a:cxnSpLocks/>
            <a:stCxn id="38" idx="3"/>
            <a:endCxn id="40" idx="1"/>
          </p:cNvCxnSpPr>
          <p:nvPr/>
        </p:nvCxnSpPr>
        <p:spPr>
          <a:xfrm flipV="1">
            <a:off x="5700868" y="3184718"/>
            <a:ext cx="1619250" cy="1117600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43" name="Elbow Connector 42">
            <a:extLst>
              <a:ext uri="{FF2B5EF4-FFF2-40B4-BE49-F238E27FC236}">
                <a16:creationId xmlns:a16="http://schemas.microsoft.com/office/drawing/2014/main" id="{EC3AD0C6-A2F9-A24C-89CC-4207B97860AB}"/>
              </a:ext>
            </a:extLst>
          </p:cNvPr>
          <p:cNvCxnSpPr>
            <a:cxnSpLocks/>
            <a:stCxn id="38" idx="3"/>
            <a:endCxn id="41" idx="1"/>
          </p:cNvCxnSpPr>
          <p:nvPr/>
        </p:nvCxnSpPr>
        <p:spPr>
          <a:xfrm flipV="1">
            <a:off x="5700868" y="3941955"/>
            <a:ext cx="1943100" cy="360363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F73DE7CC-3BB1-7949-BEC3-ADA84A44A4E2}"/>
              </a:ext>
            </a:extLst>
          </p:cNvPr>
          <p:cNvSpPr/>
          <p:nvPr/>
        </p:nvSpPr>
        <p:spPr>
          <a:xfrm>
            <a:off x="5411943" y="6173980"/>
            <a:ext cx="144462" cy="144463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2F70D85A-06F4-0142-9034-67860EA7EA09}"/>
              </a:ext>
            </a:extLst>
          </p:cNvPr>
          <p:cNvSpPr/>
          <p:nvPr/>
        </p:nvSpPr>
        <p:spPr>
          <a:xfrm>
            <a:off x="5627843" y="6173980"/>
            <a:ext cx="144462" cy="144463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03B0BC-3C62-3D43-BDD7-135DA6495DD1}"/>
              </a:ext>
            </a:extLst>
          </p:cNvPr>
          <p:cNvSpPr/>
          <p:nvPr/>
        </p:nvSpPr>
        <p:spPr>
          <a:xfrm>
            <a:off x="5843743" y="6173980"/>
            <a:ext cx="144462" cy="144463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3E0575C-B9F7-1E4C-8390-CEB8211DC227}"/>
              </a:ext>
            </a:extLst>
          </p:cNvPr>
          <p:cNvSpPr/>
          <p:nvPr/>
        </p:nvSpPr>
        <p:spPr>
          <a:xfrm>
            <a:off x="6059643" y="6173980"/>
            <a:ext cx="144462" cy="144463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Rectangle 20">
            <a:extLst>
              <a:ext uri="{FF2B5EF4-FFF2-40B4-BE49-F238E27FC236}">
                <a16:creationId xmlns:a16="http://schemas.microsoft.com/office/drawing/2014/main" id="{6D96058A-4424-604F-9F4D-4D079567C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7005" y="5835843"/>
            <a:ext cx="11350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990033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990033"/>
              </a:buClr>
              <a:buChar char="»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990033"/>
              </a:buClr>
              <a:buChar char="–"/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Send EDR data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09B8A90-B3C8-9147-A5D1-B4258DB5D904}"/>
              </a:ext>
            </a:extLst>
          </p:cNvPr>
          <p:cNvSpPr/>
          <p:nvPr/>
        </p:nvSpPr>
        <p:spPr>
          <a:xfrm>
            <a:off x="5483380" y="4221355"/>
            <a:ext cx="144463" cy="142875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Rectangle 73">
            <a:extLst>
              <a:ext uri="{FF2B5EF4-FFF2-40B4-BE49-F238E27FC236}">
                <a16:creationId xmlns:a16="http://schemas.microsoft.com/office/drawing/2014/main" id="{57196B03-B34F-3443-85CE-81BE7D364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155" y="3618105"/>
            <a:ext cx="15430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990033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990033"/>
              </a:buClr>
              <a:buChar char="»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990033"/>
              </a:buClr>
              <a:buChar char="–"/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Stored in the platform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3D083DA2-F47B-E644-8036-E26570C48DE4}"/>
              </a:ext>
            </a:extLst>
          </p:cNvPr>
          <p:cNvSpPr/>
          <p:nvPr/>
        </p:nvSpPr>
        <p:spPr>
          <a:xfrm>
            <a:off x="4373718" y="4054668"/>
            <a:ext cx="142875" cy="144462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A80985F-3176-A14D-A7E0-9EBC50E6E520}"/>
              </a:ext>
            </a:extLst>
          </p:cNvPr>
          <p:cNvSpPr/>
          <p:nvPr/>
        </p:nvSpPr>
        <p:spPr>
          <a:xfrm>
            <a:off x="4373718" y="4257868"/>
            <a:ext cx="142875" cy="144462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4FEA28E-6804-514E-A11E-13DA9A547937}"/>
              </a:ext>
            </a:extLst>
          </p:cNvPr>
          <p:cNvSpPr/>
          <p:nvPr/>
        </p:nvSpPr>
        <p:spPr>
          <a:xfrm>
            <a:off x="4373718" y="4467418"/>
            <a:ext cx="142875" cy="142875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DEDF423B-BB99-3F44-AB2C-6B203BA2F6D5}"/>
              </a:ext>
            </a:extLst>
          </p:cNvPr>
          <p:cNvSpPr/>
          <p:nvPr/>
        </p:nvSpPr>
        <p:spPr>
          <a:xfrm>
            <a:off x="1781330" y="5405630"/>
            <a:ext cx="142875" cy="144463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A0E98816-9332-E249-9FF1-D454FE51EF20}"/>
              </a:ext>
            </a:extLst>
          </p:cNvPr>
          <p:cNvSpPr/>
          <p:nvPr/>
        </p:nvSpPr>
        <p:spPr>
          <a:xfrm>
            <a:off x="1781330" y="5772343"/>
            <a:ext cx="142875" cy="144462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Rectangle 79">
            <a:extLst>
              <a:ext uri="{FF2B5EF4-FFF2-40B4-BE49-F238E27FC236}">
                <a16:creationId xmlns:a16="http://schemas.microsoft.com/office/drawing/2014/main" id="{FEB35C36-973A-0144-91FA-C151E5B84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1680" y="5338955"/>
            <a:ext cx="12652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990033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990033"/>
              </a:buClr>
              <a:buChar char="»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990033"/>
              </a:buClr>
              <a:buChar char="–"/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Private EDR data</a:t>
            </a:r>
          </a:p>
        </p:txBody>
      </p:sp>
      <p:sp>
        <p:nvSpPr>
          <p:cNvPr id="57" name="Rectangle 80">
            <a:extLst>
              <a:ext uri="{FF2B5EF4-FFF2-40B4-BE49-F238E27FC236}">
                <a16:creationId xmlns:a16="http://schemas.microsoft.com/office/drawing/2014/main" id="{15770248-0395-F84E-B7A4-0225521A0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1680" y="5724718"/>
            <a:ext cx="14001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990033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990033"/>
              </a:buClr>
              <a:buChar char="»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990033"/>
              </a:buClr>
              <a:buChar char="–"/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Common EDR data</a:t>
            </a:r>
          </a:p>
        </p:txBody>
      </p:sp>
      <p:sp>
        <p:nvSpPr>
          <p:cNvPr id="58" name="Cross 57">
            <a:extLst>
              <a:ext uri="{FF2B5EF4-FFF2-40B4-BE49-F238E27FC236}">
                <a16:creationId xmlns:a16="http://schemas.microsoft.com/office/drawing/2014/main" id="{59243151-FC39-1A49-880C-0E85335FC147}"/>
              </a:ext>
            </a:extLst>
          </p:cNvPr>
          <p:cNvSpPr/>
          <p:nvPr/>
        </p:nvSpPr>
        <p:spPr>
          <a:xfrm rot="2505970">
            <a:off x="5680230" y="4202305"/>
            <a:ext cx="252413" cy="220663"/>
          </a:xfrm>
          <a:prstGeom prst="plus">
            <a:avLst>
              <a:gd name="adj" fmla="val 46036"/>
            </a:avLst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Rectangle 81">
            <a:extLst>
              <a:ext uri="{FF2B5EF4-FFF2-40B4-BE49-F238E27FC236}">
                <a16:creationId xmlns:a16="http://schemas.microsoft.com/office/drawing/2014/main" id="{8135AA4F-B131-0044-B4EF-C8C00B41D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7693" y="4456305"/>
            <a:ext cx="2047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990033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990033"/>
              </a:buClr>
              <a:buChar char="»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990033"/>
              </a:buClr>
              <a:buChar char="–"/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Shouldn’t be stored after read</a:t>
            </a:r>
          </a:p>
        </p:txBody>
      </p:sp>
    </p:spTree>
    <p:extLst>
      <p:ext uri="{BB962C8B-B14F-4D97-AF65-F5344CB8AC3E}">
        <p14:creationId xmlns:p14="http://schemas.microsoft.com/office/powerpoint/2010/main" val="982156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34696" y="0"/>
            <a:ext cx="10276154" cy="1173570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Use Case #</a:t>
            </a:r>
            <a:r>
              <a:rPr lang="en-US" altLang="ko-KR" sz="3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2 – Wearable IoT service</a:t>
            </a:r>
            <a:endParaRPr lang="ko-KR" altLang="en-US" sz="3600" dirty="0"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6216DF3-3BEB-774C-ABA0-C4E5887319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4696" y="1493919"/>
            <a:ext cx="10515600" cy="489573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altLang="zh-CN" sz="2000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Immigrant health care checking service</a:t>
            </a:r>
            <a:endParaRPr lang="en-US" altLang="zh-CN" sz="2000" kern="0" dirty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>
              <a:defRPr/>
            </a:pPr>
            <a:r>
              <a:rPr lang="en-US" altLang="zh-CN" sz="1800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Passengers are given to check their health status and storing basic information</a:t>
            </a:r>
          </a:p>
          <a:p>
            <a:pPr lvl="1">
              <a:defRPr/>
            </a:pPr>
            <a:r>
              <a:rPr lang="en-US" altLang="zh-CN" sz="1800" kern="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Health condition is checked for epidemic disease </a:t>
            </a:r>
          </a:p>
          <a:p>
            <a:pPr lvl="1">
              <a:defRPr/>
            </a:pPr>
            <a:r>
              <a:rPr lang="en-US" altLang="zh-CN" sz="1800" kern="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Fast security immigration service (sending personal information)</a:t>
            </a:r>
          </a:p>
          <a:p>
            <a:pPr>
              <a:defRPr/>
            </a:pPr>
            <a:r>
              <a:rPr lang="en-US" altLang="zh-CN" sz="2000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Bio medical data (such as body temperature, ECG signal) is </a:t>
            </a:r>
            <a:r>
              <a:rPr lang="en-US" altLang="zh-CN" sz="2000" kern="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analysed</a:t>
            </a:r>
            <a:r>
              <a:rPr lang="en-US" altLang="zh-CN" sz="2000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at the IoT cloud platform </a:t>
            </a:r>
          </a:p>
          <a:p>
            <a:pPr>
              <a:defRPr/>
            </a:pPr>
            <a:r>
              <a:rPr lang="en-US" altLang="zh-CN" sz="2000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Analysis results are sent to security gateway or officer </a:t>
            </a:r>
          </a:p>
          <a:p>
            <a:pPr>
              <a:defRPr/>
            </a:pPr>
            <a:r>
              <a:rPr lang="en-US" altLang="zh-CN" sz="2000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If a passenger gets rid of the wearable device (e.g., oneM2M wearable ASN), the device can detect this and erase all stored information as it can maliciously used by others. </a:t>
            </a:r>
          </a:p>
          <a:p>
            <a:pPr>
              <a:defRPr/>
            </a:pPr>
            <a:r>
              <a:rPr lang="en-US" altLang="zh-CN" sz="2000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 addition, data to the cloud IoT platform should be deleted by a regulation. </a:t>
            </a:r>
          </a:p>
          <a:p>
            <a:pPr>
              <a:defRPr/>
            </a:pPr>
            <a:r>
              <a:rPr lang="en-US" altLang="zh-CN" sz="2000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There should be a various criteria for deleting stored data: </a:t>
            </a:r>
          </a:p>
          <a:p>
            <a:pPr lvl="1">
              <a:spcBef>
                <a:spcPts val="200"/>
              </a:spcBef>
              <a:defRPr/>
            </a:pPr>
            <a:r>
              <a:rPr lang="en-US" altLang="ko-KR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various signals from human body: erase personal information when the device could not monitor paired passenger’s signal during given amount of time</a:t>
            </a:r>
          </a:p>
          <a:p>
            <a:pPr lvl="1">
              <a:spcBef>
                <a:spcPts val="200"/>
              </a:spcBef>
              <a:defRPr/>
            </a:pPr>
            <a:r>
              <a:rPr lang="en-US" altLang="ko-KR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a specific signal: erase personal information when the device receives a specific signal</a:t>
            </a:r>
          </a:p>
          <a:p>
            <a:pPr lvl="1">
              <a:spcBef>
                <a:spcPts val="200"/>
              </a:spcBef>
              <a:defRPr/>
            </a:pPr>
            <a:r>
              <a:rPr lang="en-US" altLang="ko-KR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a location based detection mechanism: erase personal information when the passenger enters a specific region</a:t>
            </a:r>
          </a:p>
          <a:p>
            <a:endParaRPr lang="en-US" altLang="zh-CN" sz="36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7981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34696" y="0"/>
            <a:ext cx="10276154" cy="1173570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Potential IoT use cases using Volatile feature</a:t>
            </a:r>
            <a:endParaRPr lang="ko-KR" altLang="en-US" sz="3600" dirty="0"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6216DF3-3BEB-774C-ABA0-C4E5887319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4696" y="1493919"/>
            <a:ext cx="10515600" cy="489573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CN" sz="2000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Snapchat like oneM2M IoT service</a:t>
            </a:r>
          </a:p>
          <a:p>
            <a:pPr>
              <a:defRPr/>
            </a:pPr>
            <a:r>
              <a:rPr lang="en-US" altLang="ko-KR" sz="2000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GDPR compliant IoT platforms</a:t>
            </a:r>
          </a:p>
          <a:p>
            <a:pPr>
              <a:defRPr/>
            </a:pPr>
            <a:r>
              <a:rPr lang="en-US" altLang="ko-KR" sz="2000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IoT platforms handling privacy data</a:t>
            </a:r>
          </a:p>
          <a:p>
            <a:pPr>
              <a:defRPr/>
            </a:pPr>
            <a:r>
              <a:rPr lang="en-US" altLang="ko-KR" sz="2000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There are plenty of services need the volatile data management feature</a:t>
            </a:r>
            <a:endParaRPr lang="en-US" altLang="ko-KR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36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7599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34696" y="0"/>
            <a:ext cx="10276154" cy="1173570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Benefit of using Volatile IoT Data</a:t>
            </a:r>
            <a:endParaRPr lang="ko-KR" altLang="en-US" sz="3600" dirty="0"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DC52D-16E1-0C4D-B3BB-CAEE76689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>
                <a:solidFill>
                  <a:prstClr val="black"/>
                </a:solidFill>
              </a:rPr>
              <a:t>Existing oneM2M Platform</a:t>
            </a:r>
          </a:p>
          <a:p>
            <a:pPr marL="285750" indent="-285750">
              <a:spcBef>
                <a:spcPts val="0"/>
              </a:spcBef>
              <a:buFontTx/>
              <a:buChar char="-"/>
              <a:defRPr/>
            </a:pPr>
            <a:r>
              <a:rPr lang="en-US" dirty="0">
                <a:solidFill>
                  <a:prstClr val="black"/>
                </a:solidFill>
              </a:rPr>
              <a:t>Resource1 is a placeholder for storing data from oneM2M AE-1</a:t>
            </a:r>
          </a:p>
          <a:p>
            <a:pPr marL="285750" indent="-285750">
              <a:spcBef>
                <a:spcPts val="0"/>
              </a:spcBef>
              <a:buFontTx/>
              <a:buChar char="-"/>
              <a:defRPr/>
            </a:pPr>
            <a:r>
              <a:rPr lang="en-US" dirty="0">
                <a:solidFill>
                  <a:prstClr val="black"/>
                </a:solidFill>
              </a:rPr>
              <a:t>Resource1 is supposed to be consumed by oneM2M Application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B270E0-421D-D640-866F-32016C03B69E}"/>
              </a:ext>
            </a:extLst>
          </p:cNvPr>
          <p:cNvSpPr/>
          <p:nvPr/>
        </p:nvSpPr>
        <p:spPr>
          <a:xfrm>
            <a:off x="2928937" y="5440125"/>
            <a:ext cx="6334125" cy="932021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rgbClr val="FFC000"/>
              </a:gs>
            </a:gsLst>
            <a:lin ang="16200000" scaled="0"/>
          </a:gradFill>
          <a:ln w="12700" cap="flat" cmpd="sng" algn="ctr">
            <a:solidFill>
              <a:srgbClr val="990000">
                <a:shade val="95000"/>
                <a:satMod val="105000"/>
              </a:srgbClr>
            </a:solidFill>
            <a:prstDash val="solid"/>
          </a:ln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schemeClr val="tx2"/>
                </a:solidFill>
                <a:latin typeface="Calibri"/>
                <a:ea typeface="+mn-ea"/>
              </a:rPr>
              <a:t>oneM2M Service Layer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F454C9C-7934-2145-BA0C-CCB4C05459DF}"/>
              </a:ext>
            </a:extLst>
          </p:cNvPr>
          <p:cNvSpPr/>
          <p:nvPr/>
        </p:nvSpPr>
        <p:spPr>
          <a:xfrm>
            <a:off x="2928937" y="2993632"/>
            <a:ext cx="2687638" cy="690563"/>
          </a:xfrm>
          <a:prstGeom prst="roundRect">
            <a:avLst/>
          </a:prstGeom>
          <a:gradFill rotWithShape="1">
            <a:gsLst>
              <a:gs pos="0">
                <a:srgbClr val="990000">
                  <a:tint val="95000"/>
                  <a:shade val="70000"/>
                  <a:satMod val="150000"/>
                </a:srgbClr>
              </a:gs>
              <a:gs pos="100000">
                <a:srgbClr val="990000">
                  <a:tint val="100000"/>
                  <a:shade val="100000"/>
                  <a:satMod val="150000"/>
                </a:srgbClr>
              </a:gs>
            </a:gsLst>
            <a:lin ang="16200000" scaled="0"/>
          </a:gradFill>
          <a:ln w="12700" cap="flat" cmpd="sng" algn="ctr">
            <a:solidFill>
              <a:srgbClr val="990000">
                <a:shade val="95000"/>
                <a:satMod val="105000"/>
              </a:srgbClr>
            </a:solidFill>
            <a:prstDash val="solid"/>
          </a:ln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prstClr val="white"/>
                </a:solidFill>
                <a:latin typeface="Calibri"/>
                <a:ea typeface="+mn-ea"/>
              </a:rPr>
              <a:t>oneM2M AE-1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prstClr val="white"/>
                </a:solidFill>
                <a:latin typeface="Calibri"/>
                <a:ea typeface="+mn-ea"/>
              </a:rPr>
              <a:t>(Producer)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F422AE6-AC07-E74D-B36C-CCAA18FDB466}"/>
              </a:ext>
            </a:extLst>
          </p:cNvPr>
          <p:cNvSpPr/>
          <p:nvPr/>
        </p:nvSpPr>
        <p:spPr>
          <a:xfrm>
            <a:off x="6575425" y="2993632"/>
            <a:ext cx="2687637" cy="690563"/>
          </a:xfrm>
          <a:prstGeom prst="roundRect">
            <a:avLst/>
          </a:prstGeom>
          <a:solidFill>
            <a:srgbClr val="528A02">
              <a:lumMod val="75000"/>
            </a:srgbClr>
          </a:solidFill>
          <a:ln w="12700" cap="flat" cmpd="sng" algn="ctr">
            <a:solidFill>
              <a:srgbClr val="528A02">
                <a:lumMod val="50000"/>
              </a:srgbClr>
            </a:solidFill>
            <a:prstDash val="solid"/>
          </a:ln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prstClr val="white"/>
                </a:solidFill>
                <a:latin typeface="Calibri"/>
                <a:ea typeface="+mn-ea"/>
              </a:rPr>
              <a:t>oneM2M Application2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prstClr val="white"/>
                </a:solidFill>
                <a:latin typeface="Calibri"/>
                <a:ea typeface="+mn-ea"/>
              </a:rPr>
              <a:t>(Consumer)</a:t>
            </a:r>
          </a:p>
        </p:txBody>
      </p:sp>
      <p:cxnSp>
        <p:nvCxnSpPr>
          <p:cNvPr id="10" name="Straight Arrow Connector 21">
            <a:extLst>
              <a:ext uri="{FF2B5EF4-FFF2-40B4-BE49-F238E27FC236}">
                <a16:creationId xmlns:a16="http://schemas.microsoft.com/office/drawing/2014/main" id="{5BBE1C1E-D49C-AF4B-B701-C4936B869B5D}"/>
              </a:ext>
            </a:extLst>
          </p:cNvPr>
          <p:cNvCxnSpPr>
            <a:cxnSpLocks/>
          </p:cNvCxnSpPr>
          <p:nvPr/>
        </p:nvCxnSpPr>
        <p:spPr bwMode="auto">
          <a:xfrm>
            <a:off x="4032250" y="3715625"/>
            <a:ext cx="0" cy="1692000"/>
          </a:xfrm>
          <a:prstGeom prst="straightConnector1">
            <a:avLst/>
          </a:prstGeom>
          <a:noFill/>
          <a:ln w="25400" algn="ctr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A4B563A-2F12-9044-9813-DBE63538A337}"/>
              </a:ext>
            </a:extLst>
          </p:cNvPr>
          <p:cNvSpPr txBox="1"/>
          <p:nvPr/>
        </p:nvSpPr>
        <p:spPr>
          <a:xfrm>
            <a:off x="2360612" y="3940906"/>
            <a:ext cx="1939925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</a:rPr>
              <a:t>1. CREATE </a:t>
            </a:r>
            <a:r>
              <a:rPr lang="en-US" sz="1400" i="1" dirty="0">
                <a:solidFill>
                  <a:prstClr val="black"/>
                </a:solidFill>
                <a:latin typeface="Calibri"/>
                <a:ea typeface="+mn-ea"/>
              </a:rPr>
              <a:t>Resource1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>
                <a:solidFill>
                  <a:prstClr val="black"/>
                </a:solidFill>
                <a:latin typeface="Calibri"/>
                <a:ea typeface="+mn-ea"/>
              </a:rPr>
              <a:t>&amp;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</a:rPr>
              <a:t>SUSCRIBE </a:t>
            </a:r>
            <a:r>
              <a:rPr lang="en-US" sz="1400" i="1" dirty="0">
                <a:solidFill>
                  <a:prstClr val="black"/>
                </a:solidFill>
                <a:latin typeface="Calibri"/>
                <a:ea typeface="+mn-ea"/>
              </a:rPr>
              <a:t>Resource1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7EF8D3B-3F4D-3E4C-8886-4E918836C281}"/>
              </a:ext>
            </a:extLst>
          </p:cNvPr>
          <p:cNvSpPr/>
          <p:nvPr/>
        </p:nvSpPr>
        <p:spPr>
          <a:xfrm>
            <a:off x="5059362" y="5534759"/>
            <a:ext cx="1828800" cy="492125"/>
          </a:xfrm>
          <a:prstGeom prst="roundRect">
            <a:avLst/>
          </a:prstGeom>
          <a:solidFill>
            <a:srgbClr val="0070C0"/>
          </a:solidFill>
          <a:ln w="12700" cap="flat" cmpd="sng" algn="ctr">
            <a:solidFill>
              <a:srgbClr val="002060"/>
            </a:solidFill>
            <a:prstDash val="solid"/>
          </a:ln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i="1" kern="0" dirty="0">
                <a:solidFill>
                  <a:prstClr val="white"/>
                </a:solidFill>
                <a:latin typeface="Calibri"/>
                <a:ea typeface="+mn-ea"/>
              </a:rPr>
              <a:t>Resource1</a:t>
            </a:r>
          </a:p>
        </p:txBody>
      </p:sp>
      <p:cxnSp>
        <p:nvCxnSpPr>
          <p:cNvPr id="13" name="Straight Arrow Connector 24">
            <a:extLst>
              <a:ext uri="{FF2B5EF4-FFF2-40B4-BE49-F238E27FC236}">
                <a16:creationId xmlns:a16="http://schemas.microsoft.com/office/drawing/2014/main" id="{656E20E9-BFC7-A442-934E-03CF038F0911}"/>
              </a:ext>
            </a:extLst>
          </p:cNvPr>
          <p:cNvCxnSpPr>
            <a:cxnSpLocks/>
          </p:cNvCxnSpPr>
          <p:nvPr/>
        </p:nvCxnSpPr>
        <p:spPr bwMode="auto">
          <a:xfrm>
            <a:off x="7991475" y="3731500"/>
            <a:ext cx="0" cy="1692000"/>
          </a:xfrm>
          <a:prstGeom prst="straightConnector1">
            <a:avLst/>
          </a:prstGeom>
          <a:noFill/>
          <a:ln w="25400" algn="ctr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942F14C-0693-894A-93E4-BD2AFC1E5A65}"/>
              </a:ext>
            </a:extLst>
          </p:cNvPr>
          <p:cNvSpPr txBox="1"/>
          <p:nvPr/>
        </p:nvSpPr>
        <p:spPr>
          <a:xfrm>
            <a:off x="7991475" y="4423360"/>
            <a:ext cx="19399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</a:rPr>
              <a:t>2. RETRIEVE </a:t>
            </a:r>
            <a:r>
              <a:rPr lang="en-US" sz="1400" i="1" dirty="0">
                <a:solidFill>
                  <a:prstClr val="black"/>
                </a:solidFill>
                <a:latin typeface="Calibri"/>
                <a:ea typeface="+mn-ea"/>
              </a:rPr>
              <a:t>Resource1</a:t>
            </a:r>
          </a:p>
        </p:txBody>
      </p:sp>
      <p:cxnSp>
        <p:nvCxnSpPr>
          <p:cNvPr id="15" name="Straight Arrow Connector 26">
            <a:extLst>
              <a:ext uri="{FF2B5EF4-FFF2-40B4-BE49-F238E27FC236}">
                <a16:creationId xmlns:a16="http://schemas.microsoft.com/office/drawing/2014/main" id="{09F3D0B6-9ADF-C543-A071-1B4D7D65DDBC}"/>
              </a:ext>
            </a:extLst>
          </p:cNvPr>
          <p:cNvCxnSpPr>
            <a:cxnSpLocks/>
          </p:cNvCxnSpPr>
          <p:nvPr/>
        </p:nvCxnSpPr>
        <p:spPr bwMode="auto">
          <a:xfrm>
            <a:off x="4564062" y="3715625"/>
            <a:ext cx="0" cy="1692000"/>
          </a:xfrm>
          <a:prstGeom prst="straightConnector1">
            <a:avLst/>
          </a:prstGeom>
          <a:noFill/>
          <a:ln w="25400" algn="ctr">
            <a:solidFill>
              <a:srgbClr val="99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7E20FE6-D769-9A44-B732-FF879A875142}"/>
              </a:ext>
            </a:extLst>
          </p:cNvPr>
          <p:cNvSpPr txBox="1"/>
          <p:nvPr/>
        </p:nvSpPr>
        <p:spPr>
          <a:xfrm>
            <a:off x="4646612" y="3964719"/>
            <a:ext cx="19399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</a:rPr>
              <a:t>3. NOTIFY RETRIEVE of </a:t>
            </a:r>
            <a:r>
              <a:rPr lang="en-US" sz="1400" i="1" dirty="0">
                <a:solidFill>
                  <a:prstClr val="black"/>
                </a:solidFill>
                <a:latin typeface="Calibri"/>
                <a:ea typeface="+mn-ea"/>
              </a:rPr>
              <a:t>Resource1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7CA76F-B946-3745-906C-D4D046504497}"/>
              </a:ext>
            </a:extLst>
          </p:cNvPr>
          <p:cNvSpPr txBox="1"/>
          <p:nvPr/>
        </p:nvSpPr>
        <p:spPr>
          <a:xfrm>
            <a:off x="2359025" y="4837844"/>
            <a:ext cx="19399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</a:rPr>
              <a:t>4. DELETE </a:t>
            </a:r>
            <a:r>
              <a:rPr lang="en-US" sz="1400" i="1" dirty="0">
                <a:solidFill>
                  <a:prstClr val="black"/>
                </a:solidFill>
                <a:latin typeface="Calibri"/>
                <a:ea typeface="+mn-ea"/>
              </a:rPr>
              <a:t>Resource1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BF70BD-DD3F-3347-B5E6-9601FD22DF30}"/>
              </a:ext>
            </a:extLst>
          </p:cNvPr>
          <p:cNvSpPr txBox="1"/>
          <p:nvPr/>
        </p:nvSpPr>
        <p:spPr>
          <a:xfrm>
            <a:off x="6948487" y="5626834"/>
            <a:ext cx="19399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</a:rPr>
              <a:t>5. </a:t>
            </a:r>
            <a:r>
              <a:rPr lang="en-US" sz="1400" i="1" dirty="0">
                <a:solidFill>
                  <a:prstClr val="black"/>
                </a:solidFill>
                <a:latin typeface="Calibri"/>
                <a:ea typeface="+mn-ea"/>
              </a:rPr>
              <a:t>Resource1</a:t>
            </a: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</a:rPr>
              <a:t> is deleted</a:t>
            </a:r>
          </a:p>
        </p:txBody>
      </p:sp>
    </p:spTree>
    <p:extLst>
      <p:ext uri="{BB962C8B-B14F-4D97-AF65-F5344CB8AC3E}">
        <p14:creationId xmlns:p14="http://schemas.microsoft.com/office/powerpoint/2010/main" val="2361846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34696" y="0"/>
            <a:ext cx="10276154" cy="1173570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Benefit of using Volatile IoT Data</a:t>
            </a:r>
            <a:endParaRPr lang="ko-KR" altLang="en-US" sz="3600" dirty="0"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DC52D-16E1-0C4D-B3BB-CAEE76689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>
                <a:solidFill>
                  <a:prstClr val="black"/>
                </a:solidFill>
              </a:rPr>
              <a:t>Enhanced oneM2M Platform with VO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7749593E-6D6D-FB41-87A4-B1CD2DC021E1}"/>
              </a:ext>
            </a:extLst>
          </p:cNvPr>
          <p:cNvSpPr/>
          <p:nvPr/>
        </p:nvSpPr>
        <p:spPr>
          <a:xfrm>
            <a:off x="2984213" y="2671915"/>
            <a:ext cx="2687638" cy="692150"/>
          </a:xfrm>
          <a:prstGeom prst="roundRect">
            <a:avLst/>
          </a:prstGeom>
          <a:gradFill rotWithShape="1">
            <a:gsLst>
              <a:gs pos="0">
                <a:srgbClr val="990000">
                  <a:tint val="95000"/>
                  <a:shade val="70000"/>
                  <a:satMod val="150000"/>
                </a:srgbClr>
              </a:gs>
              <a:gs pos="100000">
                <a:srgbClr val="990000">
                  <a:tint val="100000"/>
                  <a:shade val="100000"/>
                  <a:satMod val="150000"/>
                </a:srgbClr>
              </a:gs>
            </a:gsLst>
            <a:lin ang="16200000" scaled="0"/>
          </a:gradFill>
          <a:ln w="12700" cap="flat" cmpd="sng" algn="ctr">
            <a:solidFill>
              <a:srgbClr val="990000">
                <a:shade val="95000"/>
                <a:satMod val="105000"/>
              </a:srgbClr>
            </a:solidFill>
            <a:prstDash val="solid"/>
          </a:ln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prstClr val="white"/>
                </a:solidFill>
                <a:latin typeface="Calibri"/>
                <a:ea typeface="+mn-ea"/>
              </a:rPr>
              <a:t>oneM2M AE-1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prstClr val="white"/>
                </a:solidFill>
                <a:latin typeface="Calibri"/>
                <a:ea typeface="+mn-ea"/>
              </a:rPr>
              <a:t>(Producer)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B2A5ED51-7D33-5F41-AA38-06120454637D}"/>
              </a:ext>
            </a:extLst>
          </p:cNvPr>
          <p:cNvSpPr/>
          <p:nvPr/>
        </p:nvSpPr>
        <p:spPr>
          <a:xfrm>
            <a:off x="6630701" y="2671915"/>
            <a:ext cx="2687637" cy="692150"/>
          </a:xfrm>
          <a:prstGeom prst="roundRect">
            <a:avLst/>
          </a:prstGeom>
          <a:solidFill>
            <a:srgbClr val="528A02">
              <a:lumMod val="75000"/>
            </a:srgbClr>
          </a:solidFill>
          <a:ln w="12700" cap="flat" cmpd="sng" algn="ctr">
            <a:solidFill>
              <a:srgbClr val="528A02">
                <a:lumMod val="50000"/>
              </a:srgbClr>
            </a:solidFill>
            <a:prstDash val="solid"/>
          </a:ln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prstClr val="white"/>
                </a:solidFill>
                <a:latin typeface="Calibri"/>
                <a:ea typeface="+mn-ea"/>
              </a:rPr>
              <a:t>oneM2M AE-2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prstClr val="white"/>
                </a:solidFill>
                <a:latin typeface="Calibri"/>
                <a:ea typeface="+mn-ea"/>
              </a:rPr>
              <a:t>(Consumer)</a:t>
            </a:r>
          </a:p>
        </p:txBody>
      </p:sp>
      <p:cxnSp>
        <p:nvCxnSpPr>
          <p:cNvPr id="22" name="Straight Arrow Connector 61">
            <a:extLst>
              <a:ext uri="{FF2B5EF4-FFF2-40B4-BE49-F238E27FC236}">
                <a16:creationId xmlns:a16="http://schemas.microsoft.com/office/drawing/2014/main" id="{AF6C42D2-B6AA-7F4A-B88D-F3C7AA0412B7}"/>
              </a:ext>
            </a:extLst>
          </p:cNvPr>
          <p:cNvCxnSpPr>
            <a:cxnSpLocks/>
          </p:cNvCxnSpPr>
          <p:nvPr/>
        </p:nvCxnSpPr>
        <p:spPr bwMode="auto">
          <a:xfrm>
            <a:off x="4087526" y="3364065"/>
            <a:ext cx="0" cy="2062163"/>
          </a:xfrm>
          <a:prstGeom prst="straightConnector1">
            <a:avLst/>
          </a:prstGeom>
          <a:noFill/>
          <a:ln w="25400" algn="ctr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7DEA40F-0ADC-C34D-A81E-9A0F033EF6F8}"/>
              </a:ext>
            </a:extLst>
          </p:cNvPr>
          <p:cNvSpPr txBox="1"/>
          <p:nvPr/>
        </p:nvSpPr>
        <p:spPr>
          <a:xfrm>
            <a:off x="2415888" y="4043515"/>
            <a:ext cx="1939925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</a:rPr>
              <a:t>1. CREATE </a:t>
            </a:r>
            <a:r>
              <a:rPr lang="en-US" sz="1400" i="1" dirty="0">
                <a:solidFill>
                  <a:prstClr val="black"/>
                </a:solidFill>
                <a:latin typeface="Calibri"/>
                <a:ea typeface="+mn-ea"/>
              </a:rPr>
              <a:t>Resource1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</a:rPr>
              <a:t>with VO criteria and deleting criteria</a:t>
            </a:r>
          </a:p>
        </p:txBody>
      </p:sp>
      <p:cxnSp>
        <p:nvCxnSpPr>
          <p:cNvPr id="25" name="Straight Arrow Connector 64">
            <a:extLst>
              <a:ext uri="{FF2B5EF4-FFF2-40B4-BE49-F238E27FC236}">
                <a16:creationId xmlns:a16="http://schemas.microsoft.com/office/drawing/2014/main" id="{44B895DD-353B-4A42-8F71-DD371157664F}"/>
              </a:ext>
            </a:extLst>
          </p:cNvPr>
          <p:cNvCxnSpPr>
            <a:cxnSpLocks/>
          </p:cNvCxnSpPr>
          <p:nvPr/>
        </p:nvCxnSpPr>
        <p:spPr bwMode="auto">
          <a:xfrm>
            <a:off x="8046751" y="3379940"/>
            <a:ext cx="0" cy="2063750"/>
          </a:xfrm>
          <a:prstGeom prst="straightConnector1">
            <a:avLst/>
          </a:prstGeom>
          <a:noFill/>
          <a:ln w="25400" algn="ctr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B30FFAF-5252-7944-B0DE-63A084DAAA43}"/>
              </a:ext>
            </a:extLst>
          </p:cNvPr>
          <p:cNvSpPr txBox="1"/>
          <p:nvPr/>
        </p:nvSpPr>
        <p:spPr>
          <a:xfrm>
            <a:off x="8046751" y="4264178"/>
            <a:ext cx="19399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</a:rPr>
              <a:t>2. RETRIEVE </a:t>
            </a:r>
            <a:r>
              <a:rPr lang="en-US" sz="1400" i="1" dirty="0">
                <a:solidFill>
                  <a:prstClr val="black"/>
                </a:solidFill>
                <a:latin typeface="Calibri"/>
                <a:ea typeface="+mn-ea"/>
              </a:rPr>
              <a:t>Resource1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EFDA007-75D3-D14F-888A-02788CE8BF3E}"/>
              </a:ext>
            </a:extLst>
          </p:cNvPr>
          <p:cNvSpPr/>
          <p:nvPr/>
        </p:nvSpPr>
        <p:spPr>
          <a:xfrm>
            <a:off x="2928937" y="5440125"/>
            <a:ext cx="6334125" cy="932021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rgbClr val="FFC000"/>
              </a:gs>
            </a:gsLst>
            <a:lin ang="16200000" scaled="0"/>
          </a:gradFill>
          <a:ln w="12700" cap="flat" cmpd="sng" algn="ctr">
            <a:solidFill>
              <a:srgbClr val="990000">
                <a:shade val="95000"/>
                <a:satMod val="105000"/>
              </a:srgbClr>
            </a:solidFill>
            <a:prstDash val="solid"/>
          </a:ln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schemeClr val="tx2"/>
                </a:solidFill>
                <a:latin typeface="Calibri"/>
                <a:ea typeface="+mn-ea"/>
              </a:rPr>
              <a:t>oneM2M Service Layer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1D839185-EB73-0F49-A578-ED6775DC0A45}"/>
              </a:ext>
            </a:extLst>
          </p:cNvPr>
          <p:cNvSpPr/>
          <p:nvPr/>
        </p:nvSpPr>
        <p:spPr>
          <a:xfrm>
            <a:off x="5059362" y="5534759"/>
            <a:ext cx="1828800" cy="492125"/>
          </a:xfrm>
          <a:prstGeom prst="roundRect">
            <a:avLst/>
          </a:prstGeom>
          <a:solidFill>
            <a:srgbClr val="0070C0"/>
          </a:solidFill>
          <a:ln w="12700" cap="flat" cmpd="sng" algn="ctr">
            <a:solidFill>
              <a:srgbClr val="002060"/>
            </a:solidFill>
            <a:prstDash val="solid"/>
          </a:ln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i="1" kern="0" dirty="0">
                <a:solidFill>
                  <a:prstClr val="white"/>
                </a:solidFill>
                <a:latin typeface="Calibri"/>
                <a:ea typeface="+mn-ea"/>
              </a:rPr>
              <a:t>Resource1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50A58B4-2EFB-884A-9A5A-DEF74E8320A9}"/>
              </a:ext>
            </a:extLst>
          </p:cNvPr>
          <p:cNvSpPr txBox="1"/>
          <p:nvPr/>
        </p:nvSpPr>
        <p:spPr>
          <a:xfrm>
            <a:off x="6948487" y="5626834"/>
            <a:ext cx="19399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3</a:t>
            </a: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</a:rPr>
              <a:t>. </a:t>
            </a:r>
            <a:r>
              <a:rPr lang="en-US" sz="1400" i="1" dirty="0">
                <a:solidFill>
                  <a:prstClr val="black"/>
                </a:solidFill>
                <a:latin typeface="Calibri"/>
                <a:ea typeface="+mn-ea"/>
              </a:rPr>
              <a:t>Resource1</a:t>
            </a: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</a:rPr>
              <a:t> is deleted</a:t>
            </a:r>
          </a:p>
        </p:txBody>
      </p:sp>
    </p:spTree>
    <p:extLst>
      <p:ext uri="{BB962C8B-B14F-4D97-AF65-F5344CB8AC3E}">
        <p14:creationId xmlns:p14="http://schemas.microsoft.com/office/powerpoint/2010/main" val="3648958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34696" y="0"/>
            <a:ext cx="10276154" cy="1173570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Volatile data management</a:t>
            </a:r>
            <a:endParaRPr lang="ko-KR" altLang="en-US" sz="3600" dirty="0"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6216DF3-3BEB-774C-ABA0-C4E5887319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4696" y="1493919"/>
            <a:ext cx="10515600" cy="489573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High-level use cases</a:t>
            </a:r>
          </a:p>
          <a:p>
            <a:pPr lvl="1"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IoT systems perform self-deleting for a resource after given amount of expiration time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Supported via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expirationTime</a:t>
            </a:r>
            <a:endParaRPr lang="en-US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IoT systems perform self-deleting after a resource is read by a user 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not supported</a:t>
            </a:r>
            <a:endParaRPr lang="en-US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IoT systems perform self-deleting after a resource is read by a specified user 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not supported</a:t>
            </a:r>
            <a:endParaRPr lang="en-US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IoT systems perform self-deleting after a resource is accessed by anyone except for the specified user 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not supported</a:t>
            </a:r>
            <a:endParaRPr lang="en-US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IoT systems perform self-deleting after a resource is read by a user at a specified number of times (e.g., delete a resource after it is read three times) 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not supported</a:t>
            </a:r>
          </a:p>
          <a:p>
            <a:pPr lvl="1">
              <a:defRPr/>
            </a:pPr>
            <a:endParaRPr lang="en-US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Additional requirements should be considered</a:t>
            </a:r>
          </a:p>
        </p:txBody>
      </p:sp>
    </p:spTree>
    <p:extLst>
      <p:ext uri="{BB962C8B-B14F-4D97-AF65-F5344CB8AC3E}">
        <p14:creationId xmlns:p14="http://schemas.microsoft.com/office/powerpoint/2010/main" val="3278624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>
                <a:uFillTx/>
              </a:rPr>
              <a:t>Thank you!</a:t>
            </a:r>
            <a:endParaRPr lang="ko-KR" altLang="en-US">
              <a:uFillTx/>
            </a:endParaRPr>
          </a:p>
        </p:txBody>
      </p:sp>
      <p:sp>
        <p:nvSpPr>
          <p:cNvPr id="6" name="부제목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>
              <a:uFillTx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ne2m">
      <a:dk1>
        <a:srgbClr val="545054"/>
      </a:dk1>
      <a:lt1>
        <a:srgbClr val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741</Words>
  <Application>Microsoft Macintosh PowerPoint</Application>
  <PresentationFormat>Widescreen</PresentationFormat>
  <Paragraphs>88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Myriad Pro</vt:lpstr>
      <vt:lpstr>Myriad Pro Light</vt:lpstr>
      <vt:lpstr>Arial</vt:lpstr>
      <vt:lpstr>Calibri</vt:lpstr>
      <vt:lpstr>Times New Roman</vt:lpstr>
      <vt:lpstr>Office Theme</vt:lpstr>
      <vt:lpstr>Introduction to Volatile Data Management Service</vt:lpstr>
      <vt:lpstr>Motivation and Background</vt:lpstr>
      <vt:lpstr>Use Case #1 – Event Data Recorder (EDR)</vt:lpstr>
      <vt:lpstr>Use Case #2 – Wearable IoT service</vt:lpstr>
      <vt:lpstr>Potential IoT use cases using Volatile feature</vt:lpstr>
      <vt:lpstr>Benefit of using Volatile IoT Data</vt:lpstr>
      <vt:lpstr>Benefit of using Volatile IoT Data</vt:lpstr>
      <vt:lpstr>Volatile data management</vt:lpstr>
      <vt:lpstr>Thank you!</vt:lpstr>
    </vt:vector>
  </TitlesOfParts>
  <Company>iconectiv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Swedlund, Nils</dc:creator>
  <cp:lastModifiedBy>송재승</cp:lastModifiedBy>
  <cp:revision>43</cp:revision>
  <dcterms:created xsi:type="dcterms:W3CDTF">2017-09-21T15:46:31Z</dcterms:created>
  <dcterms:modified xsi:type="dcterms:W3CDTF">2019-05-13T05:09:25Z</dcterms:modified>
</cp:coreProperties>
</file>