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425" r:id="rId3"/>
    <p:sldId id="461" r:id="rId4"/>
    <p:sldId id="462" r:id="rId5"/>
    <p:sldId id="465" r:id="rId6"/>
    <p:sldId id="466" r:id="rId7"/>
    <p:sldId id="464" r:id="rId8"/>
    <p:sldId id="450" r:id="rId9"/>
    <p:sldId id="271" r:id="rId10"/>
    <p:sldId id="265" r:id="rId11"/>
  </p:sldIdLst>
  <p:sldSz cx="12192000" cy="6858000"/>
  <p:notesSz cx="6858000" cy="9144000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0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68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83A97-B769-454A-9F45-A2DFEE6DEA76}" type="datetimeFigureOut">
              <a:rPr lang="en-US" smtClean="0"/>
              <a:t>7/6/19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D8EA60-7852-804D-B1D4-313DFFA98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950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7">
            <a:extLst>
              <a:ext uri="{FF2B5EF4-FFF2-40B4-BE49-F238E27FC236}">
                <a16:creationId xmlns:a16="http://schemas.microsoft.com/office/drawing/2014/main" id="{3C36F191-E5CA-B940-A192-892D460837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1BDA6D1-B81D-E143-8606-3A3F6964C067}" type="slidenum">
              <a:rPr lang="zh-CN" altLang="en-AU" smtClean="0"/>
              <a:pPr>
                <a:spcBef>
                  <a:spcPct val="0"/>
                </a:spcBef>
              </a:pPr>
              <a:t>2</a:t>
            </a:fld>
            <a:endParaRPr lang="en-AU" altLang="zh-CN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575A616E-A4E9-AC4D-8825-FE9402D0E2A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79B659D-6105-F044-968A-D51AF658AE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CN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2000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7">
            <a:extLst>
              <a:ext uri="{FF2B5EF4-FFF2-40B4-BE49-F238E27FC236}">
                <a16:creationId xmlns:a16="http://schemas.microsoft.com/office/drawing/2014/main" id="{701E1586-7975-1040-8A8F-CD5D6F03CB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37EE851-9C85-1D4B-8B48-328250D3A28E}" type="slidenum">
              <a:rPr lang="zh-CN" altLang="en-AU" smtClean="0"/>
              <a:pPr>
                <a:spcBef>
                  <a:spcPct val="0"/>
                </a:spcBef>
              </a:pPr>
              <a:t>3</a:t>
            </a:fld>
            <a:endParaRPr lang="en-AU" altLang="zh-CN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EF0CFE59-AD1D-7E47-8848-CA713D07093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E668160-A7BE-B540-BC97-EF238E6134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CN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1026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>
            <a:extLst>
              <a:ext uri="{FF2B5EF4-FFF2-40B4-BE49-F238E27FC236}">
                <a16:creationId xmlns:a16="http://schemas.microsoft.com/office/drawing/2014/main" id="{3A23D29E-2471-F64B-AD95-C834974745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D21E980-3194-DC4D-8E37-7919E93DD0D6}" type="slidenum">
              <a:rPr lang="zh-CN" altLang="en-AU" smtClean="0"/>
              <a:pPr>
                <a:spcBef>
                  <a:spcPct val="0"/>
                </a:spcBef>
              </a:pPr>
              <a:t>4</a:t>
            </a:fld>
            <a:endParaRPr lang="en-AU" altLang="zh-CN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F1218031-A49F-F44C-BDBB-7BE7CA479D7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65E8073-BF17-6D47-844A-CA77DF2EEF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CN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24562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>
            <a:extLst>
              <a:ext uri="{FF2B5EF4-FFF2-40B4-BE49-F238E27FC236}">
                <a16:creationId xmlns:a16="http://schemas.microsoft.com/office/drawing/2014/main" id="{7EED7427-91FF-9243-BD3B-5549D93B5F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F11D635-8C34-8342-9E2D-E036B9FFBEA9}" type="slidenum">
              <a:rPr lang="zh-CN" altLang="en-AU" smtClean="0"/>
              <a:pPr>
                <a:spcBef>
                  <a:spcPct val="0"/>
                </a:spcBef>
              </a:pPr>
              <a:t>5</a:t>
            </a:fld>
            <a:endParaRPr lang="en-AU" altLang="zh-CN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30E2DB00-6081-A24B-A70B-18FB0170A17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52F4D73-CDA3-CA4B-BEDE-05E39B4193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CN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10955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>
            <a:extLst>
              <a:ext uri="{FF2B5EF4-FFF2-40B4-BE49-F238E27FC236}">
                <a16:creationId xmlns:a16="http://schemas.microsoft.com/office/drawing/2014/main" id="{0C67BDEF-2B42-7F4D-951A-C6920EC595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EAAD247-4997-DE46-BCBE-55C1C9CB96A6}" type="slidenum">
              <a:rPr lang="zh-CN" altLang="en-AU" smtClean="0"/>
              <a:pPr>
                <a:spcBef>
                  <a:spcPct val="0"/>
                </a:spcBef>
              </a:pPr>
              <a:t>6</a:t>
            </a:fld>
            <a:endParaRPr lang="en-AU" altLang="zh-CN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9B7BD09F-2243-BD41-BB3D-D8F16858087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66A6BA5B-342C-B348-B615-B620F7C006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CN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32292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>
            <a:extLst>
              <a:ext uri="{FF2B5EF4-FFF2-40B4-BE49-F238E27FC236}">
                <a16:creationId xmlns:a16="http://schemas.microsoft.com/office/drawing/2014/main" id="{1E56B6CE-6BE0-5341-87F8-555A86C451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5F2F89C-1046-0B4B-92F1-02F6B3C99A39}" type="slidenum">
              <a:rPr lang="zh-CN" altLang="en-AU" smtClean="0"/>
              <a:pPr>
                <a:spcBef>
                  <a:spcPct val="0"/>
                </a:spcBef>
              </a:pPr>
              <a:t>7</a:t>
            </a:fld>
            <a:endParaRPr lang="en-AU" altLang="zh-CN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91FC000C-CD9F-624D-AF82-7F7015490F4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8824E627-7B6B-1E46-B45E-C32DAF227A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CN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59280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>
            <a:extLst>
              <a:ext uri="{FF2B5EF4-FFF2-40B4-BE49-F238E27FC236}">
                <a16:creationId xmlns:a16="http://schemas.microsoft.com/office/drawing/2014/main" id="{5356559F-A546-FF43-B5A4-57FCD428E6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BA425E6-391D-9D46-9118-351C1B0517CF}" type="slidenum">
              <a:rPr lang="zh-CN" altLang="en-AU" smtClean="0"/>
              <a:pPr>
                <a:spcBef>
                  <a:spcPct val="0"/>
                </a:spcBef>
              </a:pPr>
              <a:t>8</a:t>
            </a:fld>
            <a:endParaRPr lang="en-AU" altLang="zh-CN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A2B71406-86EB-2A48-8D50-38C44927B0A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F30B160B-FFD2-F543-97EB-16AB1872FE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CN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7592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uFillTx/>
              </a:defRPr>
            </a:lvl1pPr>
          </a:lstStyle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7/6/19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7/6/19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7/6/19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7/6/19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7/6/19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>
                <a:uFillTx/>
              </a:rPr>
              <a:t>Click to edit Master text styles</a:t>
            </a:r>
          </a:p>
          <a:p>
            <a:pPr lvl="1"/>
            <a:r>
              <a:rPr lang="en-US" dirty="0">
                <a:uFillTx/>
              </a:rPr>
              <a:t>Second level</a:t>
            </a:r>
          </a:p>
          <a:p>
            <a:pPr lvl="2"/>
            <a:r>
              <a:rPr lang="en-US" dirty="0">
                <a:uFillTx/>
              </a:rPr>
              <a:t>Third level</a:t>
            </a:r>
          </a:p>
          <a:p>
            <a:pPr lvl="3"/>
            <a:r>
              <a:rPr lang="en-US" dirty="0">
                <a:uFillTx/>
              </a:rPr>
              <a:t>Fourth level</a:t>
            </a:r>
          </a:p>
          <a:p>
            <a:pPr lvl="4"/>
            <a:r>
              <a:rPr lang="en-US" dirty="0">
                <a:uFillTx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/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>
            <a:spLocks/>
          </p:cNvSpPr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0" name="TextBox 9"/>
          <p:cNvSpPr txBox="1">
            <a:spLocks/>
          </p:cNvSpPr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uFillTx/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uFillTx/>
              <a:latin typeface="Myriad Pro Light" panose="020B0603030403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uFillTx/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Pseudonymizatio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tiff"/><Relationship Id="rId4" Type="http://schemas.openxmlformats.org/officeDocument/2006/relationships/hyperlink" Target="https://en.wikipedia.org/wiki/Data_anonymization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koreanlii.or.kr/w/index.php/Data_protectio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tif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72122" y="1369736"/>
            <a:ext cx="11296184" cy="2387600"/>
          </a:xfrm>
        </p:spPr>
        <p:txBody>
          <a:bodyPr/>
          <a:lstStyle/>
          <a:p>
            <a:r>
              <a:rPr lang="en-US" altLang="zh-CN" dirty="0">
                <a:solidFill>
                  <a:srgbClr val="C00000"/>
                </a:solidFill>
                <a:ea typeface="SimSun" charset="-122"/>
              </a:rPr>
              <a:t>Handling privacy </a:t>
            </a:r>
            <a:r>
              <a:rPr lang="en-US" altLang="zh-CN">
                <a:solidFill>
                  <a:srgbClr val="C00000"/>
                </a:solidFill>
                <a:ea typeface="SimSun" charset="-122"/>
              </a:rPr>
              <a:t>data protection </a:t>
            </a:r>
            <a:r>
              <a:rPr lang="en-US" altLang="zh-CN" dirty="0">
                <a:solidFill>
                  <a:srgbClr val="C00000"/>
                </a:solidFill>
                <a:ea typeface="SimSun" charset="-122"/>
              </a:rPr>
              <a:t>related regulations</a:t>
            </a:r>
            <a:endParaRPr lang="ko-KR" altLang="en-US" dirty="0">
              <a:solidFill>
                <a:srgbClr val="C00000"/>
              </a:solidFill>
              <a:uFillTx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13791" y="5037552"/>
            <a:ext cx="1031681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Group Name: RDM</a:t>
            </a: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Source: </a:t>
            </a:r>
            <a:r>
              <a:rPr lang="en-US" altLang="ja-JP" sz="2400" dirty="0" err="1">
                <a:solidFill>
                  <a:schemeClr val="bg1"/>
                </a:solidFill>
              </a:rPr>
              <a:t>Youngjin</a:t>
            </a:r>
            <a:r>
              <a:rPr lang="en-US" altLang="ja-JP" sz="2400" dirty="0">
                <a:solidFill>
                  <a:schemeClr val="bg1"/>
                </a:solidFill>
              </a:rPr>
              <a:t> Na, Min-</a:t>
            </a:r>
            <a:r>
              <a:rPr lang="en-US" altLang="ja-JP" sz="2400" dirty="0" err="1">
                <a:solidFill>
                  <a:schemeClr val="bg1"/>
                </a:solidFill>
              </a:rPr>
              <a:t>Byeong</a:t>
            </a:r>
            <a:r>
              <a:rPr lang="en-US" altLang="ja-JP" sz="2400" dirty="0">
                <a:solidFill>
                  <a:schemeClr val="bg1"/>
                </a:solidFill>
              </a:rPr>
              <a:t> Lee</a:t>
            </a:r>
            <a:r>
              <a:rPr lang="fr-FR" altLang="ko-KR" sz="2400" dirty="0">
                <a:solidFill>
                  <a:schemeClr val="bg1"/>
                </a:solidFill>
                <a:ea typeface="맑은 고딕" charset="-127"/>
              </a:rPr>
              <a:t> / </a:t>
            </a:r>
            <a:r>
              <a:rPr lang="en-US" altLang="ja-JP" sz="2400" dirty="0">
                <a:solidFill>
                  <a:schemeClr val="bg1"/>
                </a:solidFill>
              </a:rPr>
              <a:t>HYUNDAI Motor (TTA)</a:t>
            </a: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	JaeSeung Song (KETI)</a:t>
            </a:r>
          </a:p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Meeting Date: </a:t>
            </a:r>
            <a:r>
              <a:rPr lang="en-US" altLang="zh-CN" sz="2400" dirty="0">
                <a:solidFill>
                  <a:schemeClr val="bg1"/>
                </a:solidFill>
              </a:rPr>
              <a:t>2018-07-16 to 2018-07-20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57845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/>
              <a:t>RDM-2019-00</a:t>
            </a:r>
            <a:r>
              <a:rPr lang="en-US" altLang="ko-KR" sz="2000" b="1" dirty="0"/>
              <a:t>66</a:t>
            </a:r>
            <a:r>
              <a:rPr lang="en-US" sz="2000" b="1" dirty="0"/>
              <a:t>-Handling-privacy-related-regulation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>
                <a:uFillTx/>
              </a:rPr>
              <a:t>Thank you!</a:t>
            </a:r>
            <a:endParaRPr lang="ko-KR" altLang="en-US">
              <a:uFillTx/>
            </a:endParaRPr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>
              <a:uFillTx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>
            <a:extLst>
              <a:ext uri="{FF2B5EF4-FFF2-40B4-BE49-F238E27FC236}">
                <a16:creationId xmlns:a16="http://schemas.microsoft.com/office/drawing/2014/main" id="{C5235633-C3FE-7346-BA22-D78E9B92DA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1494" y="0"/>
            <a:ext cx="8900931" cy="1157468"/>
          </a:xfrm>
          <a:noFill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990033"/>
                    </a:gs>
                    <a:gs pos="100000">
                      <a:srgbClr val="990033"/>
                    </a:gs>
                  </a:gsLst>
                  <a:lin ang="0" scaled="1"/>
                </a:gradFill>
              </a14:hiddenFill>
            </a:ext>
          </a:extLst>
        </p:spPr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Motivation and Background</a:t>
            </a:r>
          </a:p>
        </p:txBody>
      </p:sp>
      <p:sp>
        <p:nvSpPr>
          <p:cNvPr id="10242" name="Rectangle 3">
            <a:extLst>
              <a:ext uri="{FF2B5EF4-FFF2-40B4-BE49-F238E27FC236}">
                <a16:creationId xmlns:a16="http://schemas.microsoft.com/office/drawing/2014/main" id="{25A5F4BC-6E49-B742-93A6-5C748B3281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0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GDPR</a:t>
            </a:r>
          </a:p>
          <a:p>
            <a:pPr lvl="1"/>
            <a:r>
              <a:rPr lang="en-US" altLang="en-US" sz="1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 General Data Protection Regulation is a regulation in EU law on data protection and privacy for all individual citizens of the European Union and the European Economic Area.</a:t>
            </a:r>
          </a:p>
          <a:p>
            <a:pPr lvl="1"/>
            <a:r>
              <a:rPr lang="en-US" altLang="en-US" sz="1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Business processes that handle personal data must be designed and built with consideration of the principles and provide safeguards to protect data (for example, using </a:t>
            </a:r>
            <a:r>
              <a:rPr lang="en-US" altLang="en-US" sz="1800" b="1" i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hlinkClick r:id="rId3" tooltip="Pseudonymization"/>
              </a:rPr>
              <a:t>pseudonymization</a:t>
            </a:r>
            <a:r>
              <a:rPr lang="en-US" altLang="en-US" sz="1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 or full </a:t>
            </a:r>
            <a:r>
              <a:rPr lang="en-US" altLang="en-US" sz="1800" b="1" i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hlinkClick r:id="rId4" tooltip="Data anonymization"/>
              </a:rPr>
              <a:t>anonymization</a:t>
            </a:r>
            <a:r>
              <a:rPr lang="en-US" altLang="en-US" sz="1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 where appropriate), and use the highest-possible privacy settings by default, so that the data is not available publicly without explicit, informed</a:t>
            </a:r>
            <a:r>
              <a:rPr lang="ko-KR" altLang="en-US" sz="1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ko-KR" sz="1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consent</a:t>
            </a:r>
            <a:r>
              <a:rPr lang="en-US" altLang="en-US" sz="1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, and cannot be used to identify a subject without additional information stored separately. </a:t>
            </a:r>
          </a:p>
        </p:txBody>
      </p:sp>
      <p:pic>
        <p:nvPicPr>
          <p:cNvPr id="10243" name="Picture 1">
            <a:extLst>
              <a:ext uri="{FF2B5EF4-FFF2-40B4-BE49-F238E27FC236}">
                <a16:creationId xmlns:a16="http://schemas.microsoft.com/office/drawing/2014/main" id="{91D5819A-A98C-2540-B70A-90166981BB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3" y="4365626"/>
            <a:ext cx="159385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2908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E3CC0FA3-9B74-E542-B721-E49A5A02B1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0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Korea Personal Information Protection Act (PIPA)</a:t>
            </a:r>
          </a:p>
          <a:p>
            <a:pPr lvl="1"/>
            <a:r>
              <a:rPr lang="en-US" altLang="en-US" sz="1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 </a:t>
            </a:r>
            <a:r>
              <a:rPr lang="en-US" altLang="en-US" sz="18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Personal Information Protection Act</a:t>
            </a:r>
            <a:r>
              <a:rPr lang="ko-KR" altLang="en-US" sz="18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ko-KR" sz="18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(</a:t>
            </a:r>
            <a:r>
              <a:rPr lang="en-US" altLang="en-US" sz="1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PIPA</a:t>
            </a:r>
            <a:r>
              <a:rPr lang="en-US" altLang="ko-KR" sz="1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) </a:t>
            </a:r>
            <a:r>
              <a:rPr lang="en-US" altLang="en-US" sz="1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is </a:t>
            </a:r>
            <a:br>
              <a:rPr lang="en-US" altLang="en-US" sz="1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en-US" altLang="en-US" sz="1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 framework act on </a:t>
            </a:r>
            <a:r>
              <a:rPr lang="en-US" altLang="en-US" sz="1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hlinkClick r:id="rId3" tooltip="Data protection"/>
              </a:rPr>
              <a:t>data protection</a:t>
            </a:r>
            <a:r>
              <a:rPr lang="en-US" altLang="en-US" sz="1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 both in the public sector and private sector in Korea.</a:t>
            </a:r>
          </a:p>
          <a:p>
            <a:pPr lvl="1"/>
            <a:r>
              <a:rPr lang="en-US" altLang="en-US" sz="1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 Act on Promotion of Information and Communications Network Utilization and Information Protection, </a:t>
            </a:r>
            <a:r>
              <a:rPr lang="en-US" altLang="en-US" sz="1800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etc</a:t>
            </a:r>
            <a:endParaRPr lang="en-US" altLang="en-US" sz="18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1"/>
            <a:r>
              <a:rPr lang="en-US" altLang="en-US" sz="1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 Act on the Use and Protection of Credit Information</a:t>
            </a:r>
          </a:p>
          <a:p>
            <a:pPr lvl="1"/>
            <a:r>
              <a:rPr lang="en-US" altLang="en-US" sz="1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 Act on the Protection, Use, etc. of Location Information</a:t>
            </a:r>
          </a:p>
          <a:p>
            <a:pPr lvl="1"/>
            <a:r>
              <a:rPr lang="en-US" altLang="en-US" sz="1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 Act on the Development of Cloud Computing and the Protection of its Users</a:t>
            </a:r>
          </a:p>
          <a:p>
            <a:pPr lvl="1"/>
            <a:r>
              <a:rPr lang="en-US" altLang="en-US" sz="18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and so on.. </a:t>
            </a:r>
          </a:p>
        </p:txBody>
      </p:sp>
      <p:pic>
        <p:nvPicPr>
          <p:cNvPr id="12291" name="Picture 3">
            <a:extLst>
              <a:ext uri="{FF2B5EF4-FFF2-40B4-BE49-F238E27FC236}">
                <a16:creationId xmlns:a16="http://schemas.microsoft.com/office/drawing/2014/main" id="{FFE5E76D-3082-2A47-AF07-17FCC2DD4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6217" y="4110089"/>
            <a:ext cx="489108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AFD46C5-C8EE-8545-970F-CE2B91EEEB69}"/>
              </a:ext>
            </a:extLst>
          </p:cNvPr>
          <p:cNvSpPr/>
          <p:nvPr/>
        </p:nvSpPr>
        <p:spPr>
          <a:xfrm>
            <a:off x="334696" y="5141914"/>
            <a:ext cx="11522608" cy="12398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bg1"/>
                </a:solidFill>
              </a:rPr>
              <a:t>IoT platforms as a place holder to collect and manage data (including personal and private data) is a subject to Privacy-related regulations such as PIPA and GDPR 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877DCB86-750B-1243-BF69-1D4165A298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1494" y="0"/>
            <a:ext cx="8900931" cy="1157468"/>
          </a:xfrm>
          <a:noFill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990033"/>
                    </a:gs>
                    <a:gs pos="100000">
                      <a:srgbClr val="990033"/>
                    </a:gs>
                  </a:gsLst>
                  <a:lin ang="0" scaled="1"/>
                </a:gradFill>
              </a14:hiddenFill>
            </a:ext>
          </a:extLst>
        </p:spPr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Motivation and Background</a:t>
            </a:r>
          </a:p>
        </p:txBody>
      </p:sp>
    </p:spTree>
    <p:extLst>
      <p:ext uri="{BB962C8B-B14F-4D97-AF65-F5344CB8AC3E}">
        <p14:creationId xmlns:p14="http://schemas.microsoft.com/office/powerpoint/2010/main" val="2421507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116AAD89-AC74-824F-A853-8C64B9E0B1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34696" y="1493919"/>
            <a:ext cx="10515600" cy="475641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altLang="zh-CN" sz="24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Key issues</a:t>
            </a:r>
          </a:p>
          <a:p>
            <a:pPr lvl="1"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How to detect data to be handled as privacy data? </a:t>
            </a:r>
          </a:p>
          <a:p>
            <a:pPr lvl="2"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by administrator</a:t>
            </a:r>
          </a:p>
          <a:p>
            <a:pPr lvl="2"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by users manually</a:t>
            </a:r>
          </a:p>
          <a:p>
            <a:pPr lvl="2"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automatic</a:t>
            </a:r>
          </a:p>
          <a:p>
            <a:pPr lvl="1"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What to do with the detected or marked privacy data? </a:t>
            </a:r>
          </a:p>
          <a:p>
            <a:pPr lvl="2"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decide which regulation should be applied</a:t>
            </a:r>
          </a:p>
          <a:p>
            <a:pPr lvl="2"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decide which data processing techniques should be used</a:t>
            </a:r>
          </a:p>
          <a:p>
            <a:pPr lvl="1"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How to apply privacy protection techniques such as Pseudonymization or Anonymization? </a:t>
            </a:r>
          </a:p>
          <a:p>
            <a:pPr lvl="1"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  <a:sym typeface="Wingdings" pitchFamily="2" charset="2"/>
            </a:endParaRPr>
          </a:p>
          <a:p>
            <a:pPr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Current oneM2M</a:t>
            </a:r>
          </a:p>
          <a:p>
            <a:pPr lvl="1"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Supports pseudonymized URI</a:t>
            </a:r>
          </a:p>
          <a:p>
            <a:pPr lvl="1"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Limited mechanisms on data handling based on different regulations mandated by each country</a:t>
            </a:r>
          </a:p>
          <a:p>
            <a:pPr marL="457200" lvl="1" indent="0">
              <a:buNone/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  <a:sym typeface="Wingdings" pitchFamily="2" charset="2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6BF9C4E-3F79-EC4C-84BB-6B83C4B0F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816301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Key issues on handling data protection related regulations</a:t>
            </a:r>
          </a:p>
        </p:txBody>
      </p:sp>
    </p:spTree>
    <p:extLst>
      <p:ext uri="{BB962C8B-B14F-4D97-AF65-F5344CB8AC3E}">
        <p14:creationId xmlns:p14="http://schemas.microsoft.com/office/powerpoint/2010/main" val="4091674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6">
            <a:extLst>
              <a:ext uri="{FF2B5EF4-FFF2-40B4-BE49-F238E27FC236}">
                <a16:creationId xmlns:a16="http://schemas.microsoft.com/office/drawing/2014/main" id="{5E8B2FA3-25EF-DB49-A831-252A399CD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696" y="1357212"/>
            <a:ext cx="11077942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 b="1" dirty="0" err="1">
                <a:solidFill>
                  <a:srgbClr val="4752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pseudonymisation</a:t>
            </a:r>
            <a:r>
              <a:rPr lang="en-US" altLang="en-US" sz="2000" dirty="0">
                <a:solidFill>
                  <a:srgbClr val="4752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means the processing of personal data in such a manner that the personal data can no longer be attributed to a specific data subject without the use of additional information, provided that such additional information is kept separately and is subject to technical and </a:t>
            </a:r>
            <a:r>
              <a:rPr lang="en-US" altLang="en-US" sz="2000" dirty="0" err="1">
                <a:solidFill>
                  <a:srgbClr val="4752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organisational</a:t>
            </a:r>
            <a:r>
              <a:rPr lang="en-US" altLang="en-US" sz="2000" dirty="0">
                <a:solidFill>
                  <a:srgbClr val="4752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measures to ensure that the personal data are not attributed to an identified or identifiable natural person.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387" name="Picture 4" descr="A screenshot of a cell phone&#13;&#10;&#13;&#10;Description automatically generated">
            <a:extLst>
              <a:ext uri="{FF2B5EF4-FFF2-40B4-BE49-F238E27FC236}">
                <a16:creationId xmlns:a16="http://schemas.microsoft.com/office/drawing/2014/main" id="{7F82ACFA-45F1-EE45-9564-3003635FB9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177" y="3518061"/>
            <a:ext cx="6705600" cy="292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AF228EB-F88A-3749-AED7-54D993D8B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Knowledge</a:t>
            </a:r>
          </a:p>
        </p:txBody>
      </p:sp>
    </p:spTree>
    <p:extLst>
      <p:ext uri="{BB962C8B-B14F-4D97-AF65-F5344CB8AC3E}">
        <p14:creationId xmlns:p14="http://schemas.microsoft.com/office/powerpoint/2010/main" val="3603705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6">
            <a:extLst>
              <a:ext uri="{FF2B5EF4-FFF2-40B4-BE49-F238E27FC236}">
                <a16:creationId xmlns:a16="http://schemas.microsoft.com/office/drawing/2014/main" id="{CE77CA6A-5C95-B049-87D7-F0062F97E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696" y="1463266"/>
            <a:ext cx="11251562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Anonymisation</a:t>
            </a:r>
            <a:r>
              <a:rPr lang="en-US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Techniques: </a:t>
            </a:r>
          </a:p>
          <a:p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data must be stripped of sufficient elements such that the data subject can no longer be identified. More precisely, that data must be processed in such a way that it can no longer be used to identify a natural person by using ‘all the means likely reasonably to be used’ by either the controller or a third party. An important factor is that the processing must be irreversible.</a:t>
            </a:r>
            <a:endParaRPr lang="en-US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435" name="Picture 2" descr="A screenshot of a cell phone&#13;&#10;&#13;&#10;Description automatically generated">
            <a:extLst>
              <a:ext uri="{FF2B5EF4-FFF2-40B4-BE49-F238E27FC236}">
                <a16:creationId xmlns:a16="http://schemas.microsoft.com/office/drawing/2014/main" id="{6AA12BAC-6742-D54F-8D6D-EBF49CD74A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988" y="3282550"/>
            <a:ext cx="6769100" cy="312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A8C183C5-8E41-CE4E-9E4D-4B5617A6A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Knowledge</a:t>
            </a:r>
          </a:p>
        </p:txBody>
      </p:sp>
    </p:spTree>
    <p:extLst>
      <p:ext uri="{BB962C8B-B14F-4D97-AF65-F5344CB8AC3E}">
        <p14:creationId xmlns:p14="http://schemas.microsoft.com/office/powerpoint/2010/main" val="1475134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679B542-E205-934F-B74F-F386130821E5}"/>
              </a:ext>
            </a:extLst>
          </p:cNvPr>
          <p:cNvSpPr/>
          <p:nvPr/>
        </p:nvSpPr>
        <p:spPr>
          <a:xfrm>
            <a:off x="5448301" y="1218581"/>
            <a:ext cx="1655763" cy="3238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Raw input data</a:t>
            </a:r>
          </a:p>
        </p:txBody>
      </p:sp>
      <p:sp>
        <p:nvSpPr>
          <p:cNvPr id="5" name="Diamond 4">
            <a:extLst>
              <a:ext uri="{FF2B5EF4-FFF2-40B4-BE49-F238E27FC236}">
                <a16:creationId xmlns:a16="http://schemas.microsoft.com/office/drawing/2014/main" id="{23E93715-E156-564E-A507-B31512800925}"/>
              </a:ext>
            </a:extLst>
          </p:cNvPr>
          <p:cNvSpPr/>
          <p:nvPr/>
        </p:nvSpPr>
        <p:spPr>
          <a:xfrm>
            <a:off x="5340351" y="1996456"/>
            <a:ext cx="1871663" cy="792162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Is privacy data?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D73A972-1B6C-7B46-9975-DB3C457C1DBE}"/>
              </a:ext>
            </a:extLst>
          </p:cNvPr>
          <p:cNvCxnSpPr>
            <a:stCxn id="2" idx="2"/>
            <a:endCxn id="5" idx="0"/>
          </p:cNvCxnSpPr>
          <p:nvPr/>
        </p:nvCxnSpPr>
        <p:spPr>
          <a:xfrm>
            <a:off x="6275388" y="1542432"/>
            <a:ext cx="0" cy="4540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9534960-0D7E-B146-97AA-68E1012F3237}"/>
              </a:ext>
            </a:extLst>
          </p:cNvPr>
          <p:cNvSpPr/>
          <p:nvPr/>
        </p:nvSpPr>
        <p:spPr>
          <a:xfrm>
            <a:off x="7265988" y="2982294"/>
            <a:ext cx="1655762" cy="5048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Process as usual</a:t>
            </a:r>
          </a:p>
        </p:txBody>
      </p:sp>
      <p:cxnSp>
        <p:nvCxnSpPr>
          <p:cNvPr id="11" name="Elbow Connector 10">
            <a:extLst>
              <a:ext uri="{FF2B5EF4-FFF2-40B4-BE49-F238E27FC236}">
                <a16:creationId xmlns:a16="http://schemas.microsoft.com/office/drawing/2014/main" id="{9B9D2B1D-DDAB-E347-99B6-45DC91E484B4}"/>
              </a:ext>
            </a:extLst>
          </p:cNvPr>
          <p:cNvCxnSpPr>
            <a:cxnSpLocks/>
            <a:stCxn id="5" idx="3"/>
            <a:endCxn id="9" idx="0"/>
          </p:cNvCxnSpPr>
          <p:nvPr/>
        </p:nvCxnSpPr>
        <p:spPr>
          <a:xfrm>
            <a:off x="7212013" y="2391743"/>
            <a:ext cx="882650" cy="590550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496A7F70-CCB0-D446-8110-23AA0F5E5E65}"/>
              </a:ext>
            </a:extLst>
          </p:cNvPr>
          <p:cNvSpPr/>
          <p:nvPr/>
        </p:nvSpPr>
        <p:spPr>
          <a:xfrm>
            <a:off x="1865313" y="3918919"/>
            <a:ext cx="1655762" cy="5048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Pseudonymization</a:t>
            </a:r>
          </a:p>
        </p:txBody>
      </p:sp>
      <p:cxnSp>
        <p:nvCxnSpPr>
          <p:cNvPr id="17" name="Elbow Connector 16">
            <a:extLst>
              <a:ext uri="{FF2B5EF4-FFF2-40B4-BE49-F238E27FC236}">
                <a16:creationId xmlns:a16="http://schemas.microsoft.com/office/drawing/2014/main" id="{2826F704-D757-AE4C-AE76-E09447A7DBF6}"/>
              </a:ext>
            </a:extLst>
          </p:cNvPr>
          <p:cNvCxnSpPr>
            <a:cxnSpLocks/>
            <a:stCxn id="5" idx="1"/>
            <a:endCxn id="20" idx="0"/>
          </p:cNvCxnSpPr>
          <p:nvPr/>
        </p:nvCxnSpPr>
        <p:spPr>
          <a:xfrm rot="10800000" flipV="1">
            <a:off x="4097338" y="2391743"/>
            <a:ext cx="1243012" cy="293688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Diamond 19">
            <a:extLst>
              <a:ext uri="{FF2B5EF4-FFF2-40B4-BE49-F238E27FC236}">
                <a16:creationId xmlns:a16="http://schemas.microsoft.com/office/drawing/2014/main" id="{F3ADC3C7-0DCD-CD42-9FDD-162914EE942A}"/>
              </a:ext>
            </a:extLst>
          </p:cNvPr>
          <p:cNvSpPr/>
          <p:nvPr/>
        </p:nvSpPr>
        <p:spPr>
          <a:xfrm>
            <a:off x="3162301" y="2685431"/>
            <a:ext cx="1871663" cy="792162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Which techniques?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BB0F0D3-B4A9-CD45-B5AD-962DD1F95D21}"/>
              </a:ext>
            </a:extLst>
          </p:cNvPr>
          <p:cNvSpPr/>
          <p:nvPr/>
        </p:nvSpPr>
        <p:spPr>
          <a:xfrm>
            <a:off x="4602163" y="3918919"/>
            <a:ext cx="1655762" cy="5048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Anonymization</a:t>
            </a:r>
          </a:p>
        </p:txBody>
      </p:sp>
      <p:cxnSp>
        <p:nvCxnSpPr>
          <p:cNvPr id="23" name="Elbow Connector 22">
            <a:extLst>
              <a:ext uri="{FF2B5EF4-FFF2-40B4-BE49-F238E27FC236}">
                <a16:creationId xmlns:a16="http://schemas.microsoft.com/office/drawing/2014/main" id="{AE14D4BA-0EF2-6946-8D95-3B58F1134218}"/>
              </a:ext>
            </a:extLst>
          </p:cNvPr>
          <p:cNvCxnSpPr>
            <a:cxnSpLocks/>
            <a:stCxn id="20" idx="1"/>
            <a:endCxn id="16" idx="0"/>
          </p:cNvCxnSpPr>
          <p:nvPr/>
        </p:nvCxnSpPr>
        <p:spPr>
          <a:xfrm rot="10800000" flipV="1">
            <a:off x="2693988" y="3082306"/>
            <a:ext cx="468312" cy="836612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Elbow Connector 25">
            <a:extLst>
              <a:ext uri="{FF2B5EF4-FFF2-40B4-BE49-F238E27FC236}">
                <a16:creationId xmlns:a16="http://schemas.microsoft.com/office/drawing/2014/main" id="{D08A23B1-5509-5740-A46D-14851890E8FA}"/>
              </a:ext>
            </a:extLst>
          </p:cNvPr>
          <p:cNvCxnSpPr>
            <a:cxnSpLocks/>
            <a:stCxn id="20" idx="3"/>
            <a:endCxn id="22" idx="0"/>
          </p:cNvCxnSpPr>
          <p:nvPr/>
        </p:nvCxnSpPr>
        <p:spPr>
          <a:xfrm>
            <a:off x="5033964" y="3082306"/>
            <a:ext cx="395287" cy="836612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A5D25575-29AF-6D46-9493-6F8D3A8401B5}"/>
              </a:ext>
            </a:extLst>
          </p:cNvPr>
          <p:cNvSpPr/>
          <p:nvPr/>
        </p:nvSpPr>
        <p:spPr>
          <a:xfrm>
            <a:off x="5448301" y="5971557"/>
            <a:ext cx="1655763" cy="5032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Store data</a:t>
            </a:r>
          </a:p>
        </p:txBody>
      </p: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B3B9F6CE-E2BA-C649-90DC-10F4D258635C}"/>
              </a:ext>
            </a:extLst>
          </p:cNvPr>
          <p:cNvCxnSpPr>
            <a:cxnSpLocks/>
            <a:stCxn id="22" idx="2"/>
            <a:endCxn id="18" idx="0"/>
          </p:cNvCxnSpPr>
          <p:nvPr/>
        </p:nvCxnSpPr>
        <p:spPr>
          <a:xfrm rot="16200000" flipH="1">
            <a:off x="5078413" y="4774581"/>
            <a:ext cx="1547813" cy="84613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Elbow Connector 20">
            <a:extLst>
              <a:ext uri="{FF2B5EF4-FFF2-40B4-BE49-F238E27FC236}">
                <a16:creationId xmlns:a16="http://schemas.microsoft.com/office/drawing/2014/main" id="{EB70EC6E-4D51-5246-A86A-9FED853D535B}"/>
              </a:ext>
            </a:extLst>
          </p:cNvPr>
          <p:cNvCxnSpPr>
            <a:cxnSpLocks/>
            <a:stCxn id="16" idx="2"/>
            <a:endCxn id="18" idx="0"/>
          </p:cNvCxnSpPr>
          <p:nvPr/>
        </p:nvCxnSpPr>
        <p:spPr>
          <a:xfrm rot="16200000" flipH="1">
            <a:off x="3710782" y="3406950"/>
            <a:ext cx="1547813" cy="35814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Elbow Connector 23">
            <a:extLst>
              <a:ext uri="{FF2B5EF4-FFF2-40B4-BE49-F238E27FC236}">
                <a16:creationId xmlns:a16="http://schemas.microsoft.com/office/drawing/2014/main" id="{F47FE142-E103-7444-B2FB-39030E8D1362}"/>
              </a:ext>
            </a:extLst>
          </p:cNvPr>
          <p:cNvCxnSpPr>
            <a:cxnSpLocks/>
            <a:stCxn id="9" idx="2"/>
            <a:endCxn id="18" idx="0"/>
          </p:cNvCxnSpPr>
          <p:nvPr/>
        </p:nvCxnSpPr>
        <p:spPr>
          <a:xfrm rot="5400000">
            <a:off x="5942807" y="3819700"/>
            <a:ext cx="2484438" cy="181927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2545" name="Group 5">
            <a:extLst>
              <a:ext uri="{FF2B5EF4-FFF2-40B4-BE49-F238E27FC236}">
                <a16:creationId xmlns:a16="http://schemas.microsoft.com/office/drawing/2014/main" id="{EAAF87E2-FCE1-9C48-8949-AE4A387DC973}"/>
              </a:ext>
            </a:extLst>
          </p:cNvPr>
          <p:cNvGrpSpPr>
            <a:grpSpLocks/>
          </p:cNvGrpSpPr>
          <p:nvPr/>
        </p:nvGrpSpPr>
        <p:grpSpPr bwMode="auto">
          <a:xfrm>
            <a:off x="6762750" y="1940894"/>
            <a:ext cx="800100" cy="720725"/>
            <a:chOff x="5238705" y="1559285"/>
            <a:chExt cx="800219" cy="720000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B036CD1B-7828-4842-9B43-111A888F5F62}"/>
                </a:ext>
              </a:extLst>
            </p:cNvPr>
            <p:cNvSpPr/>
            <p:nvPr/>
          </p:nvSpPr>
          <p:spPr>
            <a:xfrm>
              <a:off x="5292688" y="1559285"/>
              <a:ext cx="719245" cy="720000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2556" name="Rectangle 3">
              <a:extLst>
                <a:ext uri="{FF2B5EF4-FFF2-40B4-BE49-F238E27FC236}">
                  <a16:creationId xmlns:a16="http://schemas.microsoft.com/office/drawing/2014/main" id="{D82F37E7-D467-7E49-858C-89F48F0BE0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8705" y="1751755"/>
              <a:ext cx="80021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en-US" altLang="en-US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oneM2M</a:t>
              </a:r>
            </a:p>
          </p:txBody>
        </p:sp>
      </p:grpSp>
      <p:grpSp>
        <p:nvGrpSpPr>
          <p:cNvPr id="22546" name="Group 24">
            <a:extLst>
              <a:ext uri="{FF2B5EF4-FFF2-40B4-BE49-F238E27FC236}">
                <a16:creationId xmlns:a16="http://schemas.microsoft.com/office/drawing/2014/main" id="{737692F7-D9F8-A346-BC75-CFE03BDCFED5}"/>
              </a:ext>
            </a:extLst>
          </p:cNvPr>
          <p:cNvGrpSpPr>
            <a:grpSpLocks/>
          </p:cNvGrpSpPr>
          <p:nvPr/>
        </p:nvGrpSpPr>
        <p:grpSpPr bwMode="auto">
          <a:xfrm>
            <a:off x="2816225" y="2685432"/>
            <a:ext cx="800100" cy="720725"/>
            <a:chOff x="5238705" y="1559285"/>
            <a:chExt cx="800219" cy="720000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21BF3A64-8FA0-BA4F-B2A5-D61166E39845}"/>
                </a:ext>
              </a:extLst>
            </p:cNvPr>
            <p:cNvSpPr/>
            <p:nvPr/>
          </p:nvSpPr>
          <p:spPr>
            <a:xfrm>
              <a:off x="5292688" y="1559285"/>
              <a:ext cx="719245" cy="720000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2554" name="Rectangle 27">
              <a:extLst>
                <a:ext uri="{FF2B5EF4-FFF2-40B4-BE49-F238E27FC236}">
                  <a16:creationId xmlns:a16="http://schemas.microsoft.com/office/drawing/2014/main" id="{CDFABB6B-A83F-AC46-B870-E0984CEAE1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8705" y="1751755"/>
              <a:ext cx="80021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en-US" altLang="en-US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oneM2M</a:t>
              </a:r>
            </a:p>
          </p:txBody>
        </p:sp>
      </p:grpSp>
      <p:grpSp>
        <p:nvGrpSpPr>
          <p:cNvPr id="22547" name="Group 28">
            <a:extLst>
              <a:ext uri="{FF2B5EF4-FFF2-40B4-BE49-F238E27FC236}">
                <a16:creationId xmlns:a16="http://schemas.microsoft.com/office/drawing/2014/main" id="{6337737F-CEC3-A14A-91B6-BB4F7B59092F}"/>
              </a:ext>
            </a:extLst>
          </p:cNvPr>
          <p:cNvGrpSpPr>
            <a:grpSpLocks/>
          </p:cNvGrpSpPr>
          <p:nvPr/>
        </p:nvGrpSpPr>
        <p:grpSpPr bwMode="auto">
          <a:xfrm>
            <a:off x="6704013" y="5477844"/>
            <a:ext cx="800100" cy="720725"/>
            <a:chOff x="5238705" y="1559285"/>
            <a:chExt cx="800219" cy="720000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D0AC75B2-E11F-B841-9846-D051F69A00C1}"/>
                </a:ext>
              </a:extLst>
            </p:cNvPr>
            <p:cNvSpPr/>
            <p:nvPr/>
          </p:nvSpPr>
          <p:spPr>
            <a:xfrm>
              <a:off x="5292688" y="1559285"/>
              <a:ext cx="719244" cy="720000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2552" name="Rectangle 30">
              <a:extLst>
                <a:ext uri="{FF2B5EF4-FFF2-40B4-BE49-F238E27FC236}">
                  <a16:creationId xmlns:a16="http://schemas.microsoft.com/office/drawing/2014/main" id="{E1FA0138-0621-9D44-BFF4-BED47B5198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8705" y="1751755"/>
              <a:ext cx="80021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en-US" altLang="en-US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oneM2M</a:t>
              </a:r>
            </a:p>
          </p:txBody>
        </p:sp>
      </p:grp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B8E2AEDA-E639-784D-8C17-31F4FE22739F}"/>
              </a:ext>
            </a:extLst>
          </p:cNvPr>
          <p:cNvSpPr/>
          <p:nvPr/>
        </p:nvSpPr>
        <p:spPr>
          <a:xfrm>
            <a:off x="7391400" y="1650381"/>
            <a:ext cx="3168650" cy="482600"/>
          </a:xfrm>
          <a:prstGeom prst="roundRect">
            <a:avLst/>
          </a:prstGeom>
          <a:solidFill>
            <a:srgbClr val="00FD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An indication to inform personal data</a:t>
            </a: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C99C6AF1-77BF-4840-BF46-ADA7F238EE1D}"/>
              </a:ext>
            </a:extLst>
          </p:cNvPr>
          <p:cNvSpPr/>
          <p:nvPr/>
        </p:nvSpPr>
        <p:spPr>
          <a:xfrm>
            <a:off x="7270751" y="5187332"/>
            <a:ext cx="3167063" cy="484187"/>
          </a:xfrm>
          <a:prstGeom prst="roundRect">
            <a:avLst/>
          </a:prstGeom>
          <a:solidFill>
            <a:srgbClr val="00FD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Resource should provide relevant information</a:t>
            </a:r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1EA51BA7-0187-194E-9E55-F373F0E48233}"/>
              </a:ext>
            </a:extLst>
          </p:cNvPr>
          <p:cNvSpPr/>
          <p:nvPr/>
        </p:nvSpPr>
        <p:spPr>
          <a:xfrm>
            <a:off x="165101" y="2272197"/>
            <a:ext cx="3168650" cy="482600"/>
          </a:xfrm>
          <a:prstGeom prst="roundRect">
            <a:avLst/>
          </a:prstGeom>
          <a:solidFill>
            <a:srgbClr val="00FD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Information to decide which technique to use</a:t>
            </a:r>
          </a:p>
        </p:txBody>
      </p:sp>
      <p:sp>
        <p:nvSpPr>
          <p:cNvPr id="31" name="Title 2">
            <a:extLst>
              <a:ext uri="{FF2B5EF4-FFF2-40B4-BE49-F238E27FC236}">
                <a16:creationId xmlns:a16="http://schemas.microsoft.com/office/drawing/2014/main" id="{78DF3238-A5A0-164B-A8AC-C2DDD03CB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</p:spPr>
        <p:txBody>
          <a:bodyPr/>
          <a:lstStyle/>
          <a:p>
            <a:r>
              <a:rPr lang="en-US" dirty="0"/>
              <a:t>Privacy Data Handling</a:t>
            </a:r>
          </a:p>
        </p:txBody>
      </p:sp>
    </p:spTree>
    <p:extLst>
      <p:ext uri="{BB962C8B-B14F-4D97-AF65-F5344CB8AC3E}">
        <p14:creationId xmlns:p14="http://schemas.microsoft.com/office/powerpoint/2010/main" val="4028853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3">
            <a:extLst>
              <a:ext uri="{FF2B5EF4-FFF2-40B4-BE49-F238E27FC236}">
                <a16:creationId xmlns:a16="http://schemas.microsoft.com/office/drawing/2014/main" id="{1855C7F5-498A-6341-B52F-612F5573F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696" y="1268171"/>
            <a:ext cx="11390458" cy="4947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Char char="»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panose="030F0702030302020204" pitchFamily="66" charset="0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zh-CN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User A who is living in France purchases a body temperature sensor and stores measured temperature to IoT platforms with his personal information </a:t>
            </a:r>
          </a:p>
          <a:p>
            <a:pPr lvl="1">
              <a:defRPr/>
            </a:pP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User A’s name</a:t>
            </a:r>
          </a:p>
          <a:p>
            <a:pPr lvl="1">
              <a:defRPr/>
            </a:pP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User A’s ID</a:t>
            </a:r>
          </a:p>
          <a:p>
            <a:pPr lvl="1">
              <a:defRPr/>
            </a:pP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User A’s body temperature </a:t>
            </a:r>
          </a:p>
          <a:p>
            <a:pPr>
              <a:defRPr/>
            </a:pPr>
            <a:r>
              <a:rPr lang="en-US" altLang="zh-CN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URI of a newly created resource for this wearable IoT service is also formatted using User A’s name</a:t>
            </a:r>
          </a:p>
          <a:p>
            <a:pPr>
              <a:defRPr/>
            </a:pPr>
            <a:r>
              <a:rPr lang="en-US" altLang="zh-CN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The name and contents of the resource are all subject to the GDPR regulation</a:t>
            </a:r>
          </a:p>
          <a:p>
            <a:pPr>
              <a:defRPr/>
            </a:pPr>
            <a:r>
              <a:rPr lang="en-US" altLang="zh-CN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How to be handled by IoT service layer platform: 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Either user or administrator or service provider should indicate the GDPR regulation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A resource for this service should contain information about privacy regulation and data processing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When a measured data from the sensor is sent to IoT platform, proper data processing should be applied (IoT platform should know which algorithm to apply </a:t>
            </a: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 an implementation issue)</a:t>
            </a:r>
            <a:endParaRPr lang="en-US" altLang="zh-CN" sz="1800" kern="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Other IoT applications having access to the resource only see processed data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9B72D6A-EFC1-364F-B6B4-A59647921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8705132" cy="1173570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Use Case</a:t>
            </a:r>
            <a:r>
              <a:rPr lang="en-US" altLang="ko-KR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– Wearable IoT service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85627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Potential requirements for handling privacy data protection related regulation</a:t>
            </a:r>
            <a:endParaRPr lang="ko-KR" altLang="en-US" sz="3600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216DF3-3BEB-774C-ABA0-C4E588731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34696" y="1493919"/>
            <a:ext cx="10515600" cy="489573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sz="24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High-level use cases</a:t>
            </a:r>
          </a:p>
          <a:p>
            <a:pPr lvl="1"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IoT systems consider regulations of different countries on handling privacy related data and apply proper data protection techniques (such as anonymization and pseudonymization)</a:t>
            </a:r>
            <a:endParaRPr lang="en-US" sz="1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  <a:sym typeface="Wingdings" pitchFamily="2" charset="2"/>
            </a:endParaRPr>
          </a:p>
          <a:p>
            <a:pPr lvl="1">
              <a:defRPr/>
            </a:pPr>
            <a:endParaRPr lang="en-US" sz="1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  <a:sym typeface="Wingdings" pitchFamily="2" charset="2"/>
            </a:endParaRPr>
          </a:p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Additional requirements should be considered</a:t>
            </a:r>
          </a:p>
        </p:txBody>
      </p:sp>
    </p:spTree>
    <p:extLst>
      <p:ext uri="{BB962C8B-B14F-4D97-AF65-F5344CB8AC3E}">
        <p14:creationId xmlns:p14="http://schemas.microsoft.com/office/powerpoint/2010/main" val="3278624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536</Words>
  <Application>Microsoft Macintosh PowerPoint</Application>
  <PresentationFormat>Widescreen</PresentationFormat>
  <Paragraphs>77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Myriad Pro</vt:lpstr>
      <vt:lpstr>Myriad Pro Light</vt:lpstr>
      <vt:lpstr>Arial</vt:lpstr>
      <vt:lpstr>Calibri</vt:lpstr>
      <vt:lpstr>Times New Roman</vt:lpstr>
      <vt:lpstr>Wingdings</vt:lpstr>
      <vt:lpstr>Office Theme</vt:lpstr>
      <vt:lpstr>Handling privacy data protection related regulations</vt:lpstr>
      <vt:lpstr>Motivation and Background</vt:lpstr>
      <vt:lpstr>Motivation and Background</vt:lpstr>
      <vt:lpstr>Key issues on handling data protection related regulations</vt:lpstr>
      <vt:lpstr>Background Knowledge</vt:lpstr>
      <vt:lpstr>Background Knowledge</vt:lpstr>
      <vt:lpstr>Privacy Data Handling</vt:lpstr>
      <vt:lpstr>Use Case – Wearable IoT service</vt:lpstr>
      <vt:lpstr>Potential requirements for handling privacy data protection related regulation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송재승</cp:lastModifiedBy>
  <cp:revision>48</cp:revision>
  <dcterms:created xsi:type="dcterms:W3CDTF">2017-09-21T15:46:31Z</dcterms:created>
  <dcterms:modified xsi:type="dcterms:W3CDTF">2019-07-06T02:21:24Z</dcterms:modified>
</cp:coreProperties>
</file>