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4"/>
  </p:handoutMasterIdLst>
  <p:sldIdLst>
    <p:sldId id="256" r:id="rId5"/>
    <p:sldId id="271" r:id="rId6"/>
    <p:sldId id="266" r:id="rId7"/>
    <p:sldId id="257" r:id="rId8"/>
    <p:sldId id="267" r:id="rId9"/>
    <p:sldId id="258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D768AF-BC99-4530-8D22-736BB6C6795C}" type="datetimeFigureOut">
              <a:rPr lang="en-US"/>
              <a:pPr>
                <a:defRPr/>
              </a:pPr>
              <a:t>9/2/2019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BA28B8-7E2E-4E3D-B0CD-B654E89E62F7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24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3D9CD67-9EAB-4898-8D5C-360626FDF8B9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34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2005599-1D60-42C5-8843-E05EFB8653E8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15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11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7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yrille.bareau@orange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marianne.mohali@orange.com" TargetMode="External"/><Relationship Id="rId4" Type="http://schemas.openxmlformats.org/officeDocument/2006/relationships/hyperlink" Target="mailto:leila.lebrun@orange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152400" y="5181601"/>
            <a:ext cx="8763000" cy="1524000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A0A0A3"/>
                </a:solidFill>
              </a:rPr>
              <a:t>Timestamping and </a:t>
            </a:r>
            <a:r>
              <a:rPr lang="en-US" sz="3200" b="1" dirty="0" err="1" smtClean="0">
                <a:solidFill>
                  <a:srgbClr val="A0A0A3"/>
                </a:solidFill>
              </a:rPr>
              <a:t>historization</a:t>
            </a:r>
            <a:r>
              <a:rPr lang="en-US" sz="3200" b="1" dirty="0" smtClean="0">
                <a:solidFill>
                  <a:srgbClr val="A0A0A3"/>
                </a:solidFill>
              </a:rPr>
              <a:t> of </a:t>
            </a:r>
            <a:r>
              <a:rPr lang="en-US" sz="3200" b="1" dirty="0" err="1" smtClean="0">
                <a:solidFill>
                  <a:srgbClr val="A0A0A3"/>
                </a:solidFill>
              </a:rPr>
              <a:t>flexContainers</a:t>
            </a:r>
            <a:r>
              <a:rPr lang="pl-PL" sz="3200" b="1" dirty="0">
                <a:solidFill>
                  <a:srgbClr val="A0A0A3"/>
                </a:solidFill>
              </a:rPr>
              <a:t/>
            </a:r>
            <a:br>
              <a:rPr lang="pl-PL" sz="3200" b="1" dirty="0">
                <a:solidFill>
                  <a:srgbClr val="A0A0A3"/>
                </a:solidFill>
              </a:rPr>
            </a:br>
            <a:endParaRPr lang="en-US" altLang="en-US" sz="3200" b="1" dirty="0">
              <a:solidFill>
                <a:srgbClr val="A0A0A3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457200" y="5228272"/>
            <a:ext cx="9066212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</a:t>
            </a:r>
            <a:r>
              <a:rPr lang="en-US" altLang="en-US" dirty="0" smtClean="0">
                <a:solidFill>
                  <a:srgbClr val="B42025"/>
                </a:solidFill>
              </a:rPr>
              <a:t>: RDM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</a:t>
            </a:r>
            <a:r>
              <a:rPr lang="en-US" altLang="en-US" dirty="0" smtClean="0">
                <a:solidFill>
                  <a:srgbClr val="B42025"/>
                </a:solidFill>
              </a:rPr>
              <a:t>Cyrille Bareau, Orange - </a:t>
            </a:r>
            <a:r>
              <a:rPr lang="en-US" altLang="en-US" dirty="0" smtClean="0">
                <a:solidFill>
                  <a:srgbClr val="B42025"/>
                </a:solidFill>
                <a:hlinkClick r:id="rId3"/>
              </a:rPr>
              <a:t>cyrille.bareau@orange.com</a:t>
            </a:r>
            <a:r>
              <a:rPr lang="en-US" altLang="en-US" dirty="0" smtClean="0">
                <a:solidFill>
                  <a:srgbClr val="B42025"/>
                </a:solidFill>
              </a:rPr>
              <a:t> / Leila Le Brun, Orange – </a:t>
            </a:r>
            <a:r>
              <a:rPr lang="en-US" altLang="en-US" dirty="0" smtClean="0">
                <a:solidFill>
                  <a:srgbClr val="B42025"/>
                </a:solidFill>
                <a:hlinkClick r:id="rId4"/>
              </a:rPr>
              <a:t>leila.lebrun@orange.com</a:t>
            </a:r>
            <a:r>
              <a:rPr lang="en-US" altLang="en-US" dirty="0" smtClean="0">
                <a:solidFill>
                  <a:srgbClr val="B42025"/>
                </a:solidFill>
              </a:rPr>
              <a:t> / Marianne Mohali, Orange – </a:t>
            </a:r>
            <a:r>
              <a:rPr lang="en-US" altLang="en-US" dirty="0" smtClean="0">
                <a:solidFill>
                  <a:srgbClr val="B42025"/>
                </a:solidFill>
                <a:hlinkClick r:id="rId5"/>
              </a:rPr>
              <a:t>marianne.mohali@orange.com</a:t>
            </a:r>
            <a:endParaRPr lang="en-US" altLang="en-US" dirty="0" smtClean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 smtClean="0">
                <a:solidFill>
                  <a:srgbClr val="B42025"/>
                </a:solidFill>
              </a:rPr>
              <a:t>Meeting </a:t>
            </a:r>
            <a:r>
              <a:rPr lang="en-US" altLang="en-US" dirty="0">
                <a:solidFill>
                  <a:srgbClr val="B42025"/>
                </a:solidFill>
              </a:rPr>
              <a:t>Date</a:t>
            </a:r>
            <a:r>
              <a:rPr lang="en-US" altLang="en-US" dirty="0" smtClean="0">
                <a:solidFill>
                  <a:srgbClr val="B42025"/>
                </a:solidFill>
              </a:rPr>
              <a:t>: 03 September, 2019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Agenda Item: </a:t>
            </a:r>
            <a:r>
              <a:rPr lang="pl-PL" altLang="ko-KR" dirty="0" smtClean="0">
                <a:solidFill>
                  <a:srgbClr val="B42025"/>
                </a:solidFill>
              </a:rPr>
              <a:t>T</a:t>
            </a:r>
            <a:r>
              <a:rPr lang="fr-FR" altLang="ko-KR" dirty="0" smtClean="0">
                <a:solidFill>
                  <a:srgbClr val="B42025"/>
                </a:solidFill>
              </a:rPr>
              <a:t>R</a:t>
            </a:r>
            <a:r>
              <a:rPr lang="pl-PL" altLang="ko-KR" dirty="0" smtClean="0">
                <a:solidFill>
                  <a:srgbClr val="B42025"/>
                </a:solidFill>
              </a:rPr>
              <a:t>-00</a:t>
            </a:r>
            <a:r>
              <a:rPr lang="fr-FR" altLang="ko-KR" dirty="0" smtClean="0">
                <a:solidFill>
                  <a:srgbClr val="B42025"/>
                </a:solidFill>
              </a:rPr>
              <a:t>23 </a:t>
            </a:r>
            <a:r>
              <a:rPr lang="pl-PL" altLang="ko-KR" dirty="0" smtClean="0">
                <a:solidFill>
                  <a:srgbClr val="B42025"/>
                </a:solidFill>
              </a:rPr>
              <a:t>related</a:t>
            </a:r>
            <a:endParaRPr lang="en-US" altLang="ko-KR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Some devices have restricted network connection and they send data in batch/bulk mode</a:t>
            </a:r>
          </a:p>
          <a:p>
            <a:endParaRPr lang="en-US" sz="1200" dirty="0" smtClean="0"/>
          </a:p>
          <a:p>
            <a:r>
              <a:rPr lang="en-US" sz="2800" dirty="0" smtClean="0"/>
              <a:t>Do we need to adapt TS-0023 to allow data in bulk mode?</a:t>
            </a:r>
          </a:p>
          <a:p>
            <a:endParaRPr lang="en-US" sz="1200" dirty="0" smtClean="0"/>
          </a:p>
          <a:p>
            <a:r>
              <a:rPr lang="en-US" sz="2800" dirty="0" smtClean="0"/>
              <a:t>Do we need to log/timestamp all occurrences of data sent in bulk mode? </a:t>
            </a:r>
          </a:p>
          <a:p>
            <a:endParaRPr lang="en-US" sz="1200" dirty="0"/>
          </a:p>
          <a:p>
            <a:r>
              <a:rPr lang="en-US" sz="2800" dirty="0" smtClean="0"/>
              <a:t>This presentation describes the Use Cases and potential solution for a bulk mode.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06254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167482"/>
            <a:ext cx="8229600" cy="68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en-US" dirty="0" smtClean="0"/>
              <a:t>Use case</a:t>
            </a:r>
            <a:r>
              <a:rPr lang="en-US" altLang="en-US" dirty="0" smtClean="0"/>
              <a:t> 1</a:t>
            </a:r>
            <a:r>
              <a:rPr lang="pl-PL" altLang="en-US" dirty="0" smtClean="0"/>
              <a:t> &amp; issue</a:t>
            </a:r>
            <a:endParaRPr lang="en-US" alt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r>
              <a:rPr lang="en-US" sz="20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Use-case:  </a:t>
            </a:r>
            <a:r>
              <a:rPr lang="en-US" sz="2000" dirty="0" smtClean="0"/>
              <a:t>a device with </a:t>
            </a:r>
            <a:r>
              <a:rPr lang="en-US" sz="2000" dirty="0"/>
              <a:t>constrained connection capability </a:t>
            </a:r>
            <a:r>
              <a:rPr lang="en-US" sz="2000" dirty="0" smtClean="0"/>
              <a:t>sends at regular intervals a timestamped measure. </a:t>
            </a:r>
          </a:p>
          <a:p>
            <a:pPr eaLnBrk="1" hangingPunct="1"/>
            <a:endParaRPr lang="en-US" sz="2000" dirty="0" smtClean="0"/>
          </a:p>
          <a:p>
            <a:pPr marL="0" indent="0" eaLnBrk="1" hangingPunct="1">
              <a:buNone/>
            </a:pPr>
            <a:r>
              <a:rPr lang="en-US" sz="2000" dirty="0" smtClean="0"/>
              <a:t>An IPE is in charge of the connection with the device and its representation with the SDT format (TS-0023), i.e. with </a:t>
            </a:r>
            <a:r>
              <a:rPr lang="en-US" sz="2000" dirty="0" err="1" smtClean="0"/>
              <a:t>flexContainers</a:t>
            </a:r>
            <a:r>
              <a:rPr lang="en-US" sz="2000" dirty="0" smtClean="0"/>
              <a:t>. It </a:t>
            </a:r>
            <a:r>
              <a:rPr lang="en-US" sz="2000" dirty="0"/>
              <a:t>receives from the device, at </a:t>
            </a:r>
            <a:r>
              <a:rPr lang="en-US" sz="2000" dirty="0" smtClean="0"/>
              <a:t>T1, a measure that is </a:t>
            </a:r>
            <a:r>
              <a:rPr lang="en-US" sz="2000" dirty="0" err="1" smtClean="0"/>
              <a:t>timestamped</a:t>
            </a:r>
            <a:r>
              <a:rPr lang="en-US" sz="2000" dirty="0" smtClean="0"/>
              <a:t> T0 &lt; T1.</a:t>
            </a:r>
            <a:endParaRPr lang="en-US" sz="2000" dirty="0"/>
          </a:p>
          <a:p>
            <a:pPr marL="0" indent="0" eaLnBrk="1" hangingPunct="1">
              <a:buNone/>
            </a:pPr>
            <a:endParaRPr lang="en-US" sz="2000" dirty="0" smtClean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n-US" sz="20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Current workflow</a:t>
            </a:r>
            <a:r>
              <a:rPr lang="en-US" sz="2000" dirty="0" smtClean="0"/>
              <a:t>:</a:t>
            </a:r>
            <a:endParaRPr lang="en-US" sz="2000" dirty="0"/>
          </a:p>
          <a:p>
            <a:pPr marL="0" indent="0" eaLnBrk="1" hangingPunct="1">
              <a:buNone/>
            </a:pPr>
            <a:r>
              <a:rPr lang="en-US" sz="2000" dirty="0" smtClean="0"/>
              <a:t>The IPE updates the Temperature module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, but the update request’s timestamp (</a:t>
            </a:r>
            <a:r>
              <a:rPr lang="en-US" sz="2000" i="1" dirty="0" err="1" smtClean="0"/>
              <a:t>lastModifiedTime</a:t>
            </a:r>
            <a:r>
              <a:rPr lang="en-US" sz="2000" dirty="0" smtClean="0"/>
              <a:t>) is T1, not T0.</a:t>
            </a:r>
            <a:endParaRPr lang="en-US" sz="2000" dirty="0"/>
          </a:p>
          <a:p>
            <a:pPr marL="0" indent="0" eaLnBrk="1" hangingPunct="1">
              <a:buNone/>
            </a:pPr>
            <a:endParaRPr lang="en-US" sz="2000" dirty="0" smtClean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n-US" sz="20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Issue </a:t>
            </a:r>
            <a:r>
              <a:rPr lang="en-US" sz="20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20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precision lost (wrong timestamp).</a:t>
            </a:r>
          </a:p>
          <a:p>
            <a:pPr marL="0" indent="0" eaLnBrk="1" hangingPunct="1">
              <a:buNone/>
            </a:pPr>
            <a:endParaRPr lang="en-US" sz="2000" dirty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49340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167482"/>
            <a:ext cx="8229600" cy="68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en-US" dirty="0" smtClean="0"/>
              <a:t>Use case</a:t>
            </a:r>
            <a:r>
              <a:rPr lang="en-US" altLang="en-US" dirty="0" smtClean="0"/>
              <a:t> 2</a:t>
            </a:r>
            <a:r>
              <a:rPr lang="pl-PL" altLang="en-US" dirty="0" smtClean="0"/>
              <a:t> &amp; issue</a:t>
            </a:r>
            <a:endParaRPr lang="en-US" alt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Use-case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 </a:t>
            </a:r>
            <a:r>
              <a:rPr lang="en-US" sz="1800" dirty="0" smtClean="0"/>
              <a:t>a device with very constrained connection capability (e.g. LoRa) sends in one request an array of </a:t>
            </a:r>
            <a:r>
              <a:rPr lang="en-US" sz="1800" dirty="0" err="1" smtClean="0"/>
              <a:t>timestamped</a:t>
            </a:r>
            <a:r>
              <a:rPr lang="en-US" sz="1800" dirty="0" smtClean="0"/>
              <a:t> measures (e.g. an array of 24 temperature measures sent through a daily connection).</a:t>
            </a:r>
          </a:p>
          <a:p>
            <a:pPr marL="0" indent="0" eaLnBrk="1" hangingPunct="1">
              <a:buNone/>
            </a:pP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Current workflow</a:t>
            </a:r>
            <a:r>
              <a:rPr lang="en-US" sz="1800" dirty="0" smtClean="0"/>
              <a:t>: the IPE cannot store all measures, it will just update the Temperature module </a:t>
            </a:r>
            <a:r>
              <a:rPr lang="en-US" sz="1800" dirty="0" err="1" smtClean="0"/>
              <a:t>flexContainer</a:t>
            </a:r>
            <a:r>
              <a:rPr lang="en-US" sz="1800" dirty="0" smtClean="0"/>
              <a:t> with the last measured value. </a:t>
            </a:r>
          </a:p>
          <a:p>
            <a:pPr eaLnBrk="1" hangingPunct="1">
              <a:buFont typeface="+mj-lt"/>
              <a:buAutoNum type="arabicPeriod"/>
            </a:pPr>
            <a:r>
              <a:rPr lang="en-US" sz="1800" dirty="0" smtClean="0"/>
              <a:t>It can perform a loop of updates, so that an AE that has subscribed on </a:t>
            </a:r>
            <a:r>
              <a:rPr lang="en-US" sz="1800" dirty="0"/>
              <a:t>the </a:t>
            </a:r>
            <a:r>
              <a:rPr lang="en-US" sz="1800" dirty="0" err="1"/>
              <a:t>flexContainer</a:t>
            </a:r>
            <a:r>
              <a:rPr lang="en-US" sz="1800" dirty="0"/>
              <a:t> will </a:t>
            </a:r>
            <a:r>
              <a:rPr lang="en-US" sz="1800" dirty="0" smtClean="0"/>
              <a:t>receive a bunch of notifications with nearly equal timestamps.</a:t>
            </a:r>
          </a:p>
          <a:p>
            <a:pPr eaLnBrk="1" hangingPunct="1">
              <a:buFont typeface="+mj-lt"/>
              <a:buAutoNum type="arabicPeriod"/>
            </a:pPr>
            <a:r>
              <a:rPr lang="en-US" sz="1800" dirty="0" smtClean="0"/>
              <a:t>Or it can create a </a:t>
            </a:r>
            <a:r>
              <a:rPr lang="en-US" sz="1800" dirty="0" err="1" smtClean="0"/>
              <a:t>timeSeries</a:t>
            </a:r>
            <a:r>
              <a:rPr lang="en-US" sz="1800" dirty="0" smtClean="0"/>
              <a:t> under the </a:t>
            </a:r>
            <a:r>
              <a:rPr lang="en-US" sz="1800" dirty="0" err="1" smtClean="0"/>
              <a:t>flexContainer</a:t>
            </a:r>
            <a:r>
              <a:rPr lang="en-US" sz="1800" dirty="0" smtClean="0"/>
              <a:t>, with </a:t>
            </a:r>
            <a:r>
              <a:rPr lang="en-US" sz="1800" dirty="0" err="1" smtClean="0"/>
              <a:t>timeSeriesInstances</a:t>
            </a:r>
            <a:r>
              <a:rPr lang="en-US" sz="1800" dirty="0" smtClean="0"/>
              <a:t> that serialize the </a:t>
            </a:r>
            <a:r>
              <a:rPr lang="en-US" sz="1800" dirty="0" err="1" smtClean="0"/>
              <a:t>flexContainer</a:t>
            </a:r>
            <a:r>
              <a:rPr lang="en-US" sz="1800" dirty="0" smtClean="0"/>
              <a:t> content (cf. TS-0023 Annex C).</a:t>
            </a:r>
            <a:endParaRPr lang="en-US" sz="1800" dirty="0"/>
          </a:p>
          <a:p>
            <a:pPr marL="0" indent="0" eaLnBrk="1" hangingPunct="1">
              <a:buNone/>
            </a:pP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Issues: </a:t>
            </a:r>
          </a:p>
          <a:p>
            <a:pPr eaLnBrk="1" hangingPunct="1"/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Possible loss of data. </a:t>
            </a:r>
          </a:p>
          <a:p>
            <a:pPr eaLnBrk="1" hangingPunct="1"/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With case 1 above, important notifications traffic if several applications have subscribed to the resource.</a:t>
            </a:r>
          </a:p>
          <a:p>
            <a:pPr eaLnBrk="1" hangingPunct="1"/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With case 2, more work for the IPE, and the content is </a:t>
            </a:r>
            <a:r>
              <a:rPr lang="en-US" sz="1800" i="1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serialized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(XML / </a:t>
            </a:r>
            <a:r>
              <a:rPr lang="en-US" sz="1800" dirty="0" err="1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JSon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), not in attributes, which makes it more difficult to be exploited.</a:t>
            </a:r>
          </a:p>
          <a:p>
            <a:pPr eaLnBrk="1" hangingPunct="1"/>
            <a:endParaRPr lang="en-US" sz="1800" dirty="0" smtClean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en-US" sz="1800" dirty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 eaLnBrk="1" hangingPunct="1"/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ARC-2019-…</a:t>
            </a:r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167482"/>
            <a:ext cx="8229600" cy="68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en-US" dirty="0" smtClean="0"/>
              <a:t>Use case</a:t>
            </a:r>
            <a:r>
              <a:rPr lang="en-US" altLang="en-US" dirty="0" smtClean="0"/>
              <a:t> 3</a:t>
            </a:r>
            <a:r>
              <a:rPr lang="pl-PL" altLang="en-US" dirty="0" smtClean="0"/>
              <a:t> &amp; issue</a:t>
            </a:r>
            <a:endParaRPr lang="en-US" alt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Use-case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 </a:t>
            </a:r>
            <a:r>
              <a:rPr lang="en-US" sz="1800" dirty="0" smtClean="0"/>
              <a:t>an application wants to perform some advanced search on the history of the measures of a device (e.g. find the max temperature in a timeframe). </a:t>
            </a:r>
          </a:p>
          <a:p>
            <a:pPr marL="0" indent="0" eaLnBrk="1" hangingPunct="1">
              <a:buNone/>
            </a:pP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Current workflow</a:t>
            </a:r>
            <a:r>
              <a:rPr lang="en-US" sz="1800" dirty="0" smtClean="0"/>
              <a:t>:</a:t>
            </a:r>
            <a:endParaRPr lang="en-US" sz="1800" dirty="0"/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1800" dirty="0" smtClean="0"/>
              <a:t>The application has to </a:t>
            </a:r>
            <a:r>
              <a:rPr lang="en-US" sz="1800" i="1" dirty="0" smtClean="0"/>
              <a:t>subscribe</a:t>
            </a:r>
            <a:r>
              <a:rPr lang="en-US" sz="1800" dirty="0" smtClean="0"/>
              <a:t> to the corresponding </a:t>
            </a:r>
            <a:r>
              <a:rPr lang="en-US" sz="1800" dirty="0" err="1" smtClean="0"/>
              <a:t>flexContainer</a:t>
            </a:r>
            <a:r>
              <a:rPr lang="en-US" sz="1800" dirty="0" smtClean="0"/>
              <a:t> and store itself all the notified values.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1800" dirty="0" smtClean="0"/>
              <a:t>Or the IPE creates </a:t>
            </a:r>
            <a:r>
              <a:rPr lang="en-US" sz="1800" i="1" dirty="0" err="1" smtClean="0"/>
              <a:t>timeSeriesInstances</a:t>
            </a:r>
            <a:r>
              <a:rPr lang="en-US" sz="1800" dirty="0" smtClean="0"/>
              <a:t> of the measured values (i.e. creates a </a:t>
            </a:r>
            <a:r>
              <a:rPr lang="en-US" sz="1800" dirty="0" err="1" smtClean="0"/>
              <a:t>timeSeries</a:t>
            </a:r>
            <a:r>
              <a:rPr lang="en-US" sz="1800" dirty="0" smtClean="0"/>
              <a:t> under the </a:t>
            </a:r>
            <a:r>
              <a:rPr lang="en-US" sz="1800" dirty="0" err="1" smtClean="0"/>
              <a:t>flexContainer</a:t>
            </a:r>
            <a:r>
              <a:rPr lang="en-US" sz="1800" dirty="0" smtClean="0"/>
              <a:t>).</a:t>
            </a:r>
          </a:p>
          <a:p>
            <a:pPr marL="0" indent="0" eaLnBrk="1" hangingPunct="1">
              <a:buNone/>
            </a:pP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Issues </a:t>
            </a:r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</a:t>
            </a:r>
            <a:endParaRPr lang="en-US" sz="1800" dirty="0" smtClean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With case 1 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above, the burden (both storage and computing) is on the application side, not on the platform, and </a:t>
            </a:r>
            <a:r>
              <a:rPr lang="en-US" sz="1800" dirty="0" err="1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historization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only 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starts at the subscription on the </a:t>
            </a:r>
            <a:r>
              <a:rPr lang="en-US" sz="1800" dirty="0" err="1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flexContainer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With case 2, complex search cannot be performed on serialized contents.</a:t>
            </a:r>
          </a:p>
          <a:p>
            <a:pPr eaLnBrk="1" hangingPunct="1"/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recision lost on the timestamps (see Use Case 1).</a:t>
            </a:r>
          </a:p>
          <a:p>
            <a:pPr eaLnBrk="1" hangingPunct="1"/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ossible loss of data</a:t>
            </a:r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(see Use Case 2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).</a:t>
            </a:r>
            <a:endParaRPr lang="en-US" sz="1800" dirty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sz="1800" dirty="0" smtClean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en-US" sz="1800" dirty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 eaLnBrk="1" hangingPunct="1"/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ARC-2019-…</a:t>
            </a:r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92629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l"/>
            <a:r>
              <a:rPr lang="fr-FR" sz="3600" dirty="0" smtClean="0"/>
              <a:t>Possible solution for Use Case 1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218900"/>
          </a:xfrm>
        </p:spPr>
        <p:txBody>
          <a:bodyPr/>
          <a:lstStyle/>
          <a:p>
            <a:pPr marL="114300" indent="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Introduce </a:t>
            </a:r>
            <a:r>
              <a:rPr lang="en-US" sz="2000" b="1" dirty="0" err="1" smtClean="0">
                <a:solidFill>
                  <a:srgbClr val="C00000"/>
                </a:solidFill>
              </a:rPr>
              <a:t>dataGenerationTime</a:t>
            </a:r>
            <a:endParaRPr lang="en-US" sz="2000" b="1" dirty="0">
              <a:solidFill>
                <a:srgbClr val="C00000"/>
              </a:solidFill>
            </a:endParaRPr>
          </a:p>
          <a:p>
            <a:pPr marL="457200"/>
            <a:r>
              <a:rPr lang="en-US" sz="2000" i="1" dirty="0" err="1" smtClean="0"/>
              <a:t>dataGenerationTime</a:t>
            </a:r>
            <a:r>
              <a:rPr lang="en-US" sz="2000" dirty="0" smtClean="0"/>
              <a:t> is an attribute of the </a:t>
            </a:r>
            <a:r>
              <a:rPr lang="en-US" sz="2000" dirty="0" err="1" smtClean="0"/>
              <a:t>timeSeriesInstance</a:t>
            </a:r>
            <a:r>
              <a:rPr lang="en-US" sz="2000" dirty="0" smtClean="0"/>
              <a:t> resource. It </a:t>
            </a:r>
            <a:r>
              <a:rPr lang="en-GB" sz="2000" dirty="0"/>
              <a:t>contains the time when the data was </a:t>
            </a:r>
            <a:r>
              <a:rPr lang="en-GB" sz="2000" dirty="0" smtClean="0"/>
              <a:t>generated.</a:t>
            </a:r>
            <a:endParaRPr lang="en-US" sz="2000" dirty="0" smtClean="0"/>
          </a:p>
          <a:p>
            <a:pPr marL="457200"/>
            <a:r>
              <a:rPr lang="en-US" sz="2000" dirty="0" smtClean="0"/>
              <a:t>This attribute could be added to the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 resource to timestamp the measurement by the device.</a:t>
            </a:r>
          </a:p>
          <a:p>
            <a:pPr marL="457200"/>
            <a:r>
              <a:rPr lang="en-US" sz="2000" dirty="0" smtClean="0"/>
              <a:t>It is mandatory in </a:t>
            </a:r>
            <a:r>
              <a:rPr lang="en-US" sz="2000" dirty="0" err="1" smtClean="0"/>
              <a:t>timeSeriesInstance</a:t>
            </a:r>
            <a:r>
              <a:rPr lang="en-US" sz="2000" dirty="0" smtClean="0"/>
              <a:t> but would be optional in </a:t>
            </a:r>
            <a:r>
              <a:rPr lang="en-US" sz="2000" dirty="0" err="1" smtClean="0"/>
              <a:t>flexContainer</a:t>
            </a:r>
            <a:r>
              <a:rPr lang="en-US" sz="2000" dirty="0"/>
              <a:t> (for both compatibility </a:t>
            </a:r>
            <a:r>
              <a:rPr lang="en-US" sz="2000" dirty="0" smtClean="0"/>
              <a:t>and relevance).</a:t>
            </a:r>
          </a:p>
          <a:p>
            <a:pPr marL="114300" indent="0">
              <a:buNone/>
            </a:pPr>
            <a:endParaRPr lang="en-US" sz="2000" b="1" dirty="0" smtClean="0">
              <a:solidFill>
                <a:srgbClr val="C00000"/>
              </a:solidFill>
            </a:endParaRPr>
          </a:p>
          <a:p>
            <a:pPr marL="114300" indent="0">
              <a:buNone/>
            </a:pPr>
            <a:endParaRPr lang="en-US" sz="20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66436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l"/>
            <a:r>
              <a:rPr lang="fr-FR" sz="3600" dirty="0"/>
              <a:t>Possible solution for Use </a:t>
            </a:r>
            <a:r>
              <a:rPr lang="fr-FR" sz="3600" dirty="0" smtClean="0"/>
              <a:t>Cases 2 &amp; 3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9337"/>
            <a:ext cx="8229600" cy="4525963"/>
          </a:xfrm>
        </p:spPr>
        <p:txBody>
          <a:bodyPr/>
          <a:lstStyle/>
          <a:p>
            <a:pPr marL="114300" indent="0">
              <a:buNone/>
            </a:pPr>
            <a:endParaRPr lang="en-US" sz="2000" b="1" dirty="0" smtClean="0">
              <a:solidFill>
                <a:srgbClr val="C00000"/>
              </a:solidFill>
            </a:endParaRPr>
          </a:p>
          <a:p>
            <a:pPr marL="114300" indent="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Introduce </a:t>
            </a:r>
            <a:r>
              <a:rPr lang="en-US" sz="2000" b="1" dirty="0" err="1" smtClean="0">
                <a:solidFill>
                  <a:srgbClr val="C00000"/>
                </a:solidFill>
              </a:rPr>
              <a:t>flexContainerInstance</a:t>
            </a:r>
            <a:endParaRPr lang="en-US" sz="2000" b="1" dirty="0">
              <a:solidFill>
                <a:srgbClr val="C00000"/>
              </a:solidFill>
            </a:endParaRPr>
          </a:p>
          <a:p>
            <a:pPr marL="457200"/>
            <a:r>
              <a:rPr lang="en-US" sz="2000" dirty="0" smtClean="0"/>
              <a:t>Each time a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 is modified, a </a:t>
            </a:r>
            <a:r>
              <a:rPr lang="en-US" sz="2000" b="1" dirty="0" smtClean="0"/>
              <a:t>copy</a:t>
            </a:r>
            <a:r>
              <a:rPr lang="en-US" sz="2000" dirty="0" smtClean="0"/>
              <a:t> of its content could be created as </a:t>
            </a:r>
            <a:r>
              <a:rPr lang="en-US" sz="2000" i="1" dirty="0" err="1" smtClean="0"/>
              <a:t>flexContainerInstance</a:t>
            </a:r>
            <a:r>
              <a:rPr lang="en-US" sz="2000" dirty="0" smtClean="0"/>
              <a:t>, child resource of the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.</a:t>
            </a:r>
            <a:endParaRPr lang="en-US" sz="2000" dirty="0"/>
          </a:p>
          <a:p>
            <a:pPr marL="457200"/>
            <a:r>
              <a:rPr lang="en-US" sz="2000" dirty="0" smtClean="0"/>
              <a:t>It would have the same </a:t>
            </a:r>
            <a:r>
              <a:rPr lang="en-US" sz="2000" dirty="0" err="1" smtClean="0"/>
              <a:t>containerDefinition</a:t>
            </a:r>
            <a:r>
              <a:rPr lang="en-US" sz="2000" dirty="0" smtClean="0"/>
              <a:t> and the same custom attributes as its parent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. It would be created based on the same XSD template as its parent.</a:t>
            </a:r>
          </a:p>
          <a:p>
            <a:pPr marL="457200"/>
            <a:r>
              <a:rPr lang="en-US" sz="2000" dirty="0" smtClean="0"/>
              <a:t>The parent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 would have </a:t>
            </a:r>
            <a:r>
              <a:rPr lang="en-US" sz="2000" dirty="0"/>
              <a:t>new </a:t>
            </a:r>
            <a:r>
              <a:rPr lang="en-US" sz="2000" i="1" dirty="0"/>
              <a:t>optional</a:t>
            </a:r>
            <a:r>
              <a:rPr lang="en-US" sz="2000" dirty="0"/>
              <a:t> attributes </a:t>
            </a:r>
            <a:r>
              <a:rPr lang="en-US" sz="2000" dirty="0" err="1"/>
              <a:t>maxNrOfInstances</a:t>
            </a:r>
            <a:r>
              <a:rPr lang="en-US" sz="2000" dirty="0"/>
              <a:t>, </a:t>
            </a:r>
            <a:r>
              <a:rPr lang="en-US" sz="2000" dirty="0" err="1"/>
              <a:t>maxInstanceAge</a:t>
            </a:r>
            <a:r>
              <a:rPr lang="en-US" sz="2000" dirty="0"/>
              <a:t>, </a:t>
            </a:r>
            <a:r>
              <a:rPr lang="en-US" sz="2000" dirty="0" err="1" smtClean="0"/>
              <a:t>currentNrOfInstances</a:t>
            </a:r>
            <a:r>
              <a:rPr lang="en-US" sz="2000" dirty="0" smtClean="0"/>
              <a:t> (same as in container or </a:t>
            </a:r>
            <a:r>
              <a:rPr lang="en-US" sz="2000" dirty="0" err="1" smtClean="0"/>
              <a:t>timeSeries</a:t>
            </a:r>
            <a:r>
              <a:rPr lang="en-US" sz="2000" dirty="0" smtClean="0"/>
              <a:t>) to manage a retention policy of child instances.</a:t>
            </a:r>
          </a:p>
          <a:p>
            <a:pPr marL="457200"/>
            <a:r>
              <a:rPr lang="en-US" sz="2000" dirty="0" smtClean="0"/>
              <a:t>The </a:t>
            </a:r>
            <a:r>
              <a:rPr lang="en-US" sz="2000" dirty="0"/>
              <a:t>parent </a:t>
            </a:r>
            <a:r>
              <a:rPr lang="en-US" sz="2000" dirty="0" err="1"/>
              <a:t>flexContainer</a:t>
            </a:r>
            <a:r>
              <a:rPr lang="en-US" sz="2000" dirty="0"/>
              <a:t> </a:t>
            </a:r>
            <a:r>
              <a:rPr lang="en-US" sz="2000" dirty="0" smtClean="0"/>
              <a:t>could manage </a:t>
            </a:r>
            <a:r>
              <a:rPr lang="en-US" sz="2000" i="1" dirty="0" smtClean="0"/>
              <a:t>latest</a:t>
            </a:r>
            <a:r>
              <a:rPr lang="en-US" sz="2000" dirty="0" smtClean="0"/>
              <a:t> and </a:t>
            </a:r>
            <a:r>
              <a:rPr lang="en-US" sz="2000" i="1" dirty="0" smtClean="0"/>
              <a:t>oldest</a:t>
            </a:r>
            <a:r>
              <a:rPr lang="en-US" sz="2000" dirty="0" smtClean="0"/>
              <a:t> virtual resources, like container and </a:t>
            </a:r>
            <a:r>
              <a:rPr lang="en-US" sz="2000" dirty="0" err="1" smtClean="0"/>
              <a:t>timeSeries</a:t>
            </a:r>
            <a:r>
              <a:rPr lang="en-US" sz="2000" dirty="0" smtClean="0"/>
              <a:t>.</a:t>
            </a:r>
            <a:endParaRPr lang="en-US" sz="2000" dirty="0"/>
          </a:p>
          <a:p>
            <a:pPr marL="114300" indent="0">
              <a:buNone/>
            </a:pPr>
            <a:endParaRPr lang="en-US" sz="20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02427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l"/>
            <a:r>
              <a:rPr lang="fr-FR" sz="3600" dirty="0"/>
              <a:t>Possible solution for Use Cases 2 &amp; 3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9337"/>
            <a:ext cx="8229600" cy="4525963"/>
          </a:xfrm>
        </p:spPr>
        <p:txBody>
          <a:bodyPr/>
          <a:lstStyle/>
          <a:p>
            <a:pPr marL="114300" indent="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Introduce </a:t>
            </a:r>
            <a:r>
              <a:rPr lang="en-US" sz="2000" b="1" dirty="0" err="1" smtClean="0">
                <a:solidFill>
                  <a:srgbClr val="C00000"/>
                </a:solidFill>
              </a:rPr>
              <a:t>flexContainerInstance</a:t>
            </a:r>
            <a:r>
              <a:rPr lang="en-US" sz="2000" b="1" dirty="0" smtClean="0">
                <a:solidFill>
                  <a:srgbClr val="C00000"/>
                </a:solidFill>
              </a:rPr>
              <a:t> (cont.)</a:t>
            </a:r>
            <a:endParaRPr lang="en-US" sz="2000" b="1" dirty="0">
              <a:solidFill>
                <a:srgbClr val="C00000"/>
              </a:solidFill>
            </a:endParaRPr>
          </a:p>
          <a:p>
            <a:pPr marL="457200"/>
            <a:r>
              <a:rPr lang="en-US" sz="2000" dirty="0" smtClean="0"/>
              <a:t>A </a:t>
            </a:r>
            <a:r>
              <a:rPr lang="en-US" sz="2000" dirty="0" err="1" smtClean="0"/>
              <a:t>flexContainerInstance</a:t>
            </a:r>
            <a:r>
              <a:rPr lang="en-US" sz="2000" dirty="0" smtClean="0"/>
              <a:t> can just handle READ / RETRIEVE requests, not CREATE / UPDATE / DELETE ones. </a:t>
            </a:r>
          </a:p>
          <a:p>
            <a:pPr marL="457200"/>
            <a:r>
              <a:rPr lang="en-US" sz="2000" dirty="0" smtClean="0"/>
              <a:t>It is automatically created when a </a:t>
            </a:r>
            <a:r>
              <a:rPr lang="en-US" sz="2000" dirty="0" err="1" smtClean="0"/>
              <a:t>flexCnt</a:t>
            </a:r>
            <a:r>
              <a:rPr lang="en-US" sz="2000" dirty="0" smtClean="0"/>
              <a:t> with </a:t>
            </a:r>
            <a:r>
              <a:rPr lang="en-US" sz="2000" dirty="0" err="1" smtClean="0"/>
              <a:t>maxNrOfInstances</a:t>
            </a:r>
            <a:r>
              <a:rPr lang="en-US" sz="2000" dirty="0" smtClean="0"/>
              <a:t>&gt;0 is updated (the absence of this attribute is considered as if it has value 0).</a:t>
            </a:r>
            <a:endParaRPr lang="en-US" sz="2000" dirty="0"/>
          </a:p>
          <a:p>
            <a:pPr marL="457200"/>
            <a:r>
              <a:rPr lang="en-US" sz="2000" dirty="0" smtClean="0"/>
              <a:t>When </a:t>
            </a:r>
            <a:r>
              <a:rPr lang="en-US" sz="2000" dirty="0"/>
              <a:t>a </a:t>
            </a:r>
            <a:r>
              <a:rPr lang="en-US" sz="2000" dirty="0" err="1"/>
              <a:t>flexContainer</a:t>
            </a:r>
            <a:r>
              <a:rPr lang="en-US" sz="2000" dirty="0"/>
              <a:t> with </a:t>
            </a:r>
            <a:r>
              <a:rPr lang="en-US" sz="2000" dirty="0" err="1" smtClean="0"/>
              <a:t>currentNrOfInstances</a:t>
            </a:r>
            <a:r>
              <a:rPr lang="en-US" sz="2000" dirty="0" smtClean="0"/>
              <a:t>=maxNrOfInstances≠0 is updated, the oldest </a:t>
            </a:r>
            <a:r>
              <a:rPr lang="en-US" sz="2000" dirty="0" err="1" smtClean="0"/>
              <a:t>flexContainerInstance</a:t>
            </a:r>
            <a:r>
              <a:rPr lang="en-US" sz="2000" dirty="0" smtClean="0"/>
              <a:t> is deleted and a new one is created. Instances can also be deleted when a </a:t>
            </a:r>
            <a:r>
              <a:rPr lang="en-GB" sz="2000" i="1" dirty="0" err="1" smtClean="0"/>
              <a:t>maxInstanceAge</a:t>
            </a:r>
            <a:r>
              <a:rPr lang="en-US" sz="2000" dirty="0"/>
              <a:t> </a:t>
            </a:r>
            <a:r>
              <a:rPr lang="en-US" sz="2000" dirty="0" smtClean="0"/>
              <a:t>≠ 0 is defined.</a:t>
            </a:r>
          </a:p>
          <a:p>
            <a:pPr marL="457200"/>
            <a:r>
              <a:rPr lang="en-US" sz="2000" dirty="0" smtClean="0"/>
              <a:t>Backwards compatibility is ensured by the fact that a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 with no </a:t>
            </a:r>
            <a:r>
              <a:rPr lang="en-US" sz="2000" dirty="0" err="1" smtClean="0"/>
              <a:t>maxNrOfInstances</a:t>
            </a:r>
            <a:r>
              <a:rPr lang="en-US" sz="2000" dirty="0"/>
              <a:t> </a:t>
            </a:r>
            <a:r>
              <a:rPr lang="en-US" sz="2000" dirty="0" smtClean="0"/>
              <a:t>attribute has its </a:t>
            </a:r>
            <a:r>
              <a:rPr lang="en-US" sz="2000" dirty="0" err="1" smtClean="0"/>
              <a:t>behaviour</a:t>
            </a:r>
            <a:r>
              <a:rPr lang="en-US" sz="2000" dirty="0" smtClean="0"/>
              <a:t> unchanged.</a:t>
            </a:r>
          </a:p>
          <a:p>
            <a:pPr marL="114300" indent="0">
              <a:buNone/>
            </a:pPr>
            <a:endParaRPr lang="en-US" sz="20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 eaLnBrk="1" hangingPunct="1"/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10690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l"/>
            <a:r>
              <a:rPr lang="fr-FR" sz="3600" dirty="0"/>
              <a:t>Possible solution for Use Cases 2 &amp; 3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9337"/>
            <a:ext cx="8229600" cy="4525963"/>
          </a:xfrm>
        </p:spPr>
        <p:txBody>
          <a:bodyPr/>
          <a:lstStyle/>
          <a:p>
            <a:pPr marL="114300" indent="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Introduce </a:t>
            </a:r>
            <a:r>
              <a:rPr lang="en-US" sz="2000" b="1" dirty="0" err="1" smtClean="0">
                <a:solidFill>
                  <a:srgbClr val="C00000"/>
                </a:solidFill>
              </a:rPr>
              <a:t>flexContainerInstance</a:t>
            </a:r>
            <a:r>
              <a:rPr lang="en-US" sz="2000" b="1" dirty="0" smtClean="0">
                <a:solidFill>
                  <a:srgbClr val="C00000"/>
                </a:solidFill>
              </a:rPr>
              <a:t> (cont.)</a:t>
            </a:r>
            <a:endParaRPr lang="en-US" sz="2000" b="1" dirty="0">
              <a:solidFill>
                <a:srgbClr val="C00000"/>
              </a:solidFill>
            </a:endParaRPr>
          </a:p>
          <a:p>
            <a:pPr marL="457200"/>
            <a:r>
              <a:rPr lang="en-US" sz="2000" dirty="0" smtClean="0"/>
              <a:t>For the mapping of TS-0023 SDT entities, </a:t>
            </a:r>
          </a:p>
          <a:p>
            <a:pPr marL="857250" lvl="1"/>
            <a:r>
              <a:rPr lang="en-US" sz="1800" dirty="0" smtClean="0">
                <a:solidFill>
                  <a:schemeClr val="tx1"/>
                </a:solidFill>
              </a:rPr>
              <a:t>it is not necessary to </a:t>
            </a:r>
            <a:r>
              <a:rPr lang="en-US" sz="1800" dirty="0" err="1" smtClean="0">
                <a:solidFill>
                  <a:schemeClr val="tx1"/>
                </a:solidFill>
              </a:rPr>
              <a:t>historize</a:t>
            </a:r>
            <a:r>
              <a:rPr lang="en-US" sz="1800" dirty="0" smtClean="0">
                <a:solidFill>
                  <a:schemeClr val="tx1"/>
                </a:solidFill>
              </a:rPr>
              <a:t> with </a:t>
            </a:r>
            <a:r>
              <a:rPr lang="en-US" sz="1800" dirty="0" err="1" smtClean="0">
                <a:solidFill>
                  <a:schemeClr val="tx1"/>
                </a:solidFill>
              </a:rPr>
              <a:t>flexContainerInstances</a:t>
            </a:r>
            <a:r>
              <a:rPr lang="en-US" sz="1800" dirty="0" smtClean="0">
                <a:solidFill>
                  <a:schemeClr val="tx1"/>
                </a:solidFill>
              </a:rPr>
              <a:t> the </a:t>
            </a:r>
            <a:r>
              <a:rPr lang="en-US" sz="1800" b="1" dirty="0" smtClean="0">
                <a:solidFill>
                  <a:schemeClr val="tx1"/>
                </a:solidFill>
              </a:rPr>
              <a:t>devices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flexContainers</a:t>
            </a:r>
            <a:r>
              <a:rPr lang="en-US" sz="1800" dirty="0" smtClean="0">
                <a:solidFill>
                  <a:schemeClr val="tx1"/>
                </a:solidFill>
              </a:rPr>
              <a:t> (no dynamicity) </a:t>
            </a:r>
          </a:p>
          <a:p>
            <a:pPr marL="857250" lvl="1"/>
            <a:r>
              <a:rPr lang="en-US" sz="1800" dirty="0" smtClean="0">
                <a:solidFill>
                  <a:schemeClr val="tx1"/>
                </a:solidFill>
              </a:rPr>
              <a:t>but it is possible to </a:t>
            </a:r>
            <a:r>
              <a:rPr lang="en-US" sz="1800" dirty="0" err="1" smtClean="0">
                <a:solidFill>
                  <a:schemeClr val="tx1"/>
                </a:solidFill>
              </a:rPr>
              <a:t>historize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</a:rPr>
              <a:t>modules</a:t>
            </a:r>
            <a:r>
              <a:rPr lang="en-US" sz="1800" dirty="0" smtClean="0">
                <a:solidFill>
                  <a:schemeClr val="tx1"/>
                </a:solidFill>
              </a:rPr>
              <a:t> (</a:t>
            </a:r>
            <a:r>
              <a:rPr lang="en-US" sz="1800" dirty="0" err="1" smtClean="0">
                <a:solidFill>
                  <a:schemeClr val="tx1"/>
                </a:solidFill>
              </a:rPr>
              <a:t>datapoints</a:t>
            </a:r>
            <a:r>
              <a:rPr lang="en-US" sz="1800" dirty="0" smtClean="0">
                <a:solidFill>
                  <a:schemeClr val="tx1"/>
                </a:solidFill>
              </a:rPr>
              <a:t> updates) and </a:t>
            </a:r>
            <a:r>
              <a:rPr lang="en-US" sz="1800" b="1" dirty="0">
                <a:solidFill>
                  <a:schemeClr val="tx1"/>
                </a:solidFill>
              </a:rPr>
              <a:t>actions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(action </a:t>
            </a:r>
            <a:r>
              <a:rPr lang="en-US" sz="1800" dirty="0" err="1" smtClean="0">
                <a:solidFill>
                  <a:schemeClr val="tx1"/>
                </a:solidFill>
              </a:rPr>
              <a:t>triggerings</a:t>
            </a:r>
            <a:r>
              <a:rPr lang="en-US" sz="1800" dirty="0" smtClean="0">
                <a:solidFill>
                  <a:schemeClr val="tx1"/>
                </a:solidFill>
              </a:rPr>
              <a:t>, with their arguments). </a:t>
            </a:r>
          </a:p>
          <a:p>
            <a:pPr marL="457200"/>
            <a:r>
              <a:rPr lang="en-US" sz="2000" dirty="0" smtClean="0"/>
              <a:t>Remark: to fully fix Use Cases 2 &amp; 3, the attribute </a:t>
            </a:r>
            <a:r>
              <a:rPr lang="en-US" sz="2000" i="1" dirty="0" err="1"/>
              <a:t>dataGenerationTime</a:t>
            </a:r>
            <a:r>
              <a:rPr lang="en-US" sz="2000" dirty="0" smtClean="0"/>
              <a:t> introduced previously is needed, and copied in </a:t>
            </a:r>
            <a:r>
              <a:rPr lang="en-US" sz="2000" dirty="0" err="1" smtClean="0"/>
              <a:t>flexContainerInstances</a:t>
            </a:r>
            <a:r>
              <a:rPr lang="en-US" sz="2000" dirty="0" smtClean="0"/>
              <a:t>.</a:t>
            </a:r>
          </a:p>
          <a:p>
            <a:pPr marL="114300" indent="0">
              <a:buNone/>
            </a:pPr>
            <a:endParaRPr lang="en-US" sz="20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4572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7665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32AD6272BA1743B7DC165B6F47F0BC" ma:contentTypeVersion="0" ma:contentTypeDescription="Create a new document." ma:contentTypeScope="" ma:versionID="caebd0c2af7f56af788e0628e22ab5a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0BDE2C7-381A-40C9-AFC5-C7370D982805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648FFD6-4654-4B0F-B6FB-2251CC00BF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681DC03-5DC6-48B1-81A0-48FE04FF75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2897</TotalTime>
  <Words>918</Words>
  <Application>Microsoft Office PowerPoint</Application>
  <PresentationFormat>Affichage à l'écran (4:3)</PresentationFormat>
  <Paragraphs>74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Office Theme</vt:lpstr>
      <vt:lpstr>Timestamping and historization of flexContainers </vt:lpstr>
      <vt:lpstr>Context</vt:lpstr>
      <vt:lpstr>Use case 1 &amp; issue</vt:lpstr>
      <vt:lpstr>Use case 2 &amp; issue</vt:lpstr>
      <vt:lpstr>Use case 3 &amp; issue</vt:lpstr>
      <vt:lpstr>Possible solution for Use Case 1</vt:lpstr>
      <vt:lpstr>Possible solution for Use Cases 2 &amp; 3</vt:lpstr>
      <vt:lpstr>Possible solution for Use Cases 2 &amp; 3</vt:lpstr>
      <vt:lpstr>Possible solution for Use Cases 2 &amp; 3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LE BRUN Leila IMT/OLS</cp:lastModifiedBy>
  <cp:revision>77</cp:revision>
  <dcterms:created xsi:type="dcterms:W3CDTF">2012-09-11T22:52:11Z</dcterms:created>
  <dcterms:modified xsi:type="dcterms:W3CDTF">2019-09-02T10:24:36Z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(2)Ry4A3K9dFXMFoQHOg6ySuEbqUIi6P6lP80Y6Kp7K0uzsZmzHHDDmnpJJH42ULh/6rtgyyFuP
HKdFVtthVDcjDe1UgoGdbi17e/V4FhCvkIVz+iiXjJ2T/YCB0p5qpqods+YEPtQiCGJtBac2
/nn3MV6JveG8NYGIOjzoMs1dbimaVsPkXLsm+BLIgTv8TnGfw+NIx4ra+Y6fTvfAueh7cvIG
zOSnD7Vr+8/ZElC6cA</vt:lpwstr>
  </property>
  <property fmtid="{D5CDD505-2E9C-101B-9397-08002B2CF9AE}" pid="3" name="_2015_ms_pID_7253431">
    <vt:lpwstr>7iiBLBOkxVqhjyD24Tkal9XdjZ9i1bRTriW4fJlWuebtlXhQKq6bmM
b51kUuyMwQfz53G+AtEU6/5keqIN47wiexpEUIbqWfIkfqE0oNlHG2ll3g4L8NapczWxwQXc
pa3X5hIzUN3/V/zDdqixxCpVeSIXskjOW1t1GaICa2YP6l5WVBiPgLa8kwceNPU+STo=</vt:lpwstr>
  </property>
  <property fmtid="{D5CDD505-2E9C-101B-9397-08002B2CF9AE}" pid="4" name="ContentTypeId">
    <vt:lpwstr>0x010100A032AD6272BA1743B7DC165B6F47F0BC</vt:lpwstr>
  </property>
</Properties>
</file>