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0" r:id="rId3"/>
    <p:sldId id="274" r:id="rId4"/>
    <p:sldId id="275" r:id="rId5"/>
    <p:sldId id="276" r:id="rId6"/>
    <p:sldId id="279" r:id="rId7"/>
    <p:sldId id="277" r:id="rId8"/>
    <p:sldId id="278" r:id="rId9"/>
    <p:sldId id="281" r:id="rId10"/>
    <p:sldId id="280" r:id="rId11"/>
    <p:sldId id="282" r:id="rId12"/>
    <p:sldId id="283" r:id="rId13"/>
    <p:sldId id="284" r:id="rId14"/>
    <p:sldId id="28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9" autoAdjust="0"/>
    <p:restoredTop sz="94660"/>
  </p:normalViewPr>
  <p:slideViewPr>
    <p:cSldViewPr snapToGrid="0">
      <p:cViewPr varScale="1">
        <p:scale>
          <a:sx n="128" d="100"/>
          <a:sy n="128" d="100"/>
        </p:scale>
        <p:origin x="448" y="16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17/02/20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2/17/20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2/17/20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2/17/20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2/17/20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2/17/20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nrico.scarrone@telecomitalia.it" TargetMode="External"/><Relationship Id="rId2" Type="http://schemas.openxmlformats.org/officeDocument/2006/relationships/hyperlink" Target="mailto:massimovanetti@gmail.com" TargetMode="Externa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Presentation of</a:t>
            </a:r>
            <a:br>
              <a:rPr lang="en-US" dirty="0"/>
            </a:br>
            <a:r>
              <a:rPr lang="en-US" dirty="0"/>
              <a:t>Smart Lifts Use Cases</a:t>
            </a:r>
          </a:p>
        </p:txBody>
      </p:sp>
      <p:sp>
        <p:nvSpPr>
          <p:cNvPr id="4" name="Slide Number Placeholder 3"/>
          <p:cNvSpPr>
            <a:spLocks noGrp="1"/>
          </p:cNvSpPr>
          <p:nvPr>
            <p:ph type="sldNum" sz="quarter" idx="12"/>
          </p:nvPr>
        </p:nvSpPr>
        <p:spPr/>
        <p:txBody>
          <a:bodyPr/>
          <a:lstStyle/>
          <a:p>
            <a:fld id="{CF81B550-7CF2-4283-9092-C0AEF1549117}" type="slidenum">
              <a:rPr lang="en-US" smtClean="0"/>
              <a:t>1</a:t>
            </a:fld>
            <a:endParaRPr lang="en-US"/>
          </a:p>
        </p:txBody>
      </p:sp>
      <p:sp>
        <p:nvSpPr>
          <p:cNvPr id="3" name="Text Placeholder 2"/>
          <p:cNvSpPr>
            <a:spLocks noGrp="1"/>
          </p:cNvSpPr>
          <p:nvPr>
            <p:ph type="subTitle" idx="1"/>
          </p:nvPr>
        </p:nvSpPr>
        <p:spPr>
          <a:xfrm>
            <a:off x="659780" y="3837899"/>
            <a:ext cx="9144000" cy="2387600"/>
          </a:xfrm>
        </p:spPr>
        <p:txBody>
          <a:bodyPr>
            <a:normAutofit fontScale="92500" lnSpcReduction="20000"/>
          </a:bodyPr>
          <a:lstStyle/>
          <a:p>
            <a:r>
              <a:rPr lang="en-GB" dirty="0"/>
              <a:t>Group Name: 	</a:t>
            </a:r>
            <a:r>
              <a:rPr lang="en-GB" dirty="0">
                <a:solidFill>
                  <a:schemeClr val="bg2">
                    <a:lumMod val="50000"/>
                  </a:schemeClr>
                </a:solidFill>
              </a:rPr>
              <a:t>RDM</a:t>
            </a:r>
            <a:br>
              <a:rPr lang="en-GB" dirty="0"/>
            </a:br>
            <a:r>
              <a:rPr lang="en-GB" dirty="0"/>
              <a:t>Related CR:	</a:t>
            </a:r>
            <a:r>
              <a:rPr lang="en-GB" dirty="0">
                <a:solidFill>
                  <a:schemeClr val="bg2">
                    <a:lumMod val="50000"/>
                  </a:schemeClr>
                </a:solidFill>
              </a:rPr>
              <a:t>RDM-2020-0011-Smart_Lifts_Use_Cases</a:t>
            </a:r>
          </a:p>
          <a:p>
            <a:r>
              <a:rPr lang="en-GB" dirty="0"/>
              <a:t>Source:</a:t>
            </a:r>
          </a:p>
          <a:p>
            <a:r>
              <a:rPr lang="en-GB" dirty="0"/>
              <a:t>	</a:t>
            </a:r>
            <a:r>
              <a:rPr lang="en-GB" sz="2200" dirty="0">
                <a:solidFill>
                  <a:schemeClr val="bg2">
                    <a:lumMod val="50000"/>
                  </a:schemeClr>
                </a:solidFill>
              </a:rPr>
              <a:t>SBS: Massimo Vanetti, </a:t>
            </a:r>
            <a:r>
              <a:rPr lang="en-GB" sz="2200" dirty="0">
                <a:solidFill>
                  <a:schemeClr val="bg2">
                    <a:lumMod val="50000"/>
                  </a:schemeClr>
                </a:solidFill>
                <a:hlinkClick r:id="rId2">
                  <a:extLst>
                    <a:ext uri="{A12FA001-AC4F-418D-AE19-62706E023703}">
                      <ahyp:hlinkClr xmlns:ahyp="http://schemas.microsoft.com/office/drawing/2018/hyperlinkcolor" val="tx"/>
                    </a:ext>
                  </a:extLst>
                </a:hlinkClick>
              </a:rPr>
              <a:t>massimovanetti@gmail.com</a:t>
            </a:r>
            <a:endParaRPr lang="en-GB" sz="2200" dirty="0">
              <a:solidFill>
                <a:schemeClr val="bg2">
                  <a:lumMod val="50000"/>
                </a:schemeClr>
              </a:solidFill>
            </a:endParaRPr>
          </a:p>
          <a:p>
            <a:r>
              <a:rPr lang="en-GB" sz="2200" dirty="0">
                <a:solidFill>
                  <a:schemeClr val="bg2">
                    <a:lumMod val="50000"/>
                  </a:schemeClr>
                </a:solidFill>
              </a:rPr>
              <a:t>	TIM: Enrico </a:t>
            </a:r>
            <a:r>
              <a:rPr lang="en-GB" sz="2200" dirty="0" err="1">
                <a:solidFill>
                  <a:schemeClr val="bg2">
                    <a:lumMod val="50000"/>
                  </a:schemeClr>
                </a:solidFill>
              </a:rPr>
              <a:t>Scarrone</a:t>
            </a:r>
            <a:r>
              <a:rPr lang="en-GB" sz="2200" dirty="0">
                <a:solidFill>
                  <a:schemeClr val="bg2">
                    <a:lumMod val="50000"/>
                  </a:schemeClr>
                </a:solidFill>
              </a:rPr>
              <a:t>, </a:t>
            </a:r>
            <a:r>
              <a:rPr lang="en-GB" sz="2200" dirty="0">
                <a:solidFill>
                  <a:schemeClr val="bg2">
                    <a:lumMod val="50000"/>
                  </a:schemeClr>
                </a:solidFill>
                <a:hlinkClick r:id="rId3">
                  <a:extLst>
                    <a:ext uri="{A12FA001-AC4F-418D-AE19-62706E023703}">
                      <ahyp:hlinkClr xmlns:ahyp="http://schemas.microsoft.com/office/drawing/2018/hyperlinkcolor" val="tx"/>
                    </a:ext>
                  </a:extLst>
                </a:hlinkClick>
              </a:rPr>
              <a:t>enrico.scarrone@telecomitalia.it</a:t>
            </a:r>
            <a:endParaRPr lang="en-GB" sz="2200" dirty="0">
              <a:solidFill>
                <a:schemeClr val="bg2">
                  <a:lumMod val="50000"/>
                </a:schemeClr>
              </a:solidFill>
            </a:endParaRPr>
          </a:p>
          <a:p>
            <a:r>
              <a:rPr lang="en-GB" dirty="0"/>
              <a:t>Meeting: 	</a:t>
            </a:r>
            <a:r>
              <a:rPr lang="en-US" dirty="0">
                <a:solidFill>
                  <a:schemeClr val="bg2">
                    <a:lumMod val="50000"/>
                  </a:schemeClr>
                </a:solidFill>
              </a:rPr>
              <a:t>oneM2M TP #44 in San Diego, CA</a:t>
            </a:r>
          </a:p>
          <a:p>
            <a:r>
              <a:rPr lang="en-US" dirty="0"/>
              <a:t>Agenda Item: 	</a:t>
            </a:r>
            <a:r>
              <a:rPr lang="en-US" dirty="0">
                <a:solidFill>
                  <a:schemeClr val="bg2">
                    <a:lumMod val="50000"/>
                  </a:schemeClr>
                </a:solidFill>
              </a:rPr>
              <a:t>TS-0001 Related</a:t>
            </a:r>
          </a:p>
          <a:p>
            <a:endParaRPr lang="en-GB" dirty="0"/>
          </a:p>
          <a:p>
            <a:endParaRPr lang="en-GB" dirty="0"/>
          </a:p>
          <a:p>
            <a:endParaRPr lang="en-US" dirty="0"/>
          </a:p>
          <a:p>
            <a:endParaRPr lang="en-US" dirty="0"/>
          </a:p>
        </p:txBody>
      </p:sp>
      <p:pic>
        <p:nvPicPr>
          <p:cNvPr id="6" name="Picture 5" descr="A close up of a logo&#10;&#10;Description automatically generated">
            <a:extLst>
              <a:ext uri="{FF2B5EF4-FFF2-40B4-BE49-F238E27FC236}">
                <a16:creationId xmlns:a16="http://schemas.microsoft.com/office/drawing/2014/main" id="{00C1AFDC-E849-9D40-836C-11D60E53B6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47771" y="328718"/>
            <a:ext cx="1642867" cy="1589003"/>
          </a:xfrm>
          <a:prstGeom prst="rect">
            <a:avLst/>
          </a:prstGeom>
        </p:spPr>
      </p:pic>
    </p:spTree>
    <p:extLst>
      <p:ext uri="{BB962C8B-B14F-4D97-AF65-F5344CB8AC3E}">
        <p14:creationId xmlns:p14="http://schemas.microsoft.com/office/powerpoint/2010/main" val="1827208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Manage </a:t>
            </a:r>
            <a:r>
              <a:rPr lang="fr-FR" sz="3600" dirty="0" err="1"/>
              <a:t>Priority</a:t>
            </a:r>
            <a:r>
              <a:rPr lang="fr-FR" sz="3600" dirty="0"/>
              <a:t> People</a:t>
            </a:r>
          </a:p>
        </p:txBody>
      </p:sp>
      <p:sp>
        <p:nvSpPr>
          <p:cNvPr id="3" name="Content Placeholder 2"/>
          <p:cNvSpPr>
            <a:spLocks noGrp="1"/>
          </p:cNvSpPr>
          <p:nvPr>
            <p:ph idx="1"/>
          </p:nvPr>
        </p:nvSpPr>
        <p:spPr/>
        <p:txBody>
          <a:bodyPr>
            <a:normAutofit/>
          </a:bodyPr>
          <a:lstStyle/>
          <a:p>
            <a:endParaRPr lang="fr-FR" dirty="0"/>
          </a:p>
          <a:p>
            <a:r>
              <a:rPr lang="en-GB" dirty="0"/>
              <a:t>There are some cases in which the system should manage passengers with priority (like disabled people) to grant them access to the lift – or better a group of lifts – in the faster and appropriate way.</a:t>
            </a:r>
          </a:p>
          <a:p>
            <a:endParaRPr lang="en-GB" dirty="0"/>
          </a:p>
          <a:p>
            <a:r>
              <a:rPr lang="en-GB" dirty="0"/>
              <a:t>In other cases blind people could have a smart system when they can have access to a building more or less like all the other people, except the tactile path on the floor and/or tactile plan to understand where are the stairs, the lifts, the toilettes, etc…</a:t>
            </a:r>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10</a:t>
            </a:fld>
            <a:endParaRPr lang="en-US"/>
          </a:p>
        </p:txBody>
      </p:sp>
    </p:spTree>
    <p:extLst>
      <p:ext uri="{BB962C8B-B14F-4D97-AF65-F5344CB8AC3E}">
        <p14:creationId xmlns:p14="http://schemas.microsoft.com/office/powerpoint/2010/main" val="3423443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10329185" cy="1173570"/>
          </a:xfrm>
        </p:spPr>
        <p:txBody>
          <a:bodyPr>
            <a:noAutofit/>
          </a:bodyPr>
          <a:lstStyle/>
          <a:p>
            <a:r>
              <a:rPr lang="fr-FR" sz="3200" dirty="0"/>
              <a:t>Management of Maintenance </a:t>
            </a:r>
            <a:br>
              <a:rPr lang="fr-FR" sz="3200" dirty="0"/>
            </a:br>
            <a:r>
              <a:rPr lang="fr-FR" sz="3200" dirty="0"/>
              <a:t>and Inspection </a:t>
            </a:r>
            <a:r>
              <a:rPr lang="fr-FR" sz="3200" dirty="0" err="1"/>
              <a:t>Visits</a:t>
            </a:r>
            <a:r>
              <a:rPr lang="fr-FR" sz="3200" dirty="0"/>
              <a:t> of the Lift or Group of Lifts</a:t>
            </a:r>
          </a:p>
        </p:txBody>
      </p:sp>
      <p:sp>
        <p:nvSpPr>
          <p:cNvPr id="3" name="Content Placeholder 2"/>
          <p:cNvSpPr>
            <a:spLocks noGrp="1"/>
          </p:cNvSpPr>
          <p:nvPr>
            <p:ph idx="1"/>
          </p:nvPr>
        </p:nvSpPr>
        <p:spPr/>
        <p:txBody>
          <a:bodyPr>
            <a:normAutofit fontScale="77500" lnSpcReduction="20000"/>
          </a:bodyPr>
          <a:lstStyle/>
          <a:p>
            <a:endParaRPr lang="fr-FR" dirty="0"/>
          </a:p>
          <a:p>
            <a:r>
              <a:rPr lang="en-GB" dirty="0"/>
              <a:t>This case is about how to check the visits scheduled by the maintenance company, as well as those of verification of the notified body.</a:t>
            </a:r>
          </a:p>
          <a:p>
            <a:endParaRPr lang="en-GB" dirty="0"/>
          </a:p>
          <a:p>
            <a:r>
              <a:rPr lang="en-GB" dirty="0"/>
              <a:t>The owner or manager of the lift checks that the scheduled maintenance visits defined in the contract with the maintenance company are carried out with the agreed deadline and also checks that the notified body performs the pertinent checks.</a:t>
            </a:r>
          </a:p>
          <a:p>
            <a:endParaRPr lang="en-GB" dirty="0"/>
          </a:p>
          <a:p>
            <a:r>
              <a:rPr lang="en-GB" dirty="0"/>
              <a:t>In this case the control panel must recognize and record the access to the system in case of maintenance and / or verification and send a signal (e-mail report or a message).</a:t>
            </a:r>
          </a:p>
          <a:p>
            <a:endParaRPr lang="en-GB" dirty="0"/>
          </a:p>
          <a:p>
            <a:r>
              <a:rPr lang="en-GB" dirty="0"/>
              <a:t>The owner or manager of the lift records the event and can make the data available to the owners of the building.</a:t>
            </a:r>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11</a:t>
            </a:fld>
            <a:endParaRPr lang="en-US"/>
          </a:p>
        </p:txBody>
      </p:sp>
    </p:spTree>
    <p:extLst>
      <p:ext uri="{BB962C8B-B14F-4D97-AF65-F5344CB8AC3E}">
        <p14:creationId xmlns:p14="http://schemas.microsoft.com/office/powerpoint/2010/main" val="158055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200" dirty="0"/>
              <a:t>Lift Car Call to the </a:t>
            </a:r>
            <a:r>
              <a:rPr lang="fr-FR" sz="3200" dirty="0" err="1"/>
              <a:t>Floor</a:t>
            </a:r>
            <a:r>
              <a:rPr lang="fr-FR" sz="3200" dirty="0"/>
              <a:t> </a:t>
            </a:r>
            <a:r>
              <a:rPr lang="fr-FR" sz="3200" dirty="0" err="1"/>
              <a:t>Desired</a:t>
            </a:r>
            <a:r>
              <a:rPr lang="fr-FR" sz="3200" dirty="0"/>
              <a:t> via Smartphone App</a:t>
            </a:r>
          </a:p>
        </p:txBody>
      </p:sp>
      <p:sp>
        <p:nvSpPr>
          <p:cNvPr id="3" name="Content Placeholder 2"/>
          <p:cNvSpPr>
            <a:spLocks noGrp="1"/>
          </p:cNvSpPr>
          <p:nvPr>
            <p:ph idx="1"/>
          </p:nvPr>
        </p:nvSpPr>
        <p:spPr/>
        <p:txBody>
          <a:bodyPr>
            <a:normAutofit fontScale="85000" lnSpcReduction="20000"/>
          </a:bodyPr>
          <a:lstStyle/>
          <a:p>
            <a:endParaRPr lang="fr-FR" dirty="0"/>
          </a:p>
          <a:p>
            <a:r>
              <a:rPr lang="en-GB" dirty="0"/>
              <a:t>This case concerns the passenger's interaction with the elevator via an application downloaded to the smartphone. The application allows you to call the predetermined elevator lift car and take it to the desired floor using an application and/or voice control. There is also the possibility of receiving notifications about scheduled maintenance or down time.</a:t>
            </a:r>
          </a:p>
          <a:p>
            <a:endParaRPr lang="en-GB" dirty="0"/>
          </a:p>
          <a:p>
            <a:r>
              <a:rPr lang="en-GB" dirty="0"/>
              <a:t>In this case, the application itself is made to provide an acknowledgment of the elevator or elevators to be used (an application can register and recognize multiple installations) via a QR Code. At this point, the passenger near the elevator can proceed to the choice of the lift, its identification and the call of the lift car on the desired floor. The application will exchange the request with the lift controller framework that will verify the ability to handle the call by bringing the cabin to the desired floor.</a:t>
            </a:r>
          </a:p>
          <a:p>
            <a:pPr marL="0" indent="0">
              <a:buNone/>
            </a:pPr>
            <a:endParaRPr lang="en-GB" dirty="0"/>
          </a:p>
          <a:p>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12</a:t>
            </a:fld>
            <a:endParaRPr lang="en-US"/>
          </a:p>
        </p:txBody>
      </p:sp>
    </p:spTree>
    <p:extLst>
      <p:ext uri="{BB962C8B-B14F-4D97-AF65-F5344CB8AC3E}">
        <p14:creationId xmlns:p14="http://schemas.microsoft.com/office/powerpoint/2010/main" val="2000071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600" dirty="0"/>
              <a:t>Future </a:t>
            </a:r>
            <a:r>
              <a:rPr lang="fr-FR" sz="3600" dirty="0" err="1"/>
              <a:t>Steps</a:t>
            </a:r>
            <a:r>
              <a:rPr lang="fr-FR" sz="3600" dirty="0"/>
              <a:t>: Standardisation</a:t>
            </a:r>
          </a:p>
        </p:txBody>
      </p:sp>
      <p:sp>
        <p:nvSpPr>
          <p:cNvPr id="3" name="Content Placeholder 2"/>
          <p:cNvSpPr>
            <a:spLocks noGrp="1"/>
          </p:cNvSpPr>
          <p:nvPr>
            <p:ph idx="1"/>
          </p:nvPr>
        </p:nvSpPr>
        <p:spPr/>
        <p:txBody>
          <a:bodyPr>
            <a:normAutofit/>
          </a:bodyPr>
          <a:lstStyle/>
          <a:p>
            <a:endParaRPr lang="fr-FR" dirty="0"/>
          </a:p>
          <a:p>
            <a:r>
              <a:rPr lang="en-GB" dirty="0"/>
              <a:t>If the present contribution is accepted, further contributions to oneM2M are envisaged:</a:t>
            </a:r>
          </a:p>
          <a:p>
            <a:pPr lvl="1"/>
            <a:r>
              <a:rPr lang="en-GB" dirty="0"/>
              <a:t>Semantics, directly to oneM2M</a:t>
            </a:r>
          </a:p>
          <a:p>
            <a:pPr lvl="1"/>
            <a:r>
              <a:rPr lang="en-GB" dirty="0"/>
              <a:t>Semantics, through SAREF</a:t>
            </a:r>
          </a:p>
          <a:p>
            <a:pPr lvl="1"/>
            <a:r>
              <a:rPr lang="en-GB" dirty="0"/>
              <a:t>Refinements tracking the evolution of TR 103 546</a:t>
            </a:r>
          </a:p>
          <a:p>
            <a:r>
              <a:rPr lang="en-GB" dirty="0"/>
              <a:t>Within ETSI it is planned that TR 103 546, following its publication, will rapidly evolve to TS status. It is also planned to include Smart Lifts in SAREF portal and in a new SAREF TS extension</a:t>
            </a:r>
          </a:p>
          <a:p>
            <a:pPr marL="0" indent="0">
              <a:buNone/>
            </a:pPr>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13</a:t>
            </a:fld>
            <a:endParaRPr lang="en-US"/>
          </a:p>
        </p:txBody>
      </p:sp>
    </p:spTree>
    <p:extLst>
      <p:ext uri="{BB962C8B-B14F-4D97-AF65-F5344CB8AC3E}">
        <p14:creationId xmlns:p14="http://schemas.microsoft.com/office/powerpoint/2010/main" val="277561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497281" cy="1173570"/>
          </a:xfrm>
        </p:spPr>
        <p:txBody>
          <a:bodyPr>
            <a:noAutofit/>
          </a:bodyPr>
          <a:lstStyle/>
          <a:p>
            <a:r>
              <a:rPr lang="fr-FR" sz="3600" dirty="0"/>
              <a:t>Future </a:t>
            </a:r>
            <a:r>
              <a:rPr lang="fr-FR" sz="3600" dirty="0" err="1"/>
              <a:t>Steps</a:t>
            </a:r>
            <a:r>
              <a:rPr lang="fr-FR" sz="3600" dirty="0"/>
              <a:t>: </a:t>
            </a:r>
            <a:r>
              <a:rPr lang="fr-FR" sz="3600" dirty="0" err="1"/>
              <a:t>PoC</a:t>
            </a:r>
            <a:r>
              <a:rPr lang="fr-FR" sz="3600" dirty="0"/>
              <a:t> and Business </a:t>
            </a:r>
            <a:r>
              <a:rPr lang="fr-FR" sz="3600" dirty="0" err="1"/>
              <a:t>propective</a:t>
            </a:r>
            <a:endParaRPr lang="fr-FR" sz="3600" dirty="0"/>
          </a:p>
        </p:txBody>
      </p:sp>
      <p:sp>
        <p:nvSpPr>
          <p:cNvPr id="3" name="Content Placeholder 2"/>
          <p:cNvSpPr>
            <a:spLocks noGrp="1"/>
          </p:cNvSpPr>
          <p:nvPr>
            <p:ph idx="1"/>
          </p:nvPr>
        </p:nvSpPr>
        <p:spPr/>
        <p:txBody>
          <a:bodyPr>
            <a:normAutofit/>
          </a:bodyPr>
          <a:lstStyle/>
          <a:p>
            <a:endParaRPr lang="fr-FR" dirty="0"/>
          </a:p>
          <a:p>
            <a:r>
              <a:rPr lang="en-GB" dirty="0"/>
              <a:t>The parties involved intend to start very soon a </a:t>
            </a:r>
            <a:r>
              <a:rPr lang="en-GB" dirty="0" err="1"/>
              <a:t>PoC</a:t>
            </a:r>
            <a:r>
              <a:rPr lang="en-GB" dirty="0"/>
              <a:t> project, using oneM2M as the core platform. To this extent, in order to help reduce starting friction, TIM will make available their R&amp;D platform for the </a:t>
            </a:r>
            <a:r>
              <a:rPr lang="en-GB" dirty="0" err="1"/>
              <a:t>PoC</a:t>
            </a:r>
            <a:r>
              <a:rPr lang="en-GB" dirty="0"/>
              <a:t> and related demos.</a:t>
            </a:r>
          </a:p>
          <a:p>
            <a:pPr marL="0" indent="0">
              <a:buNone/>
            </a:pPr>
            <a:endParaRPr lang="en-GB" dirty="0"/>
          </a:p>
        </p:txBody>
      </p:sp>
      <p:sp>
        <p:nvSpPr>
          <p:cNvPr id="7" name="Slide Number Placeholder 6"/>
          <p:cNvSpPr>
            <a:spLocks noGrp="1"/>
          </p:cNvSpPr>
          <p:nvPr>
            <p:ph type="sldNum" sz="quarter" idx="12"/>
          </p:nvPr>
        </p:nvSpPr>
        <p:spPr/>
        <p:txBody>
          <a:bodyPr/>
          <a:lstStyle/>
          <a:p>
            <a:fld id="{CF81B550-7CF2-4283-9092-C0AEF1549117}" type="slidenum">
              <a:rPr lang="en-US" smtClean="0"/>
              <a:t>14</a:t>
            </a:fld>
            <a:endParaRPr lang="en-US"/>
          </a:p>
        </p:txBody>
      </p:sp>
    </p:spTree>
    <p:extLst>
      <p:ext uri="{BB962C8B-B14F-4D97-AF65-F5344CB8AC3E}">
        <p14:creationId xmlns:p14="http://schemas.microsoft.com/office/powerpoint/2010/main" val="3723652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Context</a:t>
            </a:r>
            <a:r>
              <a:rPr lang="fr-FR" sz="3600" dirty="0"/>
              <a:t> – 1/2</a:t>
            </a:r>
          </a:p>
        </p:txBody>
      </p:sp>
      <p:sp>
        <p:nvSpPr>
          <p:cNvPr id="3" name="Content Placeholder 2"/>
          <p:cNvSpPr>
            <a:spLocks noGrp="1"/>
          </p:cNvSpPr>
          <p:nvPr>
            <p:ph idx="1"/>
          </p:nvPr>
        </p:nvSpPr>
        <p:spPr/>
        <p:txBody>
          <a:bodyPr>
            <a:normAutofit fontScale="92500"/>
          </a:bodyPr>
          <a:lstStyle/>
          <a:p>
            <a:endParaRPr lang="en-US" dirty="0"/>
          </a:p>
          <a:p>
            <a:r>
              <a:rPr lang="en-US" dirty="0"/>
              <a:t>The present use cases contribution come from ETSI TR 103 546 V0.2.1 (Requirement &amp; Feasibility study for Smart Lifts in IoT)</a:t>
            </a:r>
          </a:p>
          <a:p>
            <a:endParaRPr lang="en-US" dirty="0"/>
          </a:p>
          <a:p>
            <a:r>
              <a:rPr lang="en-US" dirty="0"/>
              <a:t>ETSI TR 103 546 V0.2.1 ( 2019-12) has been consolidated and it is expected to be formally finalized in March 2020 and published in Apri2020.</a:t>
            </a:r>
          </a:p>
          <a:p>
            <a:endParaRPr lang="en-US" dirty="0"/>
          </a:p>
          <a:p>
            <a:r>
              <a:rPr lang="en-US" dirty="0"/>
              <a:t>It is currently available as ETSI TR 103 546 V0.2.1 in the open area of ETSI TC SmartM2M https://</a:t>
            </a:r>
            <a:r>
              <a:rPr lang="en-US" dirty="0" err="1"/>
              <a:t>docbox.etsi.org</a:t>
            </a:r>
            <a:r>
              <a:rPr lang="en-US" dirty="0"/>
              <a:t>/SmartM2M/Open/, and then will be available as ETSI published document.</a:t>
            </a:r>
          </a:p>
        </p:txBody>
      </p:sp>
      <p:sp>
        <p:nvSpPr>
          <p:cNvPr id="7" name="Slide Number Placeholder 6"/>
          <p:cNvSpPr>
            <a:spLocks noGrp="1"/>
          </p:cNvSpPr>
          <p:nvPr>
            <p:ph type="sldNum" sz="quarter" idx="12"/>
          </p:nvPr>
        </p:nvSpPr>
        <p:spPr/>
        <p:txBody>
          <a:bodyPr/>
          <a:lstStyle/>
          <a:p>
            <a:fld id="{CF81B550-7CF2-4283-9092-C0AEF1549117}" type="slidenum">
              <a:rPr lang="en-US" smtClean="0"/>
              <a:t>2</a:t>
            </a:fld>
            <a:endParaRPr lang="en-US"/>
          </a:p>
        </p:txBody>
      </p:sp>
    </p:spTree>
    <p:extLst>
      <p:ext uri="{BB962C8B-B14F-4D97-AF65-F5344CB8AC3E}">
        <p14:creationId xmlns:p14="http://schemas.microsoft.com/office/powerpoint/2010/main" val="310429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Context</a:t>
            </a:r>
            <a:r>
              <a:rPr lang="fr-FR" sz="3600" dirty="0"/>
              <a:t> – 2/2</a:t>
            </a:r>
          </a:p>
        </p:txBody>
      </p:sp>
      <p:sp>
        <p:nvSpPr>
          <p:cNvPr id="3" name="Content Placeholder 2"/>
          <p:cNvSpPr>
            <a:spLocks noGrp="1"/>
          </p:cNvSpPr>
          <p:nvPr>
            <p:ph idx="1"/>
          </p:nvPr>
        </p:nvSpPr>
        <p:spPr/>
        <p:txBody>
          <a:bodyPr>
            <a:normAutofit fontScale="92500" lnSpcReduction="10000"/>
          </a:bodyPr>
          <a:lstStyle/>
          <a:p>
            <a:endParaRPr lang="en-US" dirty="0"/>
          </a:p>
          <a:p>
            <a:r>
              <a:rPr lang="en-US" dirty="0"/>
              <a:t>The activity on Smart Lifts was started in ETSI by EFESME</a:t>
            </a:r>
          </a:p>
          <a:p>
            <a:r>
              <a:rPr lang="en-US" dirty="0"/>
              <a:t>EFESME, the European Federation of Elevator SMEs, is a founding member of SBS</a:t>
            </a:r>
          </a:p>
          <a:p>
            <a:r>
              <a:rPr lang="en-US" dirty="0"/>
              <a:t>ANACAM, the Italian lift industry Association, is in turn a founding member of EFESME. They represent about 400 independent SMEs operating in the elevation business. </a:t>
            </a:r>
          </a:p>
          <a:p>
            <a:r>
              <a:rPr lang="en-US" dirty="0"/>
              <a:t>Some companies in ANACAM set up a Consortium, the Tre-engine, that develops, for its associates, lift product designs, lift standards-based training courses and sessions for lift installation and maintenance. Companies with Tre-engine do maintenance for about 40000 lifts in Italy</a:t>
            </a:r>
          </a:p>
        </p:txBody>
      </p:sp>
      <p:sp>
        <p:nvSpPr>
          <p:cNvPr id="7" name="Slide Number Placeholder 6"/>
          <p:cNvSpPr>
            <a:spLocks noGrp="1"/>
          </p:cNvSpPr>
          <p:nvPr>
            <p:ph type="sldNum" sz="quarter" idx="12"/>
          </p:nvPr>
        </p:nvSpPr>
        <p:spPr/>
        <p:txBody>
          <a:bodyPr/>
          <a:lstStyle/>
          <a:p>
            <a:fld id="{CF81B550-7CF2-4283-9092-C0AEF1549117}" type="slidenum">
              <a:rPr lang="en-US" smtClean="0"/>
              <a:t>3</a:t>
            </a:fld>
            <a:endParaRPr lang="en-US"/>
          </a:p>
        </p:txBody>
      </p:sp>
    </p:spTree>
    <p:extLst>
      <p:ext uri="{BB962C8B-B14F-4D97-AF65-F5344CB8AC3E}">
        <p14:creationId xmlns:p14="http://schemas.microsoft.com/office/powerpoint/2010/main" val="2246601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err="1"/>
              <a:t>Overview</a:t>
            </a:r>
            <a:endParaRPr lang="fr-FR" sz="3600" dirty="0"/>
          </a:p>
        </p:txBody>
      </p:sp>
      <p:sp>
        <p:nvSpPr>
          <p:cNvPr id="3" name="Content Placeholder 2"/>
          <p:cNvSpPr>
            <a:spLocks noGrp="1"/>
          </p:cNvSpPr>
          <p:nvPr>
            <p:ph idx="1"/>
          </p:nvPr>
        </p:nvSpPr>
        <p:spPr/>
        <p:txBody>
          <a:bodyPr>
            <a:normAutofit/>
          </a:bodyPr>
          <a:lstStyle/>
          <a:p>
            <a:endParaRPr lang="en-US" dirty="0"/>
          </a:p>
          <a:p>
            <a:r>
              <a:rPr lang="en-US" dirty="0"/>
              <a:t>In the current release, TR 103 546 deals with the following concepts:</a:t>
            </a:r>
          </a:p>
          <a:p>
            <a:pPr lvl="1"/>
            <a:r>
              <a:rPr lang="en-US" dirty="0"/>
              <a:t>Identification  of user categories and their roles</a:t>
            </a:r>
          </a:p>
          <a:p>
            <a:pPr lvl="1"/>
            <a:r>
              <a:rPr lang="en-US" dirty="0"/>
              <a:t>Identification of a minimum set of signals in both directions, that are needed for proper management and control of lifts</a:t>
            </a:r>
          </a:p>
          <a:p>
            <a:pPr lvl="1"/>
            <a:r>
              <a:rPr lang="en-US" dirty="0"/>
              <a:t>Identification of a set of use cases</a:t>
            </a:r>
          </a:p>
          <a:p>
            <a:pPr lvl="1"/>
            <a:endParaRPr lang="en-US" dirty="0"/>
          </a:p>
          <a:p>
            <a:r>
              <a:rPr lang="en-US" dirty="0"/>
              <a:t>It turns out that this is yet another case involving sharing data with multiple parties.</a:t>
            </a:r>
          </a:p>
        </p:txBody>
      </p:sp>
      <p:sp>
        <p:nvSpPr>
          <p:cNvPr id="7" name="Slide Number Placeholder 6"/>
          <p:cNvSpPr>
            <a:spLocks noGrp="1"/>
          </p:cNvSpPr>
          <p:nvPr>
            <p:ph type="sldNum" sz="quarter" idx="12"/>
          </p:nvPr>
        </p:nvSpPr>
        <p:spPr/>
        <p:txBody>
          <a:bodyPr/>
          <a:lstStyle/>
          <a:p>
            <a:fld id="{CF81B550-7CF2-4283-9092-C0AEF1549117}" type="slidenum">
              <a:rPr lang="en-US" smtClean="0"/>
              <a:t>4</a:t>
            </a:fld>
            <a:endParaRPr lang="en-US"/>
          </a:p>
        </p:txBody>
      </p:sp>
    </p:spTree>
    <p:extLst>
      <p:ext uri="{BB962C8B-B14F-4D97-AF65-F5344CB8AC3E}">
        <p14:creationId xmlns:p14="http://schemas.microsoft.com/office/powerpoint/2010/main" val="30154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User </a:t>
            </a:r>
            <a:r>
              <a:rPr lang="fr-FR" sz="3600" dirty="0" err="1"/>
              <a:t>Categories</a:t>
            </a:r>
            <a:endParaRPr lang="fr-FR" sz="3600" dirty="0"/>
          </a:p>
        </p:txBody>
      </p:sp>
      <p:sp>
        <p:nvSpPr>
          <p:cNvPr id="3" name="Content Placeholder 2"/>
          <p:cNvSpPr>
            <a:spLocks noGrp="1"/>
          </p:cNvSpPr>
          <p:nvPr>
            <p:ph idx="1"/>
          </p:nvPr>
        </p:nvSpPr>
        <p:spPr/>
        <p:txBody>
          <a:bodyPr>
            <a:normAutofit/>
          </a:bodyPr>
          <a:lstStyle/>
          <a:p>
            <a:endParaRPr lang="fr-FR" dirty="0"/>
          </a:p>
          <a:p>
            <a:r>
              <a:rPr lang="en-US" dirty="0"/>
              <a:t>Building owner</a:t>
            </a:r>
          </a:p>
          <a:p>
            <a:r>
              <a:rPr lang="en-US" dirty="0"/>
              <a:t>Maintenance companies</a:t>
            </a:r>
          </a:p>
          <a:p>
            <a:r>
              <a:rPr lang="en-US" dirty="0"/>
              <a:t>Maintenance technicians</a:t>
            </a:r>
          </a:p>
          <a:p>
            <a:r>
              <a:rPr lang="en-US" dirty="0"/>
              <a:t>Passengers without priority</a:t>
            </a:r>
          </a:p>
          <a:p>
            <a:r>
              <a:rPr lang="en-US" dirty="0"/>
              <a:t>Passengers with priority</a:t>
            </a:r>
          </a:p>
          <a:p>
            <a:r>
              <a:rPr lang="en-US" dirty="0"/>
              <a:t>Supplier technicians (especially of control cabinet)</a:t>
            </a:r>
          </a:p>
          <a:p>
            <a:r>
              <a:rPr lang="en-US" dirty="0"/>
              <a:t>Control room operator(s)</a:t>
            </a:r>
          </a:p>
        </p:txBody>
      </p:sp>
      <p:sp>
        <p:nvSpPr>
          <p:cNvPr id="7" name="Slide Number Placeholder 6"/>
          <p:cNvSpPr>
            <a:spLocks noGrp="1"/>
          </p:cNvSpPr>
          <p:nvPr>
            <p:ph type="sldNum" sz="quarter" idx="12"/>
          </p:nvPr>
        </p:nvSpPr>
        <p:spPr/>
        <p:txBody>
          <a:bodyPr/>
          <a:lstStyle/>
          <a:p>
            <a:fld id="{CF81B550-7CF2-4283-9092-C0AEF1549117}" type="slidenum">
              <a:rPr lang="en-US" smtClean="0"/>
              <a:t>5</a:t>
            </a:fld>
            <a:endParaRPr lang="en-US"/>
          </a:p>
        </p:txBody>
      </p:sp>
    </p:spTree>
    <p:extLst>
      <p:ext uri="{BB962C8B-B14F-4D97-AF65-F5344CB8AC3E}">
        <p14:creationId xmlns:p14="http://schemas.microsoft.com/office/powerpoint/2010/main" val="131889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Signal </a:t>
            </a:r>
            <a:r>
              <a:rPr lang="fr-FR" sz="3600" dirty="0" err="1"/>
              <a:t>Categories</a:t>
            </a:r>
            <a:endParaRPr lang="fr-FR" sz="3600" dirty="0"/>
          </a:p>
        </p:txBody>
      </p:sp>
      <p:sp>
        <p:nvSpPr>
          <p:cNvPr id="3" name="Content Placeholder 2"/>
          <p:cNvSpPr>
            <a:spLocks noGrp="1"/>
          </p:cNvSpPr>
          <p:nvPr>
            <p:ph idx="1"/>
          </p:nvPr>
        </p:nvSpPr>
        <p:spPr/>
        <p:txBody>
          <a:bodyPr>
            <a:normAutofit lnSpcReduction="10000"/>
          </a:bodyPr>
          <a:lstStyle/>
          <a:p>
            <a:endParaRPr lang="fr-FR" dirty="0"/>
          </a:p>
          <a:p>
            <a:r>
              <a:rPr lang="en-US" dirty="0"/>
              <a:t>Monitoring signals:</a:t>
            </a:r>
          </a:p>
          <a:p>
            <a:pPr lvl="1"/>
            <a:r>
              <a:rPr lang="en-US" dirty="0"/>
              <a:t>Car signals</a:t>
            </a:r>
          </a:p>
          <a:p>
            <a:pPr lvl="1"/>
            <a:r>
              <a:rPr lang="en-US" dirty="0"/>
              <a:t>Bidirectional communication system signals</a:t>
            </a:r>
          </a:p>
          <a:p>
            <a:pPr lvl="1"/>
            <a:r>
              <a:rPr lang="en-US" dirty="0"/>
              <a:t>Power supply signals</a:t>
            </a:r>
          </a:p>
          <a:p>
            <a:pPr lvl="1"/>
            <a:r>
              <a:rPr lang="en-US" dirty="0"/>
              <a:t>System status signals</a:t>
            </a:r>
          </a:p>
          <a:p>
            <a:pPr lvl="1"/>
            <a:r>
              <a:rPr lang="en-US" dirty="0"/>
              <a:t>Fault signals</a:t>
            </a:r>
          </a:p>
          <a:p>
            <a:pPr lvl="1"/>
            <a:r>
              <a:rPr lang="en-US" dirty="0"/>
              <a:t>Statistic signals</a:t>
            </a:r>
          </a:p>
          <a:p>
            <a:r>
              <a:rPr lang="en-US" dirty="0"/>
              <a:t>Alarms</a:t>
            </a:r>
          </a:p>
          <a:p>
            <a:r>
              <a:rPr lang="en-US" dirty="0"/>
              <a:t>Commands</a:t>
            </a:r>
          </a:p>
        </p:txBody>
      </p:sp>
      <p:sp>
        <p:nvSpPr>
          <p:cNvPr id="7" name="Slide Number Placeholder 6"/>
          <p:cNvSpPr>
            <a:spLocks noGrp="1"/>
          </p:cNvSpPr>
          <p:nvPr>
            <p:ph type="sldNum" sz="quarter" idx="12"/>
          </p:nvPr>
        </p:nvSpPr>
        <p:spPr/>
        <p:txBody>
          <a:bodyPr/>
          <a:lstStyle/>
          <a:p>
            <a:fld id="{CF81B550-7CF2-4283-9092-C0AEF1549117}" type="slidenum">
              <a:rPr lang="en-US" smtClean="0"/>
              <a:t>6</a:t>
            </a:fld>
            <a:endParaRPr lang="en-US"/>
          </a:p>
        </p:txBody>
      </p:sp>
    </p:spTree>
    <p:extLst>
      <p:ext uri="{BB962C8B-B14F-4D97-AF65-F5344CB8AC3E}">
        <p14:creationId xmlns:p14="http://schemas.microsoft.com/office/powerpoint/2010/main" val="147319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Use Cases Index</a:t>
            </a:r>
          </a:p>
        </p:txBody>
      </p:sp>
      <p:sp>
        <p:nvSpPr>
          <p:cNvPr id="3" name="Content Placeholder 2"/>
          <p:cNvSpPr>
            <a:spLocks noGrp="1"/>
          </p:cNvSpPr>
          <p:nvPr>
            <p:ph idx="1"/>
          </p:nvPr>
        </p:nvSpPr>
        <p:spPr/>
        <p:txBody>
          <a:bodyPr>
            <a:normAutofit/>
          </a:bodyPr>
          <a:lstStyle/>
          <a:p>
            <a:endParaRPr lang="en-US" dirty="0"/>
          </a:p>
          <a:p>
            <a:r>
              <a:rPr lang="en-US" dirty="0"/>
              <a:t>Management of group of lifts</a:t>
            </a:r>
          </a:p>
          <a:p>
            <a:r>
              <a:rPr lang="en-US" dirty="0"/>
              <a:t>Predictive maintenance and Fault Resolution</a:t>
            </a:r>
          </a:p>
          <a:p>
            <a:r>
              <a:rPr lang="en-US" dirty="0"/>
              <a:t>Manage Priority People</a:t>
            </a:r>
          </a:p>
          <a:p>
            <a:r>
              <a:rPr lang="en-US" dirty="0"/>
              <a:t>Management of maintenance and inspection visits of the lift or group of lifts</a:t>
            </a:r>
          </a:p>
          <a:p>
            <a:r>
              <a:rPr lang="en-US" dirty="0"/>
              <a:t>Lift Car Call to the Floor Desired via Smartphone App</a:t>
            </a:r>
          </a:p>
        </p:txBody>
      </p:sp>
      <p:sp>
        <p:nvSpPr>
          <p:cNvPr id="7" name="Slide Number Placeholder 6"/>
          <p:cNvSpPr>
            <a:spLocks noGrp="1"/>
          </p:cNvSpPr>
          <p:nvPr>
            <p:ph type="sldNum" sz="quarter" idx="12"/>
          </p:nvPr>
        </p:nvSpPr>
        <p:spPr/>
        <p:txBody>
          <a:bodyPr/>
          <a:lstStyle/>
          <a:p>
            <a:fld id="{CF81B550-7CF2-4283-9092-C0AEF1549117}" type="slidenum">
              <a:rPr lang="en-US" smtClean="0"/>
              <a:t>7</a:t>
            </a:fld>
            <a:endParaRPr lang="en-US"/>
          </a:p>
        </p:txBody>
      </p:sp>
    </p:spTree>
    <p:extLst>
      <p:ext uri="{BB962C8B-B14F-4D97-AF65-F5344CB8AC3E}">
        <p14:creationId xmlns:p14="http://schemas.microsoft.com/office/powerpoint/2010/main" val="3151151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600" dirty="0"/>
              <a:t>Management of group of lifts</a:t>
            </a:r>
          </a:p>
        </p:txBody>
      </p:sp>
      <p:sp>
        <p:nvSpPr>
          <p:cNvPr id="3" name="Content Placeholder 2"/>
          <p:cNvSpPr>
            <a:spLocks noGrp="1"/>
          </p:cNvSpPr>
          <p:nvPr>
            <p:ph idx="1"/>
          </p:nvPr>
        </p:nvSpPr>
        <p:spPr/>
        <p:txBody>
          <a:bodyPr>
            <a:normAutofit fontScale="85000" lnSpcReduction="20000"/>
          </a:bodyPr>
          <a:lstStyle/>
          <a:p>
            <a:endParaRPr lang="fr-FR" dirty="0"/>
          </a:p>
          <a:p>
            <a:r>
              <a:rPr lang="en-GB" dirty="0"/>
              <a:t>This case is about the control room operator that is in charge of monitoring and manage the lifts installed in the railway stations. Railways companies request the possibility of monitoring the status of each lift and the possibility of controlling the lifts from the remote control room.</a:t>
            </a:r>
          </a:p>
          <a:p>
            <a:r>
              <a:rPr lang="en-GB" dirty="0"/>
              <a:t>The regulations for the railway stations are mandating that every day – before the opening of the railway station – the person who is in charge of the station has to perform a test ride; in this case this test ride can be performed from the control room by the operator.</a:t>
            </a:r>
          </a:p>
          <a:p>
            <a:r>
              <a:rPr lang="en-GB" dirty="0"/>
              <a:t>This case could be extended to all the cases where the building’s owners want to manage and monitor a group of lifts in a single building or in several buildings (like railway stations, hospitals, office buildings, etc…); the objective is to manage and control the situation of all the lifts from a single and centralized control room.</a:t>
            </a:r>
          </a:p>
        </p:txBody>
      </p:sp>
      <p:sp>
        <p:nvSpPr>
          <p:cNvPr id="7" name="Slide Number Placeholder 6"/>
          <p:cNvSpPr>
            <a:spLocks noGrp="1"/>
          </p:cNvSpPr>
          <p:nvPr>
            <p:ph type="sldNum" sz="quarter" idx="12"/>
          </p:nvPr>
        </p:nvSpPr>
        <p:spPr/>
        <p:txBody>
          <a:bodyPr/>
          <a:lstStyle/>
          <a:p>
            <a:fld id="{CF81B550-7CF2-4283-9092-C0AEF1549117}" type="slidenum">
              <a:rPr lang="en-US" smtClean="0"/>
              <a:t>8</a:t>
            </a:fld>
            <a:endParaRPr lang="en-US"/>
          </a:p>
        </p:txBody>
      </p:sp>
    </p:spTree>
    <p:extLst>
      <p:ext uri="{BB962C8B-B14F-4D97-AF65-F5344CB8AC3E}">
        <p14:creationId xmlns:p14="http://schemas.microsoft.com/office/powerpoint/2010/main" val="4098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9822558" cy="1173570"/>
          </a:xfrm>
        </p:spPr>
        <p:txBody>
          <a:bodyPr>
            <a:normAutofit/>
          </a:bodyPr>
          <a:lstStyle/>
          <a:p>
            <a:r>
              <a:rPr lang="fr-FR" sz="3600" dirty="0" err="1"/>
              <a:t>Predictive</a:t>
            </a:r>
            <a:r>
              <a:rPr lang="fr-FR" sz="3600" dirty="0"/>
              <a:t> Maintenance and </a:t>
            </a:r>
            <a:r>
              <a:rPr lang="fr-FR" sz="3600" dirty="0" err="1"/>
              <a:t>Fault</a:t>
            </a:r>
            <a:r>
              <a:rPr lang="fr-FR" sz="3600" dirty="0"/>
              <a:t> </a:t>
            </a:r>
            <a:r>
              <a:rPr lang="fr-FR" sz="3600" dirty="0" err="1"/>
              <a:t>Resolution</a:t>
            </a:r>
            <a:endParaRPr lang="fr-FR" sz="3600" dirty="0"/>
          </a:p>
        </p:txBody>
      </p:sp>
      <p:sp>
        <p:nvSpPr>
          <p:cNvPr id="3" name="Content Placeholder 2"/>
          <p:cNvSpPr>
            <a:spLocks noGrp="1"/>
          </p:cNvSpPr>
          <p:nvPr>
            <p:ph idx="1"/>
          </p:nvPr>
        </p:nvSpPr>
        <p:spPr/>
        <p:txBody>
          <a:bodyPr>
            <a:normAutofit fontScale="92500" lnSpcReduction="10000"/>
          </a:bodyPr>
          <a:lstStyle/>
          <a:p>
            <a:endParaRPr lang="fr-FR" dirty="0"/>
          </a:p>
          <a:p>
            <a:r>
              <a:rPr lang="en-GB" dirty="0"/>
              <a:t>This case is about how the maintenance companies and technicians can use the available information to set a predictive maintenance program for the lift, and how they can use the remote connection with the lift to fix the faults or the problems.</a:t>
            </a:r>
          </a:p>
          <a:p>
            <a:r>
              <a:rPr lang="en-GB" dirty="0"/>
              <a:t>Predictive maintenance is the “new” trend in lift industry. </a:t>
            </a:r>
          </a:p>
          <a:p>
            <a:r>
              <a:rPr lang="en-GB" dirty="0"/>
              <a:t>Early warnings can ideally anticipate actual fault occurrence, so that the maintenance crew can avoid out of service altogether</a:t>
            </a:r>
          </a:p>
          <a:p>
            <a:r>
              <a:rPr lang="en-GB" dirty="0"/>
              <a:t>The capability for the maintenance technician (on the field) to have direct and real-time support from the control cabinet’s technician could drastically reduce the out of service necessary to fix the fault</a:t>
            </a:r>
          </a:p>
        </p:txBody>
      </p:sp>
      <p:sp>
        <p:nvSpPr>
          <p:cNvPr id="7" name="Slide Number Placeholder 6"/>
          <p:cNvSpPr>
            <a:spLocks noGrp="1"/>
          </p:cNvSpPr>
          <p:nvPr>
            <p:ph type="sldNum" sz="quarter" idx="12"/>
          </p:nvPr>
        </p:nvSpPr>
        <p:spPr/>
        <p:txBody>
          <a:bodyPr/>
          <a:lstStyle/>
          <a:p>
            <a:fld id="{CF81B550-7CF2-4283-9092-C0AEF1549117}" type="slidenum">
              <a:rPr lang="en-US" smtClean="0"/>
              <a:t>9</a:t>
            </a:fld>
            <a:endParaRPr lang="en-US"/>
          </a:p>
        </p:txBody>
      </p:sp>
    </p:spTree>
    <p:extLst>
      <p:ext uri="{BB962C8B-B14F-4D97-AF65-F5344CB8AC3E}">
        <p14:creationId xmlns:p14="http://schemas.microsoft.com/office/powerpoint/2010/main" val="120457540"/>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1309</TotalTime>
  <Words>1248</Words>
  <Application>Microsoft Macintosh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Myriad Pro</vt:lpstr>
      <vt:lpstr>Myriad Pro Light</vt:lpstr>
      <vt:lpstr>Office Theme</vt:lpstr>
      <vt:lpstr>Presentation of Smart Lifts Use Cases</vt:lpstr>
      <vt:lpstr>Context – 1/2</vt:lpstr>
      <vt:lpstr>Context – 2/2</vt:lpstr>
      <vt:lpstr>Overview</vt:lpstr>
      <vt:lpstr>User Categories</vt:lpstr>
      <vt:lpstr>Signal Categories</vt:lpstr>
      <vt:lpstr>Use Cases Index</vt:lpstr>
      <vt:lpstr>Management of group of lifts</vt:lpstr>
      <vt:lpstr>Predictive Maintenance and Fault Resolution</vt:lpstr>
      <vt:lpstr>Manage Priority People</vt:lpstr>
      <vt:lpstr>Management of Maintenance  and Inspection Visits of the Lift or Group of Lifts</vt:lpstr>
      <vt:lpstr>Lift Car Call to the Floor Desired via Smartphone App</vt:lpstr>
      <vt:lpstr>Future Steps: Standardisation</vt:lpstr>
      <vt:lpstr>Future Steps: PoC and Business propective</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Massimo Vanetti</cp:lastModifiedBy>
  <cp:revision>46</cp:revision>
  <dcterms:created xsi:type="dcterms:W3CDTF">2017-09-21T15:46:31Z</dcterms:created>
  <dcterms:modified xsi:type="dcterms:W3CDTF">2020-02-18T04:12:36Z</dcterms:modified>
</cp:coreProperties>
</file>