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chemeClr val="accent2"/>
        </a:solidFill>
        <a:effectLst/>
        <a:uFillTx/>
        <a:latin typeface="Arial"/>
        <a:ea typeface="Arial"/>
        <a:cs typeface="Arial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8CACA"/>
          </a:solidFill>
        </a:fill>
      </a:tcStyle>
    </a:wholeTbl>
    <a:band2H>
      <a:tcTxStyle b="def" i="def"/>
      <a:tcStyle>
        <a:tcBdr/>
        <a:fill>
          <a:solidFill>
            <a:srgbClr val="F4E6E6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FD7"/>
          </a:solidFill>
        </a:fill>
      </a:tcStyle>
    </a:wholeTbl>
    <a:band2H>
      <a:tcTxStyle b="def" i="def"/>
      <a:tcStyle>
        <a:tcBdr/>
        <a:fill>
          <a:solidFill>
            <a:srgbClr val="E6E9EC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9E8E9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CFCF"/>
          </a:solidFill>
        </a:fill>
      </a:tcStyle>
    </a:wholeTbl>
    <a:band2H>
      <a:tcTxStyle b="def" i="def"/>
      <a:tcStyle>
        <a:tcBdr/>
        <a:fill>
          <a:solidFill>
            <a:srgbClr val="E9E8E9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lastRow>
    <a:firstRow>
      <a:tcTxStyle b="on" i="off">
        <a:font>
          <a:latin typeface="Arial"/>
          <a:ea typeface="Arial"/>
          <a:cs typeface="Arial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2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solidFill>
            <a:schemeClr val="accent2">
              <a:alpha val="20000"/>
            </a:schemeClr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50800" cap="flat">
              <a:solidFill>
                <a:schemeClr val="accent2"/>
              </a:solidFill>
              <a:prstDash val="solid"/>
              <a:round/>
            </a:ln>
          </a:top>
          <a:bottom>
            <a:ln w="127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>
          <a:latin typeface="Arial"/>
          <a:ea typeface="Arial"/>
          <a:cs typeface="Arial"/>
        </a:font>
        <a:schemeClr val="accent2"/>
      </a:tcTxStyle>
      <a:tcStyle>
        <a:tcBdr>
          <a:left>
            <a:ln w="12700" cap="flat">
              <a:solidFill>
                <a:schemeClr val="accent2"/>
              </a:solidFill>
              <a:prstDash val="solid"/>
              <a:round/>
            </a:ln>
          </a:left>
          <a:right>
            <a:ln w="12700" cap="flat">
              <a:solidFill>
                <a:schemeClr val="accent2"/>
              </a:solidFill>
              <a:prstDash val="solid"/>
              <a:round/>
            </a:ln>
          </a:right>
          <a:top>
            <a:ln w="12700" cap="flat">
              <a:solidFill>
                <a:schemeClr val="accent2"/>
              </a:solidFill>
              <a:prstDash val="solid"/>
              <a:round/>
            </a:ln>
          </a:top>
          <a:bottom>
            <a:ln w="25400" cap="flat">
              <a:solidFill>
                <a:schemeClr val="accent2"/>
              </a:solidFill>
              <a:prstDash val="solid"/>
              <a:round/>
            </a:ln>
          </a:bottom>
          <a:insideH>
            <a:ln w="12700" cap="flat">
              <a:solidFill>
                <a:schemeClr val="accent2"/>
              </a:solidFill>
              <a:prstDash val="solid"/>
              <a:round/>
            </a:ln>
          </a:insideH>
          <a:insideV>
            <a:ln w="12700" cap="flat">
              <a:solidFill>
                <a:schemeClr val="accent2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10" name="Shape 11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0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/>
          <p:cNvSpPr/>
          <p:nvPr/>
        </p:nvSpPr>
        <p:spPr>
          <a:xfrm>
            <a:off x="0" y="1155282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6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748240" y="105845"/>
            <a:ext cx="1325891" cy="904092"/>
          </a:xfrm>
          <a:prstGeom prst="rect">
            <a:avLst/>
          </a:prstGeom>
          <a:ln w="12700">
            <a:miter lim="400000"/>
          </a:ln>
        </p:spPr>
      </p:pic>
      <p:sp>
        <p:nvSpPr>
          <p:cNvPr id="17" name="Rectangle 8"/>
          <p:cNvSpPr/>
          <p:nvPr/>
        </p:nvSpPr>
        <p:spPr>
          <a:xfrm>
            <a:off x="0" y="6497637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18" name="TextBox 9"/>
          <p:cNvSpPr txBox="1"/>
          <p:nvPr/>
        </p:nvSpPr>
        <p:spPr>
          <a:xfrm>
            <a:off x="5638215" y="6592128"/>
            <a:ext cx="95084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900">
                <a:solidFill>
                  <a:srgbClr val="BFBFBF"/>
                </a:solidFill>
                <a:latin typeface="Myriad Pro Light"/>
                <a:ea typeface="Myriad Pro Light"/>
                <a:cs typeface="Myriad Pro Light"/>
                <a:sym typeface="Myriad Pro Light"/>
              </a:defRPr>
            </a:lvl1pPr>
          </a:lstStyle>
          <a:p>
            <a:pPr/>
            <a:r>
              <a:t>© 2020 oneM2M</a:t>
            </a:r>
          </a:p>
        </p:txBody>
      </p:sp>
      <p:sp>
        <p:nvSpPr>
          <p:cNvPr id="19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0" name="Rectangle 6"/>
          <p:cNvSpPr/>
          <p:nvPr/>
        </p:nvSpPr>
        <p:spPr>
          <a:xfrm>
            <a:off x="0" y="4285396"/>
            <a:ext cx="12192000" cy="2572604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21" name="Title Text"/>
          <p:cNvSpPr txBox="1"/>
          <p:nvPr>
            <p:ph type="title"/>
          </p:nvPr>
        </p:nvSpPr>
        <p:spPr>
          <a:xfrm>
            <a:off x="401444" y="1122362"/>
            <a:ext cx="11296185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pic>
        <p:nvPicPr>
          <p:cNvPr id="22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25860" y="194184"/>
            <a:ext cx="2722433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23" name="Body Level One…"/>
          <p:cNvSpPr txBox="1"/>
          <p:nvPr>
            <p:ph type="body" sz="quarter" idx="1"/>
          </p:nvPr>
        </p:nvSpPr>
        <p:spPr>
          <a:xfrm>
            <a:off x="1524000" y="5019675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1pPr>
            <a:lvl2pPr marL="0" indent="4572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2pPr>
            <a:lvl3pPr marL="0" indent="9144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3pPr>
            <a:lvl4pPr marL="0" indent="13716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4pPr>
            <a:lvl5pPr marL="0" indent="18288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2" name="Rectangle 6"/>
          <p:cNvSpPr/>
          <p:nvPr/>
        </p:nvSpPr>
        <p:spPr>
          <a:xfrm>
            <a:off x="0" y="5341434"/>
            <a:ext cx="12192000" cy="1516567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33" name="Title Text"/>
          <p:cNvSpPr txBox="1"/>
          <p:nvPr>
            <p:ph type="title"/>
          </p:nvPr>
        </p:nvSpPr>
        <p:spPr>
          <a:xfrm>
            <a:off x="401444" y="1122362"/>
            <a:ext cx="11296185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pic>
        <p:nvPicPr>
          <p:cNvPr id="34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25860" y="194184"/>
            <a:ext cx="2722433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35" name="Body Level One…"/>
          <p:cNvSpPr txBox="1"/>
          <p:nvPr>
            <p:ph type="body" sz="quarter" idx="1"/>
          </p:nvPr>
        </p:nvSpPr>
        <p:spPr>
          <a:xfrm>
            <a:off x="1524000" y="5847555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1pPr>
            <a:lvl2pPr marL="0" indent="4572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2pPr>
            <a:lvl3pPr marL="0" indent="9144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3pPr>
            <a:lvl4pPr marL="0" indent="13716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4pPr>
            <a:lvl5pPr marL="0" indent="1828800" algn="ctr">
              <a:buClrTx/>
              <a:buSzTx/>
              <a:buFontTx/>
              <a:buNone/>
              <a:defRPr sz="2400">
                <a:solidFill>
                  <a:srgbClr val="FFFFFF"/>
                </a:solidFill>
                <a:latin typeface="Myriad Pro"/>
                <a:ea typeface="Myriad Pro"/>
                <a:cs typeface="Myriad Pro"/>
                <a:sym typeface="Myriad Pro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8"/>
          <p:cNvSpPr/>
          <p:nvPr/>
        </p:nvSpPr>
        <p:spPr>
          <a:xfrm>
            <a:off x="0" y="-1"/>
            <a:ext cx="12192000" cy="217449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44" name="Title Text"/>
          <p:cNvSpPr txBox="1"/>
          <p:nvPr>
            <p:ph type="title"/>
          </p:nvPr>
        </p:nvSpPr>
        <p:spPr>
          <a:xfrm>
            <a:off x="659779" y="1233865"/>
            <a:ext cx="11296186" cy="2387601"/>
          </a:xfrm>
          <a:prstGeom prst="rect">
            <a:avLst/>
          </a:prstGeom>
        </p:spPr>
        <p:txBody>
          <a:bodyPr anchor="b"/>
          <a:lstStyle>
            <a:lvl1pPr>
              <a:defRPr sz="4800">
                <a:solidFill>
                  <a:schemeClr val="accent2"/>
                </a:solidFill>
              </a:defRPr>
            </a:lvl1pPr>
          </a:lstStyle>
          <a:p>
            <a:pPr/>
            <a:r>
              <a:t>Title Text</a:t>
            </a:r>
          </a:p>
        </p:txBody>
      </p:sp>
      <p:pic>
        <p:nvPicPr>
          <p:cNvPr id="45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01444" y="305687"/>
            <a:ext cx="2722433" cy="1856359"/>
          </a:xfrm>
          <a:prstGeom prst="rect">
            <a:avLst/>
          </a:prstGeom>
          <a:ln w="12700">
            <a:miter lim="400000"/>
          </a:ln>
        </p:spPr>
      </p:pic>
      <p:sp>
        <p:nvSpPr>
          <p:cNvPr id="46" name="Body Level One…"/>
          <p:cNvSpPr txBox="1"/>
          <p:nvPr>
            <p:ph type="body" sz="quarter" idx="1"/>
          </p:nvPr>
        </p:nvSpPr>
        <p:spPr>
          <a:xfrm>
            <a:off x="659779" y="3837899"/>
            <a:ext cx="9144001" cy="1655762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ABA6AB"/>
                </a:solidFill>
                <a:latin typeface="Myriad Pro"/>
                <a:ea typeface="Myriad Pro"/>
                <a:cs typeface="Myriad Pro"/>
                <a:sym typeface="Myriad Pro"/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ABA6AB"/>
                </a:solidFill>
                <a:latin typeface="Myriad Pro"/>
                <a:ea typeface="Myriad Pro"/>
                <a:cs typeface="Myriad Pro"/>
                <a:sym typeface="Myriad Pro"/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ABA6AB"/>
                </a:solidFill>
                <a:latin typeface="Myriad Pro"/>
                <a:ea typeface="Myriad Pro"/>
                <a:cs typeface="Myriad Pro"/>
                <a:sym typeface="Myriad Pro"/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ABA6AB"/>
                </a:solidFill>
                <a:latin typeface="Myriad Pro"/>
                <a:ea typeface="Myriad Pro"/>
                <a:cs typeface="Myriad Pro"/>
                <a:sym typeface="Myriad Pro"/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ABA6AB"/>
                </a:solidFill>
                <a:latin typeface="Myriad Pro"/>
                <a:ea typeface="Myriad Pro"/>
                <a:cs typeface="Myriad Pro"/>
                <a:sym typeface="Myriad Pro"/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0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Rectangle 6"/>
          <p:cNvSpPr/>
          <p:nvPr/>
        </p:nvSpPr>
        <p:spPr>
          <a:xfrm>
            <a:off x="0" y="1155282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55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748240" y="105845"/>
            <a:ext cx="1325891" cy="904092"/>
          </a:xfrm>
          <a:prstGeom prst="rect">
            <a:avLst/>
          </a:prstGeom>
          <a:ln w="12700">
            <a:miter lim="400000"/>
          </a:ln>
        </p:spPr>
      </p:pic>
      <p:sp>
        <p:nvSpPr>
          <p:cNvPr id="56" name="Rectangle 8"/>
          <p:cNvSpPr/>
          <p:nvPr/>
        </p:nvSpPr>
        <p:spPr>
          <a:xfrm>
            <a:off x="0" y="6497637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7" name="TextBox 9"/>
          <p:cNvSpPr txBox="1"/>
          <p:nvPr/>
        </p:nvSpPr>
        <p:spPr>
          <a:xfrm>
            <a:off x="5638215" y="6592128"/>
            <a:ext cx="95084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900">
                <a:solidFill>
                  <a:srgbClr val="BFBFBF"/>
                </a:solidFill>
                <a:latin typeface="Myriad Pro Light"/>
                <a:ea typeface="Myriad Pro Light"/>
                <a:cs typeface="Myriad Pro Light"/>
                <a:sym typeface="Myriad Pro Light"/>
              </a:defRPr>
            </a:lvl1pPr>
          </a:lstStyle>
          <a:p>
            <a:pPr/>
            <a:r>
              <a:t>© 2020 oneM2M</a:t>
            </a:r>
          </a:p>
        </p:txBody>
      </p:sp>
      <p:sp>
        <p:nvSpPr>
          <p:cNvPr id="58" name="Title Text"/>
          <p:cNvSpPr txBox="1"/>
          <p:nvPr>
            <p:ph type="title"/>
          </p:nvPr>
        </p:nvSpPr>
        <p:spPr>
          <a:xfrm>
            <a:off x="334695" y="0"/>
            <a:ext cx="7850301" cy="117357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9" name="Body Level One…"/>
          <p:cNvSpPr txBox="1"/>
          <p:nvPr>
            <p:ph type="body" idx="1"/>
          </p:nvPr>
        </p:nvSpPr>
        <p:spPr>
          <a:xfrm>
            <a:off x="334695" y="1493918"/>
            <a:ext cx="10515601" cy="4351339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68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1pPr>
            <a:lvl2pPr marL="0" indent="45720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2pPr>
            <a:lvl3pPr marL="0" indent="91440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3pPr>
            <a:lvl4pPr marL="0" indent="137160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4pPr>
            <a:lvl5pPr marL="0" indent="1828800">
              <a:buClrTx/>
              <a:buSzTx/>
              <a:buFontTx/>
              <a:buNone/>
              <a:defRPr sz="2400">
                <a:solidFill>
                  <a:srgbClr val="979597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Title Text"/>
          <p:cNvSpPr txBox="1"/>
          <p:nvPr>
            <p:ph type="title"/>
          </p:nvPr>
        </p:nvSpPr>
        <p:spPr>
          <a:xfrm>
            <a:off x="334695" y="0"/>
            <a:ext cx="7850301" cy="117357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77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86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b="1" sz="2400"/>
            </a:lvl1pPr>
            <a:lvl2pPr marL="0" indent="457200">
              <a:buClrTx/>
              <a:buSzTx/>
              <a:buFontTx/>
              <a:buNone/>
              <a:defRPr b="1" sz="2400"/>
            </a:lvl2pPr>
            <a:lvl3pPr marL="0" indent="914400">
              <a:buClrTx/>
              <a:buSzTx/>
              <a:buFontTx/>
              <a:buNone/>
              <a:defRPr b="1" sz="2400"/>
            </a:lvl3pPr>
            <a:lvl4pPr marL="0" indent="1371600">
              <a:buClrTx/>
              <a:buSzTx/>
              <a:buFontTx/>
              <a:buNone/>
              <a:defRPr b="1" sz="2400"/>
            </a:lvl4pPr>
            <a:lvl5pPr marL="0" indent="1828800">
              <a:buClrTx/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7" name="Text Placeholder 4"/>
          <p:cNvSpPr/>
          <p:nvPr>
            <p:ph type="body" sz="quarter" idx="13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ClrTx/>
              <a:buSzTx/>
              <a:buFontTx/>
              <a:buNone/>
              <a:defRPr b="1" sz="2400"/>
            </a:pPr>
          </a:p>
        </p:txBody>
      </p:sp>
      <p:sp>
        <p:nvSpPr>
          <p:cNvPr id="8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itle Text"/>
          <p:cNvSpPr txBox="1"/>
          <p:nvPr>
            <p:ph type="title"/>
          </p:nvPr>
        </p:nvSpPr>
        <p:spPr>
          <a:xfrm>
            <a:off x="334695" y="0"/>
            <a:ext cx="7850301" cy="1173571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96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/>
          <p:nvPr/>
        </p:nvSpPr>
        <p:spPr>
          <a:xfrm>
            <a:off x="0" y="1155282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3" name="Picture 7" descr="Picture 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748240" y="105845"/>
            <a:ext cx="1325891" cy="904092"/>
          </a:xfrm>
          <a:prstGeom prst="rect">
            <a:avLst/>
          </a:prstGeom>
          <a:ln w="12700">
            <a:miter lim="400000"/>
          </a:ln>
        </p:spPr>
      </p:pic>
      <p:sp>
        <p:nvSpPr>
          <p:cNvPr id="4" name="Rectangle 8"/>
          <p:cNvSpPr/>
          <p:nvPr/>
        </p:nvSpPr>
        <p:spPr>
          <a:xfrm>
            <a:off x="0" y="6497637"/>
            <a:ext cx="12192000" cy="18289"/>
          </a:xfrm>
          <a:prstGeom prst="rect">
            <a:avLst/>
          </a:prstGeom>
          <a:solidFill>
            <a:srgbClr val="A7A9AC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5" name="TextBox 9"/>
          <p:cNvSpPr txBox="1"/>
          <p:nvPr/>
        </p:nvSpPr>
        <p:spPr>
          <a:xfrm>
            <a:off x="5638215" y="6592128"/>
            <a:ext cx="950843" cy="3708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900">
                <a:solidFill>
                  <a:srgbClr val="BFBFBF"/>
                </a:solidFill>
                <a:latin typeface="Myriad Pro Light"/>
                <a:ea typeface="Myriad Pro Light"/>
                <a:cs typeface="Myriad Pro Light"/>
                <a:sym typeface="Myriad Pro Light"/>
              </a:defRPr>
            </a:lvl1pPr>
          </a:lstStyle>
          <a:p>
            <a:pPr/>
            <a:r>
              <a:t>© 2020 oneM2M</a:t>
            </a:r>
          </a:p>
        </p:txBody>
      </p:sp>
      <p:sp>
        <p:nvSpPr>
          <p:cNvPr id="6" name="Title Text"/>
          <p:cNvSpPr txBox="1"/>
          <p:nvPr>
            <p:ph type="title"/>
          </p:nvPr>
        </p:nvSpPr>
        <p:spPr>
          <a:xfrm>
            <a:off x="609600" y="92074"/>
            <a:ext cx="10972800" cy="150812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7" name="Body Level One…"/>
          <p:cNvSpPr txBox="1"/>
          <p:nvPr>
            <p:ph type="body" idx="1"/>
          </p:nvPr>
        </p:nvSpPr>
        <p:spPr>
          <a:xfrm>
            <a:off x="609600" y="1600200"/>
            <a:ext cx="109728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" name="Slide Number"/>
          <p:cNvSpPr txBox="1"/>
          <p:nvPr>
            <p:ph type="sldNum" sz="quarter" idx="2"/>
          </p:nvPr>
        </p:nvSpPr>
        <p:spPr>
          <a:xfrm>
            <a:off x="11918343" y="6543310"/>
            <a:ext cx="273656" cy="26425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979597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0" strike="noStrike" sz="4400" u="none">
          <a:solidFill>
            <a:srgbClr val="C63133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>
          <a:schemeClr val="accent1"/>
        </a:buClr>
        <a:buSzPct val="100000"/>
        <a:buFont typeface="Arial"/>
        <a:buChar char="•"/>
        <a:tabLst/>
        <a:defRPr b="0" baseline="0" cap="none" i="0" spc="0" strike="noStrike" sz="2800" u="none">
          <a:solidFill>
            <a:schemeClr val="accent2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22860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27432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32004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365760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mailto:Andreas.Kraft@t-systems.com" TargetMode="Externa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hyperlink" Target="https://git.onem2m.org/MAS/Home-Appliances/tree/RDM-2020-0027-TS-0023_4_3_0_SDT" TargetMode="Externa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ctrTitle"/>
          </p:nvPr>
        </p:nvSpPr>
        <p:spPr>
          <a:xfrm>
            <a:off x="401443" y="1792922"/>
            <a:ext cx="11296186" cy="2387601"/>
          </a:xfrm>
          <a:prstGeom prst="rect">
            <a:avLst/>
          </a:prstGeom>
        </p:spPr>
        <p:txBody>
          <a:bodyPr anchor="ctr"/>
          <a:lstStyle/>
          <a:p>
            <a:pPr>
              <a:defRPr sz="5400"/>
            </a:pPr>
            <a:r>
              <a:t>TS-0023 4.3.0</a:t>
            </a:r>
            <a:br/>
            <a:r>
              <a:t>SDT and XSD in the GitLab Repository</a:t>
            </a:r>
          </a:p>
        </p:txBody>
      </p:sp>
      <p:sp>
        <p:nvSpPr>
          <p:cNvPr id="113" name="Text Placeholder 2"/>
          <p:cNvSpPr txBox="1"/>
          <p:nvPr>
            <p:ph type="subTitle" sz="half" idx="1"/>
          </p:nvPr>
        </p:nvSpPr>
        <p:spPr>
          <a:xfrm>
            <a:off x="0" y="5019675"/>
            <a:ext cx="12192000" cy="1655761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</a:pPr>
            <a:r>
              <a:t>Andreas Kraft, Deutsche Telekom, </a:t>
            </a:r>
            <a:r>
              <a:rPr u="sng">
                <a:solidFill>
                  <a:srgbClr val="668C97"/>
                </a:solidFill>
                <a:uFill>
                  <a:solidFill>
                    <a:srgbClr val="668C97"/>
                  </a:solidFill>
                </a:uFill>
                <a:hlinkClick r:id="rId2" invalidUrl="" action="" tgtFrame="" tooltip="" history="1" highlightClick="0" endSnd="0"/>
              </a:rPr>
              <a:t>Andreas.Kraft@t-systems.com</a:t>
            </a:r>
          </a:p>
        </p:txBody>
      </p:sp>
      <p:sp>
        <p:nvSpPr>
          <p:cNvPr id="114" name="Slide Number Placeholder 3"/>
          <p:cNvSpPr txBox="1"/>
          <p:nvPr>
            <p:ph type="sldNum" sz="quarter" idx="4294967295"/>
          </p:nvPr>
        </p:nvSpPr>
        <p:spPr>
          <a:xfrm>
            <a:off x="12003102" y="6543310"/>
            <a:ext cx="188898" cy="264255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Titel 1"/>
          <p:cNvSpPr txBox="1"/>
          <p:nvPr>
            <p:ph type="title"/>
          </p:nvPr>
        </p:nvSpPr>
        <p:spPr>
          <a:xfrm>
            <a:off x="334695" y="-1"/>
            <a:ext cx="7850301" cy="1173572"/>
          </a:xfrm>
          <a:prstGeom prst="rect">
            <a:avLst/>
          </a:prstGeom>
        </p:spPr>
        <p:txBody>
          <a:bodyPr/>
          <a:lstStyle/>
          <a:p>
            <a:pPr/>
            <a:r>
              <a:t>Status SDT &amp; XSD</a:t>
            </a:r>
          </a:p>
        </p:txBody>
      </p:sp>
      <p:sp>
        <p:nvSpPr>
          <p:cNvPr id="117" name="Inhaltsplatzhalter 2"/>
          <p:cNvSpPr txBox="1"/>
          <p:nvPr>
            <p:ph type="body" idx="1"/>
          </p:nvPr>
        </p:nvSpPr>
        <p:spPr>
          <a:xfrm>
            <a:off x="334695" y="1493917"/>
            <a:ext cx="10515601" cy="4914975"/>
          </a:xfrm>
          <a:prstGeom prst="rect">
            <a:avLst/>
          </a:prstGeom>
        </p:spPr>
        <p:txBody>
          <a:bodyPr/>
          <a:lstStyle/>
          <a:p>
            <a:pPr marL="160019" indent="-160019" defTabSz="640079">
              <a:lnSpc>
                <a:spcPct val="99000"/>
              </a:lnSpc>
              <a:spcBef>
                <a:spcPts val="700"/>
              </a:spcBef>
              <a:defRPr sz="1960"/>
            </a:pPr>
            <a:r>
              <a:t>oneM2M’s GitLab repository </a:t>
            </a:r>
            <a:r>
              <a:rPr b="1"/>
              <a:t>MAS/Home-Appliances</a:t>
            </a:r>
            <a:r>
              <a:t> hosts the the SDTs for ModuleClasses and Devices as well as the generated XSD’s, enumerations and short name definitions.</a:t>
            </a:r>
          </a:p>
          <a:p>
            <a:pPr marL="160019" indent="-160019" defTabSz="640079">
              <a:lnSpc>
                <a:spcPct val="99000"/>
              </a:lnSpc>
              <a:spcBef>
                <a:spcPts val="700"/>
              </a:spcBef>
              <a:defRPr sz="1960"/>
            </a:pPr>
            <a:r>
              <a:t>This presentation presents the current version </a:t>
            </a:r>
            <a:r>
              <a:rPr b="1"/>
              <a:t>4.1.0</a:t>
            </a:r>
            <a:r>
              <a:t> of TS-0023, with </a:t>
            </a:r>
          </a:p>
          <a:p>
            <a:pPr lvl="1" marL="666750" indent="-160019" defTabSz="640079">
              <a:lnSpc>
                <a:spcPct val="99000"/>
              </a:lnSpc>
              <a:spcBef>
                <a:spcPts val="700"/>
              </a:spcBef>
              <a:defRPr sz="1960"/>
            </a:pPr>
            <a:r>
              <a:t>106 ModuleClasses</a:t>
            </a:r>
          </a:p>
          <a:p>
            <a:pPr lvl="1" marL="666750" indent="-160019" defTabSz="640079">
              <a:lnSpc>
                <a:spcPct val="99000"/>
              </a:lnSpc>
              <a:spcBef>
                <a:spcPts val="700"/>
              </a:spcBef>
              <a:defRPr sz="1960"/>
            </a:pPr>
            <a:r>
              <a:t>66 DeviceClasses</a:t>
            </a:r>
          </a:p>
          <a:p>
            <a:pPr lvl="1" marL="666750" indent="-160019" defTabSz="640079">
              <a:lnSpc>
                <a:spcPct val="99000"/>
              </a:lnSpc>
              <a:spcBef>
                <a:spcPts val="700"/>
              </a:spcBef>
              <a:defRPr sz="1960"/>
            </a:pPr>
            <a:r>
              <a:t>2 SubDevices</a:t>
            </a:r>
          </a:p>
          <a:p>
            <a:pPr lvl="1" marL="666750" indent="-160019" defTabSz="640079">
              <a:lnSpc>
                <a:spcPct val="99000"/>
              </a:lnSpc>
              <a:spcBef>
                <a:spcPts val="700"/>
              </a:spcBef>
              <a:defRPr sz="1960"/>
            </a:pPr>
            <a:r>
              <a:t>22 Actions</a:t>
            </a:r>
          </a:p>
          <a:p>
            <a:pPr lvl="1" marL="666750" indent="-160019" defTabSz="640079">
              <a:lnSpc>
                <a:spcPct val="99000"/>
              </a:lnSpc>
              <a:spcBef>
                <a:spcPts val="700"/>
              </a:spcBef>
              <a:defRPr sz="1960"/>
            </a:pPr>
            <a:r>
              <a:t>42 Enumeration</a:t>
            </a:r>
          </a:p>
          <a:p>
            <a:pPr marL="160019" indent="-160019" defTabSz="640079">
              <a:lnSpc>
                <a:spcPct val="99000"/>
              </a:lnSpc>
              <a:spcBef>
                <a:spcPts val="700"/>
              </a:spcBef>
              <a:defRPr sz="1960"/>
            </a:pPr>
            <a:r>
              <a:t>The SDT definitions follow already the </a:t>
            </a:r>
            <a:r>
              <a:rPr b="1"/>
              <a:t>SDT 4.0</a:t>
            </a:r>
            <a:r>
              <a:t> format.</a:t>
            </a:r>
          </a:p>
          <a:p>
            <a:pPr marL="160019" indent="-160019" defTabSz="640079">
              <a:lnSpc>
                <a:spcPct val="99000"/>
              </a:lnSpc>
              <a:spcBef>
                <a:spcPts val="700"/>
              </a:spcBef>
              <a:defRPr sz="1960"/>
            </a:pPr>
          </a:p>
          <a:p>
            <a:pPr marL="160019" indent="-160019" defTabSz="640079">
              <a:lnSpc>
                <a:spcPct val="99000"/>
              </a:lnSpc>
              <a:spcBef>
                <a:spcPts val="700"/>
              </a:spcBef>
              <a:defRPr sz="1960"/>
            </a:pPr>
            <a:r>
              <a:t>Current Branch: </a:t>
            </a:r>
            <a:r>
              <a:rPr b="1"/>
              <a:t>RDM-2020-0027-TS-0023_4_3_0_SDT</a:t>
            </a:r>
            <a:r>
              <a:t> </a:t>
            </a:r>
          </a:p>
          <a:p>
            <a:pPr marL="160019" indent="-160019" defTabSz="640079">
              <a:lnSpc>
                <a:spcPct val="99000"/>
              </a:lnSpc>
              <a:spcBef>
                <a:spcPts val="700"/>
              </a:spcBef>
              <a:defRPr sz="1960"/>
            </a:pPr>
            <a:r>
              <a:t>Repository URL (including branch name):</a:t>
            </a:r>
            <a:br/>
            <a:r>
              <a:rPr u="sng">
                <a:solidFill>
                  <a:srgbClr val="668C97"/>
                </a:solidFill>
                <a:uFill>
                  <a:solidFill>
                    <a:srgbClr val="668C97"/>
                  </a:solidFill>
                </a:uFill>
                <a:hlinkClick r:id="rId2" invalidUrl="" action="" tgtFrame="" tooltip="" history="1" highlightClick="0" endSnd="0"/>
              </a:rPr>
              <a:t>https://git.onem2m.org/MAS/Home-Appliances/tree/RDM-2020-0027-TS-0023_4_3_0_SDT</a:t>
            </a:r>
            <a:r>
              <a:t>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Things To Do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Things To Do</a:t>
            </a:r>
          </a:p>
        </p:txBody>
      </p:sp>
      <p:sp>
        <p:nvSpPr>
          <p:cNvPr id="120" name="Adapt to latest &lt;flexContainer&gt; schema  (not available yet, currently same as v. 3.7.0)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marL="219455" indent="-219455" defTabSz="877823">
              <a:spcBef>
                <a:spcPts val="900"/>
              </a:spcBef>
              <a:defRPr sz="2688"/>
            </a:pPr>
            <a:r>
              <a:t>Adapt to latest &lt;flexContainer&gt; schema </a:t>
            </a:r>
            <a:br/>
            <a:r>
              <a:t>(not available yet, currently same as v. 3.7.0)</a:t>
            </a:r>
          </a:p>
          <a:p>
            <a:pPr marL="219455" indent="-219455" defTabSz="877823">
              <a:spcBef>
                <a:spcPts val="900"/>
              </a:spcBef>
              <a:defRPr sz="2688"/>
            </a:pPr>
            <a:r>
              <a:t>Verify schema</a:t>
            </a:r>
          </a:p>
          <a:p>
            <a:pPr marL="219455" indent="-219455" defTabSz="877823">
              <a:spcBef>
                <a:spcPts val="900"/>
              </a:spcBef>
              <a:defRPr sz="2688"/>
            </a:pPr>
            <a:r>
              <a:t>Adapt and use new</a:t>
            </a:r>
            <a:r>
              <a:rPr b="1"/>
              <a:t> xx-commonTypes-vx.y.z.xsd</a:t>
            </a:r>
          </a:p>
          <a:p>
            <a:pPr marL="219455" indent="-219455" defTabSz="877823">
              <a:spcBef>
                <a:spcPts val="900"/>
              </a:spcBef>
              <a:defRPr sz="2688"/>
            </a:pPr>
            <a:r>
              <a:t>All definitions are still under the </a:t>
            </a:r>
            <a:r>
              <a:rPr i="1"/>
              <a:t>home</a:t>
            </a:r>
            <a:r>
              <a:t> domain. They should be sorted into different domains, as in TS-0023 (but this document is work-in-progress).</a:t>
            </a:r>
            <a:br/>
            <a:r>
              <a:t>See also RDM-2020-0021-SDT_4_0_-_New_documentation</a:t>
            </a:r>
          </a:p>
          <a:p>
            <a:pPr marL="219455" indent="-219455" defTabSz="877823">
              <a:spcBef>
                <a:spcPts val="900"/>
              </a:spcBef>
              <a:defRPr sz="2688"/>
            </a:pPr>
            <a:r>
              <a:t>Decision needed: merge into master branch and publish</a:t>
            </a:r>
          </a:p>
          <a:p>
            <a:pPr lvl="1" marL="658368" indent="-219455" defTabSz="877823">
              <a:spcBef>
                <a:spcPts val="900"/>
              </a:spcBef>
              <a:defRPr sz="2688"/>
            </a:pPr>
            <a:r>
              <a:t>Also on Twitter?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itel 3"/>
          <p:cNvSpPr txBox="1"/>
          <p:nvPr>
            <p:ph type="title"/>
          </p:nvPr>
        </p:nvSpPr>
        <p:spPr>
          <a:xfrm>
            <a:off x="831850" y="1709738"/>
            <a:ext cx="10515600" cy="2852738"/>
          </a:xfrm>
          <a:prstGeom prst="rect">
            <a:avLst/>
          </a:prstGeom>
        </p:spPr>
        <p:txBody>
          <a:bodyPr/>
          <a:lstStyle/>
          <a:p>
            <a:pPr/>
            <a:r>
              <a:t>Thank you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545054"/>
      </a:dk1>
      <a:lt1>
        <a:srgbClr val="FFFFFF"/>
      </a:lt1>
      <a:dk2>
        <a:srgbClr val="A7A7A7"/>
      </a:dk2>
      <a:lt2>
        <a:srgbClr val="535353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chemeClr val="accent2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chemeClr val="accent2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chemeClr val="accent2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chemeClr val="accent2"/>
            </a:solidFill>
            <a:effectLst/>
            <a:uFillTx/>
            <a:latin typeface="Arial"/>
            <a:ea typeface="Arial"/>
            <a:cs typeface="Arial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