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</p:sldMasterIdLst>
  <p:notesMasterIdLst>
    <p:notesMasterId r:id="rId21"/>
  </p:notesMasterIdLst>
  <p:handoutMasterIdLst>
    <p:handoutMasterId r:id="rId22"/>
  </p:handoutMasterIdLst>
  <p:sldIdLst>
    <p:sldId id="272" r:id="rId11"/>
    <p:sldId id="276" r:id="rId12"/>
    <p:sldId id="271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99FF"/>
    <a:srgbClr val="9CC00C"/>
    <a:srgbClr val="FECF53"/>
    <a:srgbClr val="0592C2"/>
    <a:srgbClr val="EB7527"/>
    <a:srgbClr val="80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0" autoAdjust="0"/>
    <p:restoredTop sz="65630"/>
  </p:normalViewPr>
  <p:slideViewPr>
    <p:cSldViewPr snapToGrid="0">
      <p:cViewPr varScale="1">
        <p:scale>
          <a:sx n="68" d="100"/>
          <a:sy n="68" d="100"/>
        </p:scale>
        <p:origin x="1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49BC3-031B-4C33-8589-78085FFD627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08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B4093-417D-40B4-8306-17BD26F8DB6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31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36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It is also possible to consider other restricted semantic routing directives such as (list not exhaustive):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5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Graph Topologies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to capture most common scenarios involving networks of M2MSP;</a:t>
            </a:r>
            <a:endParaRPr lang="en-FR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Semantic Discovery Routing Mechanism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(SDRM) to route a Semantic Query between M2MSP with exhaustivity/non exhaustivity constraints and iterative vs. recursive routing modality;</a:t>
            </a:r>
            <a:endParaRPr lang="en-FR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Semantic Discovery Query Language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(SDQL) to express a large type of queries;</a:t>
            </a:r>
            <a:endParaRPr lang="en-FR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highlight>
                  <a:srgbClr val="FFFF00"/>
                </a:highlight>
              </a:rPr>
              <a:t>Formal Semantic Resolution Query Mechanism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(SRQM) necessary to reduce locally a complex query into a number of simpler queries.</a:t>
            </a:r>
            <a:r>
              <a:rPr lang="en-F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8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5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Application Entities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(AE) X of type T1, Y of type T2, Z of type T3, V of type T4, and W of type T5.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Middle Node Common Service Entities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(MN-CSE) P, and Q.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MN-CSE has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local database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containing information on their registered AE. The local database includes location information (where each device is currently located), the device type, etc.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Infrastructure Node Common Service Entities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(IN-CSE) A, B, C, and D.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IN-CSE has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local database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containing information on their registered MN-CSE and AE. The local database includes location information (where each device is currently located), the device type, etc.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Let P and Q have some “Contractual Regulatory and Security Relationship” (CRSR) with A. CRSR can be relaxed inside a single Service Provider, see Note 2 in Subsection 12.1.4.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Let A,B,C, and D have some “Contractual Regulatory and Security Relationship” (CRSR) each other’s.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09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CSE1 CUSTOMER of CSE2: CSE1 takes advantage of the infrastructure, MN-CSE, and AE registered in CSE2, and also shares security policies of CSE2.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CSE2 PROVIDER of CSE1: conversely, CSE2 offer usage of its infrastructure, and registered MN-CSE, and AE to CSE1. CSE1 again shares security policies of CSE2.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CSE1 PEER CSE2: CSE1 and CSE2 mutually shares infrastructure, MN-CSE, and AE and common security policies.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Note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CUSTOMER and PROVIDER SDAs are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asymmetric relations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while PEER SDA is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symmetric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one.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Note 2.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Inside a single Service Provider SDA is not required (i.e. SDA=PEER).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query can be intuitively read as looking for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T2 registered in any CSE satisfying the filter criteria FC2, AND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T3 registered in any CSE satisfying the filter criteria FC3, AND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T4 registered in any CSE satisfying the filter criteria FC4, AND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T5 registered in any CSE satisfying the filter criteria FC5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Let OR be a nonterminal. Consider queries such as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SDREQ1’ = ?T2|FC2 OR ?T3|FC3 OR ?T4|FC4 OR ?T5|FC5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query can be intuitively read as looking for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T2 registered in any CSE satisfying the filter criteria FC2, OR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T3 registered in any CSE satisfying the filter criteria FC3, OR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T4 registered in any CSE satisfying the filter criteria FC4, OR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AE of type T5 registered in any CSE satisfying the filter criteria FC5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By combining AND and OR, it is possible to consider semantic queries such as: 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08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It is also possible to consider other restricted semantic routing directives such as (list not exhaustive):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4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starts lookups in its local database, trying to solve {SDREQ2,3,4,5} but fail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down-forwards SQREQ1 to Q via an mcc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Q solve the subquery SQREQ2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T2|FC2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returning Y to A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send back Y to P and X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up-forwards SQREQ3 &amp; SQREQ4 &amp; SQREQ5 to B via an mcc’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 solve the SQREQ3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T3|FC3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returning Z to A (and back to P and X)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 side-forwards SQREQ4 &amp; SQREQ5 to C via an mcc’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 solve the SQREQ4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T4|FC2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returning V to B (and back to A, P and X)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 down-forwards SQREQ5 to D via an mcc’ pointer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 solve the SQREQ5 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T5|FC5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its local database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returning W to C (and back to B, A, P and X)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5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Caveat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When A down-forwards to B, it follows that B should respect the provider-customer SDA with A (e.g. B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should acknowledge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A.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This is not intuitive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since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 do a favour to A and moreover have also acknowledge 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). When B side-forwards to C, it follows that B and C have a common SDA agreement and, as such, they not acknowledge it each other. When C up-forwards to D, it follows that C and D have a common SDA agreement (e.g. C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should acknowledge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D).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This is not intuitive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since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 do a favour to D and moreover have also acknowledge D).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4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It is also possible to consider other restricted semantic routing directives such as (list not exhaustive):</a:t>
            </a:r>
            <a:endParaRPr lang="en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4093-417D-40B4-8306-17BD26F8DB6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73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fond_cou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r>
              <a:rPr lang="en-GB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A8CEAAE-D5C4-44E3-AA91-CB39337F538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fond_chapitre_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C75D450A-6F50-455B-AD0B-31F6F3E6A9C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5DAF62E-2399-4E86-8426-83E7B8EAFEE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59AE061-0D25-4BC3-846C-A448A83FAA0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6363CAB-7775-40D5-A2AC-3063F6DFBA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46D89E9-8055-45DD-98AA-A8D43B6F933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C0DF3F9-7745-4C85-8BDE-BB925206A1C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45175D4-E4EC-43C0-A862-B09AC5789B9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5A967F-7275-4AAF-92B2-4A9A02DCCE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25A1E73-450A-4F5B-B75D-C9973110F83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894ACC6-9098-4BD3-A350-4A53936C8E5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0F9E34F-CFFF-47D3-9200-956FBB2512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BD723A-C6BC-457B-919D-546286457FA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156680" name="Picture 8" descr="logo_co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B96E5EA-9A39-41BD-9A29-91F3B76FE71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4D2908C-F4B0-44F4-A890-C7F4F2E7176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9FE9FAB-8D58-4EDA-B1D0-D6D3DC3BBF6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5D72B8C-8549-4250-A439-6D8A9A110E0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5B6F255-1CF7-4920-AA2B-3927F4EE76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F9631DF-740D-4FFE-AC90-0286E749C09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5A760A0-2F0C-4EF0-A09D-F6420038B7D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0F66D81-2826-43C8-9ADF-C135F973A6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0F115DC-838A-4765-B04F-D549526DE6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AAA2D3A-C2F9-4F49-8D86-A5CE9C13071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34B3E26-A0FC-40E6-B5A0-7452D719FA0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fond_couv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2FB57B9-DF10-4C65-9B7D-0287C9A14EA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fond_chapitre_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2FC1BD64-33E6-4B15-B126-C6A2B9AD3F8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9AAAE72-8ED8-411E-B5A3-C3E479FF046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83170B7-652C-475A-9693-7C7A0E618AA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0F0A551-DCFF-4264-B44A-887CFA92D03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AE53AAC-63DC-44E0-AE6A-C6F84E9927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43DB5BE-3769-4C7B-9200-1518F7FBD8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AE5239D-C5F8-420F-A434-F8D71104F6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9D65488-92FB-4279-87E0-5E752D87A09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3889A01-06BD-42A1-AA53-EE679D1FDF6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645D028-B468-41E1-854C-3AF7E7E4B2A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1F41486-4431-453A-B828-7CAB6F86132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824320B-F797-48B5-BDE8-49393DEE2BA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fond_chapitre_bl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013C5982-D9A0-44D8-ADD2-7E9A74AF452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9F07387-559F-4DBE-9983-85DFA6CB207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0CF6339-85F2-4260-8CE1-F15808D5845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24A8D62-D0F2-48A8-B2EF-A0D0634EDD7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B75C3BA-78A6-4A7A-8009-AEEACD9E6BD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FE19020-1371-40F0-B531-D52CB7AC91B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58EB0A9-63DB-4E66-A77A-9DA786F8A4D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AC905F0-1C4A-461E-A1AC-A2E7627E876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BFB6D65-26DB-427B-A7A9-9A79A8F999B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EDB6BEB-F186-44B1-850E-5B6B00B58EA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10CBC00-C506-43E5-A960-25B7843BC53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413687F-4BE6-4220-8C43-C045EDDA58E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fond_chapitre_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3659EC67-BB3F-43B4-937D-1948E61DF4C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5F95E5-2429-452E-BAEE-65671C7AC37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CDDAF99-71A1-4197-AAA6-8949E74DD53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FC5E530-6D9F-4971-BF65-EEEA5C552C9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A378A28-5308-407B-91BB-F1D3A9E4C53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0C8AC7F-46B1-4F8B-8A34-26237FA03CA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C6E7728-BD89-4E80-944D-45F9AC48FB0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7579D18-8D41-4CDF-B97C-6A1104EF0D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BE3FA1A-BD98-4D5C-A849-7ECA8E9B08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1D7DCC9-30A9-4219-A28C-CC5E7FA01D5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4835464-9DB6-4243-B6A1-9737B179AB4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5EE4098-56EF-40B5-9245-B72C46E7835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fond_chapitre_v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E04021DA-72D6-4F5A-974A-A2FFD6F8D87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60FB93D-42B3-4D2A-864D-2C9A315D6F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8EC9746-C32A-46BC-B397-2F456824C6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6D51E56-169D-4F5D-987D-D75ED880B16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A507609-5AC1-4898-9972-FC9B47FF997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5DE18BE-3BA4-416A-B8CA-7F18418F5D1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320B202-EB71-4DD1-852D-1F2E7E6A2E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111E937-7F7C-44FD-B750-20B82410451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ABCBBD7-42D9-404A-94A6-1AD06992FF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726E018-32F8-4480-BCFB-8D2EAB80E80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07C7256-3C6E-498E-8A1B-6D612066DF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FBC7D37-EF5A-4362-89A8-B29DB2FA152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fond_chapitre_g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13FE1E6C-F517-47DD-9AB9-AE14EEFAF02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C495E7B-78E1-4848-8B7A-E7EA8E25BE1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3642142-7205-4320-BC09-91FF9161121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3EA6A72-1B3F-4D73-9409-DC7C9190A2B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51A95E1-FD28-43B4-9F00-00DF0EAA6F2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E3EBB8A-28EC-425F-8A1F-8F47627F9CD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7647551-721E-43EA-A608-8CD69E8D56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981C570-74D1-491C-A722-A0AFC450D9B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A631B65-8A19-4DA7-9F75-098F9B41D51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9E38AE4-2066-46BA-A3F5-FEB1E9D504D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8F76D93-C659-47C0-B6B5-8312817ED30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1158E83-8B29-4447-A50A-E87A972D953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fond_chapitre_k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B31180D4-E157-4E87-B5D6-62BEC78BB90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4424F72-24CA-494D-832B-7EF534D6C69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9B8D67E-5F35-410D-8F9D-0E61CE4FDD5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ABE2BC9-7531-49A8-954B-6FEF5EC80C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0FD401F-1218-4F2E-9921-03F9DE7430C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BCF7AC0-A789-4D30-BCD7-280FCAEC8E4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17FB23D-FA36-4B2D-8622-FDBE6ED2630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01BF9C9-395C-41F1-B9C5-28DACFFD8A4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783CFD1-0513-4312-AF56-BD5C82C05FD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E9CBFEE-A0BD-4CA1-AF8F-E66045B6FE5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4F14422-C7C8-47ED-B8B8-07E30AEE14E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A0B79FB-A419-4AFB-928E-B2B03A028A2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introduc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7656AFE1-C344-4F0D-BA28-107D713EA2E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5556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n-lt"/>
          <a:cs typeface="+mn-cs"/>
        </a:defRPr>
      </a:lvl4pPr>
      <a:lvl5pPr marL="557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bandeau_texte_oran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77FB8CA-9B2F-4114-90A2-7C3108D4B26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1BD2A605-6318-47B1-AEC9-AB0744B1492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algn="l" defTabSz="200025" rtl="0" fontAlgn="base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defRPr sz="2200">
          <a:solidFill>
            <a:schemeClr val="tx2"/>
          </a:solidFill>
          <a:latin typeface="+mn-lt"/>
          <a:cs typeface="+mn-cs"/>
        </a:defRPr>
      </a:lvl2pPr>
      <a:lvl3pPr marL="3175" algn="l" defTabSz="200025" rtl="0" fontAlgn="base">
        <a:lnSpc>
          <a:spcPct val="170000"/>
        </a:lnSpc>
        <a:spcBef>
          <a:spcPct val="0"/>
        </a:spcBef>
        <a:spcAft>
          <a:spcPct val="0"/>
        </a:spcAft>
        <a:buFont typeface="Arial" charset="0"/>
        <a:defRPr sz="2200">
          <a:solidFill>
            <a:schemeClr val="tx2"/>
          </a:solidFill>
          <a:latin typeface="+mn-lt"/>
          <a:cs typeface="+mn-cs"/>
        </a:defRPr>
      </a:lvl3pPr>
      <a:lvl4pPr marL="4763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4pPr>
      <a:lvl5pPr marL="63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9" descr="fond_dernie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chemeClr val="bg1"/>
        </a:buClr>
        <a:defRPr sz="1400" b="1">
          <a:solidFill>
            <a:schemeClr val="bg1"/>
          </a:solidFill>
          <a:latin typeface="+mn-lt"/>
          <a:cs typeface="+mn-cs"/>
        </a:defRPr>
      </a:lvl2pPr>
      <a:lvl3pPr marL="3175" algn="l" rtl="0" fontAlgn="base">
        <a:spcBef>
          <a:spcPct val="0"/>
        </a:spcBef>
        <a:spcAft>
          <a:spcPct val="0"/>
        </a:spcAft>
        <a:buFont typeface="Arial" charset="0"/>
        <a:defRPr sz="1400" b="1">
          <a:solidFill>
            <a:schemeClr val="bg1"/>
          </a:solidFill>
          <a:latin typeface="+mn-lt"/>
          <a:cs typeface="+mn-cs"/>
        </a:defRPr>
      </a:lvl3pPr>
      <a:lvl4pPr marL="4763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4pPr>
      <a:lvl5pPr marL="63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0D146BB4-C21D-43C6-8860-2D264D588A8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bandeau_texte_ble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D8623B5E-53D5-4CDD-91F0-9D693D390EB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bandeau_texte_ver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8E83723E-84D3-40B5-8EDC-9B52C2CB1596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bandeau_texte_viole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3BDD6A6-4C2B-412D-A765-FFEDADF2651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bandeau_texte_gr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7CE227E-994C-4B18-9E80-740C2582566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bandeau_texte_kak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00 MOIS 2011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/>
              <a:t>EMETTEUR - NOM DE LA PRESENTATION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E2F07B82-4858-4E29-890E-CAF1CE3CC11A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8350" y="3032921"/>
            <a:ext cx="7626350" cy="1976438"/>
          </a:xfrm>
        </p:spPr>
        <p:txBody>
          <a:bodyPr/>
          <a:lstStyle/>
          <a:p>
            <a:r>
              <a:rPr lang="en-GB" dirty="0"/>
              <a:t>Semantic Discovery in Presence of a “network” of </a:t>
            </a:r>
            <a:br>
              <a:rPr lang="en-FR" dirty="0"/>
            </a:br>
            <a:r>
              <a:rPr lang="en-GB" dirty="0"/>
              <a:t>M2M Service Providers</a:t>
            </a:r>
            <a:endParaRPr lang="fr-FR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5424406"/>
            <a:ext cx="7626350" cy="976393"/>
          </a:xfrm>
        </p:spPr>
        <p:txBody>
          <a:bodyPr/>
          <a:lstStyle/>
          <a:p>
            <a:r>
              <a:rPr lang="fr-FR" dirty="0"/>
              <a:t>Luigi </a:t>
            </a:r>
            <a:r>
              <a:rPr lang="fr-FR" dirty="0" err="1"/>
              <a:t>Liquori</a:t>
            </a:r>
            <a:r>
              <a:rPr lang="fr-FR" dirty="0"/>
              <a:t> and Marie-Agnès </a:t>
            </a:r>
            <a:r>
              <a:rPr lang="fr-FR" dirty="0" err="1"/>
              <a:t>Peraldi</a:t>
            </a:r>
            <a:r>
              <a:rPr lang="fr-FR" dirty="0"/>
              <a:t> </a:t>
            </a:r>
            <a:r>
              <a:rPr lang="fr-FR" dirty="0" err="1"/>
              <a:t>Frati</a:t>
            </a:r>
            <a:endParaRPr lang="fr-FR" dirty="0"/>
          </a:p>
          <a:p>
            <a:r>
              <a:rPr lang="fr-FR" sz="2000" dirty="0" err="1"/>
              <a:t>Inria</a:t>
            </a:r>
            <a:r>
              <a:rPr lang="fr-FR" sz="2000" dirty="0"/>
              <a:t> Sophia Antipolis – Méditerranée </a:t>
            </a:r>
          </a:p>
          <a:p>
            <a:r>
              <a:rPr lang="fr-FR" dirty="0"/>
              <a:t>&amp; </a:t>
            </a:r>
          </a:p>
          <a:p>
            <a:r>
              <a:rPr lang="fr-FR" dirty="0"/>
              <a:t>STF 589 Team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white">
          <a:xfrm>
            <a:off x="4572000" y="6488113"/>
            <a:ext cx="40608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fr-FR" sz="1100" dirty="0">
                <a:solidFill>
                  <a:schemeClr val="bg1"/>
                </a:solidFill>
              </a:rPr>
              <a:t>RDM 45 oneM2M Web </a:t>
            </a:r>
            <a:r>
              <a:rPr lang="fr-FR" sz="1100" dirty="0" err="1">
                <a:solidFill>
                  <a:schemeClr val="bg1"/>
                </a:solidFill>
              </a:rPr>
              <a:t>Seminar</a:t>
            </a:r>
            <a:r>
              <a:rPr lang="fr-FR" sz="1100" dirty="0">
                <a:solidFill>
                  <a:schemeClr val="bg1"/>
                </a:solidFill>
              </a:rPr>
              <a:t>, 23 April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FF87D-EAAA-804B-BF09-5ABD4CFBDD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32" y="189421"/>
            <a:ext cx="5076165" cy="3028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10</a:t>
            </a:fld>
            <a:endParaRPr lang="fr-FR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2C376-C142-C24C-B964-7340BA213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34" y="2749550"/>
            <a:ext cx="8673466" cy="3738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AB69D-6F6C-0246-A754-95E7298A66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"/>
            <a:ext cx="4571999" cy="294109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C151604D-30A0-D94E-B6F6-55786AECF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0134" y="605632"/>
            <a:ext cx="3920691" cy="1143000"/>
          </a:xfrm>
        </p:spPr>
        <p:txBody>
          <a:bodyPr/>
          <a:lstStyle/>
          <a:p>
            <a:r>
              <a:rPr lang="fr-FR" i="1" dirty="0" err="1">
                <a:solidFill>
                  <a:schemeClr val="bg2"/>
                </a:solidFill>
              </a:rPr>
              <a:t>Semantic</a:t>
            </a:r>
            <a:r>
              <a:rPr lang="fr-FR" i="1" dirty="0">
                <a:solidFill>
                  <a:schemeClr val="bg2"/>
                </a:solidFill>
              </a:rPr>
              <a:t> </a:t>
            </a:r>
            <a:r>
              <a:rPr lang="fr-FR" i="1" dirty="0" err="1">
                <a:solidFill>
                  <a:schemeClr val="bg2"/>
                </a:solidFill>
              </a:rPr>
              <a:t>thank’s</a:t>
            </a:r>
            <a:endParaRPr lang="fr-FR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2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Use-Case </a:t>
            </a:r>
            <a:r>
              <a:rPr lang="fr-FR" dirty="0" err="1">
                <a:solidFill>
                  <a:schemeClr val="bg2"/>
                </a:solidFill>
              </a:rPr>
              <a:t>Zero</a:t>
            </a:r>
            <a:r>
              <a:rPr lang="fr-FR" dirty="0">
                <a:solidFill>
                  <a:schemeClr val="bg2"/>
                </a:solidFill>
              </a:rPr>
              <a:t> / </a:t>
            </a:r>
            <a:r>
              <a:rPr lang="fr-FR" dirty="0" err="1">
                <a:solidFill>
                  <a:schemeClr val="bg2"/>
                </a:solidFill>
              </a:rPr>
              <a:t>Parametric</a:t>
            </a:r>
            <a:r>
              <a:rPr lang="fr-FR" dirty="0">
                <a:solidFill>
                  <a:schemeClr val="bg2"/>
                </a:solidFill>
              </a:rPr>
              <a:t> Use-Case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509" y="1795689"/>
            <a:ext cx="8557491" cy="4203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Cover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many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 cases </a:t>
            </a:r>
          </a:p>
          <a:p>
            <a:r>
              <a:rPr lang="fr-FR" i="1" dirty="0">
                <a:solidFill>
                  <a:schemeClr val="tx1"/>
                </a:solidFill>
              </a:rPr>
              <a:t>	  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Advanced </a:t>
            </a: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Semantic</a:t>
            </a:r>
            <a:r>
              <a:rPr lang="fr-FR" i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r-FR" i="1" dirty="0" err="1">
                <a:solidFill>
                  <a:schemeClr val="tx1"/>
                </a:solidFill>
                <a:highlight>
                  <a:srgbClr val="FFFF00"/>
                </a:highlight>
              </a:rPr>
              <a:t>Discovery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Graph Topologies</a:t>
            </a:r>
            <a:endParaRPr lang="en-FR" sz="2800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Semantic Discovery Routing Mechanism </a:t>
            </a:r>
            <a:r>
              <a:rPr lang="en-US" sz="2800" dirty="0">
                <a:solidFill>
                  <a:schemeClr val="tx1"/>
                </a:solidFill>
              </a:rPr>
              <a:t>(SDRM)</a:t>
            </a:r>
            <a:endParaRPr lang="en-FR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Semantic Discovery Query Language </a:t>
            </a:r>
            <a:r>
              <a:rPr lang="en-US" sz="2800" dirty="0">
                <a:solidFill>
                  <a:schemeClr val="tx1"/>
                </a:solidFill>
              </a:rPr>
              <a:t>(SDQL)  </a:t>
            </a:r>
            <a:endParaRPr lang="en-FR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Semantic Resolution Query Mechanism </a:t>
            </a:r>
            <a:r>
              <a:rPr lang="en-US" sz="2800" dirty="0">
                <a:solidFill>
                  <a:schemeClr val="tx1"/>
                </a:solidFill>
              </a:rPr>
              <a:t>(SRQM)</a:t>
            </a:r>
            <a:endParaRPr lang="fr-FR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327A2-3030-7F4A-A08A-8E95C784FA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535690"/>
            <a:ext cx="4655127" cy="2620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816E7-E6A6-5343-BE55-FFAC230F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2134">
            <a:off x="1374559" y="1822454"/>
            <a:ext cx="71882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A1A8F956-7365-4DA9-8E77-53DF15DBE878}" type="slidenum">
              <a:rPr lang="fr-FR"/>
              <a:pPr/>
              <a:t>3</a:t>
            </a:fld>
            <a:endParaRPr 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Actors 5 AE + 2 MN-CSE + 4 IN-CSE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49B71A-DDF6-5644-9908-EEE365D0C54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8B4D8CD-E526-764B-A324-1E0F8B80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r>
              <a:rPr lang="fr-FR" dirty="0"/>
              <a:t>23/04/2020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C8F7C-9A24-8649-95F4-2908C4F141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6" y="1288004"/>
            <a:ext cx="8518853" cy="4435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4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4899" y="407534"/>
            <a:ext cx="8049059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Semantic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Discovery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Agreements</a:t>
            </a:r>
            <a:r>
              <a:rPr lang="fr-FR" dirty="0">
                <a:solidFill>
                  <a:schemeClr val="bg2"/>
                </a:solidFill>
              </a:rPr>
              <a:t> (SDA)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0573" y="1552120"/>
                <a:ext cx="8557491" cy="4692424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chemeClr val="tx1"/>
                    </a:solidFill>
                    <a:latin typeface="+mj-lt"/>
                  </a:rPr>
                  <a:t>SDA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  <a:latin typeface="+mj-lt"/>
                  </a:rPr>
                  <a:t> {</a:t>
                </a:r>
                <a:r>
                  <a:rPr lang="fr-FR" sz="2800" i="1" dirty="0">
                    <a:solidFill>
                      <a:schemeClr val="tx1"/>
                    </a:solidFill>
                    <a:latin typeface="+mj-lt"/>
                  </a:rPr>
                  <a:t>CUSTOMER, PROVIDER, PEER</a:t>
                </a:r>
                <a:r>
                  <a:rPr lang="fr-FR" sz="2800" dirty="0">
                    <a:solidFill>
                      <a:schemeClr val="tx1"/>
                    </a:solidFill>
                    <a:latin typeface="+mj-lt"/>
                  </a:rPr>
                  <a:t>}</a:t>
                </a:r>
              </a:p>
            </p:txBody>
          </p:sp>
        </mc:Choice>
        <mc:Fallback xmlns="">
          <p:sp>
            <p:nvSpPr>
              <p:cNvPr id="274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0573" y="1552120"/>
                <a:ext cx="8557491" cy="4692424"/>
              </a:xfrm>
              <a:blipFill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F0DC9-FF9F-6E45-B53E-05E9A63AE5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1" y="2462142"/>
            <a:ext cx="6833694" cy="35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7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5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Semantic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Discovery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Query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Language</a:t>
            </a:r>
            <a:r>
              <a:rPr lang="fr-FR" dirty="0">
                <a:solidFill>
                  <a:schemeClr val="bg2"/>
                </a:solidFill>
              </a:rPr>
              <a:t> (SDQL)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3" y="1550534"/>
            <a:ext cx="9144000" cy="49375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AND, OR, NOT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nonterminals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Types</a:t>
            </a:r>
            <a:r>
              <a:rPr lang="fr-FR" dirty="0">
                <a:solidFill>
                  <a:schemeClr val="tx1"/>
                </a:solidFill>
              </a:rPr>
              <a:t>, and FC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Filter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Criteria</a:t>
            </a:r>
            <a:endParaRPr lang="fr-FR" sz="2400" i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?T2|FC2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?T3|FC3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?T4|FC4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?T5|FC5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?T2|FC2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?T3|FC3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?T4|FC4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?T5|FC5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(?T2|FC2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?T3|FC3) 	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	(?T4|FC4 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?T5|FC5)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chemeClr val="tx1"/>
                </a:solidFill>
              </a:rPr>
              <a:t>(?T2|FC2 </a:t>
            </a:r>
            <a:r>
              <a:rPr lang="fr-FR" sz="2800" dirty="0">
                <a:solidFill>
                  <a:schemeClr val="bg2"/>
                </a:solidFill>
              </a:rPr>
              <a:t>AND</a:t>
            </a:r>
            <a:r>
              <a:rPr lang="fr-FR" sz="2800" dirty="0">
                <a:solidFill>
                  <a:schemeClr val="tx1"/>
                </a:solidFill>
              </a:rPr>
              <a:t> ?T3|FC3) 	</a:t>
            </a:r>
            <a:r>
              <a:rPr lang="fr-FR" sz="2800" dirty="0">
                <a:solidFill>
                  <a:schemeClr val="bg2"/>
                </a:solidFill>
              </a:rPr>
              <a:t>OR</a:t>
            </a:r>
            <a:r>
              <a:rPr lang="fr-FR" sz="2800" dirty="0">
                <a:solidFill>
                  <a:schemeClr val="tx1"/>
                </a:solidFill>
              </a:rPr>
              <a:t> 	(?T4|FC4 AND ?T5|FC5)</a:t>
            </a:r>
          </a:p>
          <a:p>
            <a:pPr algn="ctr">
              <a:lnSpc>
                <a:spcPct val="200000"/>
              </a:lnSpc>
            </a:pPr>
            <a:r>
              <a:rPr lang="fr-FR" sz="2600" dirty="0">
                <a:solidFill>
                  <a:schemeClr val="tx1"/>
                </a:solidFill>
              </a:rPr>
              <a:t>(?T2|FC2 </a:t>
            </a:r>
            <a:r>
              <a:rPr lang="fr-FR" sz="2600" dirty="0">
                <a:solidFill>
                  <a:schemeClr val="bg2"/>
                </a:solidFill>
              </a:rPr>
              <a:t>AND</a:t>
            </a:r>
            <a:r>
              <a:rPr lang="fr-FR" sz="2600" dirty="0">
                <a:solidFill>
                  <a:schemeClr val="tx1"/>
                </a:solidFill>
              </a:rPr>
              <a:t> ?T3|FC3) </a:t>
            </a:r>
            <a:r>
              <a:rPr lang="fr-FR" sz="2600" dirty="0">
                <a:solidFill>
                  <a:schemeClr val="bg2"/>
                </a:solidFill>
              </a:rPr>
              <a:t>OR</a:t>
            </a:r>
            <a:r>
              <a:rPr lang="fr-FR" sz="2600" dirty="0">
                <a:solidFill>
                  <a:schemeClr val="tx1"/>
                </a:solidFill>
              </a:rPr>
              <a:t>	(?T4|FC4 </a:t>
            </a:r>
            <a:r>
              <a:rPr lang="fr-FR" sz="2600" dirty="0">
                <a:solidFill>
                  <a:schemeClr val="bg2"/>
                </a:solidFill>
              </a:rPr>
              <a:t>AND</a:t>
            </a:r>
            <a:r>
              <a:rPr lang="fr-FR" sz="2600" dirty="0">
                <a:solidFill>
                  <a:schemeClr val="tx1"/>
                </a:solidFill>
              </a:rPr>
              <a:t> (</a:t>
            </a:r>
            <a:r>
              <a:rPr lang="fr-FR" sz="2600" dirty="0">
                <a:solidFill>
                  <a:schemeClr val="bg2"/>
                </a:solidFill>
              </a:rPr>
              <a:t>NOT</a:t>
            </a:r>
            <a:r>
              <a:rPr lang="fr-FR" sz="2600" dirty="0">
                <a:solidFill>
                  <a:schemeClr val="tx1"/>
                </a:solidFill>
              </a:rPr>
              <a:t> ?T5|FC5))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6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Semantic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Routing</a:t>
            </a:r>
            <a:r>
              <a:rPr lang="fr-FR" dirty="0">
                <a:solidFill>
                  <a:schemeClr val="bg2"/>
                </a:solidFill>
              </a:rPr>
              <a:t> Directives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3" y="1550534"/>
            <a:ext cx="9144000" cy="4937579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ANY</a:t>
            </a:r>
            <a:r>
              <a:rPr lang="fr-FR" sz="2400" dirty="0">
                <a:solidFill>
                  <a:schemeClr val="tx1"/>
                </a:solidFill>
              </a:rPr>
              <a:t> 								=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all CSE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CURRENT</a:t>
            </a:r>
            <a:r>
              <a:rPr lang="fr-FR" sz="2400" dirty="0">
                <a:solidFill>
                  <a:schemeClr val="tx1"/>
                </a:solidFill>
              </a:rPr>
              <a:t> 				=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the </a:t>
            </a:r>
            <a:r>
              <a:rPr lang="fr-FR" sz="2400" dirty="0" err="1">
                <a:solidFill>
                  <a:schemeClr val="tx1"/>
                </a:solidFill>
              </a:rPr>
              <a:t>current</a:t>
            </a:r>
            <a:r>
              <a:rPr lang="fr-FR" sz="2400" dirty="0">
                <a:solidFill>
                  <a:schemeClr val="tx1"/>
                </a:solidFill>
              </a:rPr>
              <a:t> CSE </a:t>
            </a:r>
            <a:r>
              <a:rPr lang="fr-FR" sz="2400" dirty="0" err="1">
                <a:solidFill>
                  <a:schemeClr val="tx1"/>
                </a:solidFill>
              </a:rPr>
              <a:t>database</a:t>
            </a:r>
            <a:endParaRPr lang="fr-FR" sz="2400" dirty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CUSTOMER[N]</a:t>
            </a:r>
            <a:r>
              <a:rPr lang="fr-FR" sz="2400" dirty="0">
                <a:solidFill>
                  <a:schemeClr val="tx1"/>
                </a:solidFill>
              </a:rPr>
              <a:t>=	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the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r>
              <a:rPr lang="fr-FR" sz="2400" dirty="0">
                <a:solidFill>
                  <a:schemeClr val="tx1"/>
                </a:solidFill>
              </a:rPr>
              <a:t> of N CUSTOMER CSE </a:t>
            </a: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PROVIDER[N]	</a:t>
            </a:r>
            <a:r>
              <a:rPr lang="fr-FR" sz="2400" dirty="0">
                <a:solidFill>
                  <a:schemeClr val="tx1"/>
                </a:solidFill>
              </a:rPr>
              <a:t>=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in the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r>
              <a:rPr lang="fr-FR" sz="2400" dirty="0">
                <a:solidFill>
                  <a:schemeClr val="tx1"/>
                </a:solidFill>
              </a:rPr>
              <a:t> of N PROVIDER CSE</a:t>
            </a:r>
          </a:p>
          <a:p>
            <a:pPr>
              <a:lnSpc>
                <a:spcPct val="250000"/>
              </a:lnSpc>
            </a:pPr>
            <a:r>
              <a:rPr lang="fr-FR" sz="2400" dirty="0">
                <a:solidFill>
                  <a:schemeClr val="bg2"/>
                </a:solidFill>
              </a:rPr>
              <a:t>PEER[N] </a:t>
            </a:r>
            <a:r>
              <a:rPr lang="fr-FR" sz="2400" dirty="0">
                <a:solidFill>
                  <a:schemeClr val="tx1"/>
                </a:solidFill>
              </a:rPr>
              <a:t>					=	</a:t>
            </a:r>
            <a:r>
              <a:rPr lang="fr-FR" sz="2400" dirty="0" err="1">
                <a:solidFill>
                  <a:schemeClr val="tx1"/>
                </a:solidFill>
              </a:rPr>
              <a:t>search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start</a:t>
            </a:r>
            <a:r>
              <a:rPr lang="fr-FR" sz="2400" dirty="0">
                <a:solidFill>
                  <a:schemeClr val="tx1"/>
                </a:solidFill>
              </a:rPr>
              <a:t> on the </a:t>
            </a:r>
            <a:r>
              <a:rPr lang="fr-FR" sz="2400" dirty="0" err="1">
                <a:solidFill>
                  <a:schemeClr val="tx1"/>
                </a:solidFill>
              </a:rPr>
              <a:t>databases</a:t>
            </a:r>
            <a:r>
              <a:rPr lang="fr-FR" sz="2400" dirty="0">
                <a:solidFill>
                  <a:schemeClr val="tx1"/>
                </a:solidFill>
              </a:rPr>
              <a:t> of N PEER CSE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A3C8F7C-9A24-8649-95F4-2908C4F14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" y="1052831"/>
            <a:ext cx="9020274" cy="4435155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A1A8F956-7365-4DA9-8E77-53DF15DBE878}" type="slidenum">
              <a:rPr lang="fr-FR"/>
              <a:pPr/>
              <a:t>7</a:t>
            </a:fld>
            <a:endParaRPr 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11430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SDREQ1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?T2|FC2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?T3|FC3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?T4|FC4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?T5|FC5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49B71A-DDF6-5644-9908-EEE365D0C54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8B4D8CD-E526-764B-A324-1E0F8B80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D88CB-24C0-DD48-95E0-02741FE1CDC8}"/>
              </a:ext>
            </a:extLst>
          </p:cNvPr>
          <p:cNvSpPr txBox="1"/>
          <p:nvPr/>
        </p:nvSpPr>
        <p:spPr>
          <a:xfrm>
            <a:off x="27012" y="357213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783E6-BF49-814C-A5C7-ED32F6B18D24}"/>
              </a:ext>
            </a:extLst>
          </p:cNvPr>
          <p:cNvSpPr txBox="1"/>
          <p:nvPr/>
        </p:nvSpPr>
        <p:spPr>
          <a:xfrm>
            <a:off x="4748983" y="195264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7A6AF3-E679-C54A-89EC-E43542A8180B}"/>
              </a:ext>
            </a:extLst>
          </p:cNvPr>
          <p:cNvSpPr txBox="1"/>
          <p:nvPr/>
        </p:nvSpPr>
        <p:spPr>
          <a:xfrm>
            <a:off x="2943488" y="195264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89FAF-2C58-4547-A815-B316F6871C13}"/>
              </a:ext>
            </a:extLst>
          </p:cNvPr>
          <p:cNvSpPr txBox="1"/>
          <p:nvPr/>
        </p:nvSpPr>
        <p:spPr>
          <a:xfrm>
            <a:off x="7128160" y="235138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632C8-EEB1-C842-81E6-8F97A55CEC7A}"/>
              </a:ext>
            </a:extLst>
          </p:cNvPr>
          <p:cNvSpPr txBox="1"/>
          <p:nvPr/>
        </p:nvSpPr>
        <p:spPr>
          <a:xfrm>
            <a:off x="1625983" y="540892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00DC2-62CA-E044-BFCC-536844038EA1}"/>
              </a:ext>
            </a:extLst>
          </p:cNvPr>
          <p:cNvSpPr txBox="1"/>
          <p:nvPr/>
        </p:nvSpPr>
        <p:spPr>
          <a:xfrm>
            <a:off x="860539" y="23176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1FB533-9BFE-044F-B2C8-B55965DD3132}"/>
              </a:ext>
            </a:extLst>
          </p:cNvPr>
          <p:cNvSpPr txBox="1"/>
          <p:nvPr/>
        </p:nvSpPr>
        <p:spPr>
          <a:xfrm>
            <a:off x="1625984" y="356567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1BBD23-B819-6D4D-8B2E-8FD8972322B5}"/>
              </a:ext>
            </a:extLst>
          </p:cNvPr>
          <p:cNvSpPr txBox="1"/>
          <p:nvPr/>
        </p:nvSpPr>
        <p:spPr>
          <a:xfrm>
            <a:off x="2943487" y="382432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0F979E-1305-FF4B-8492-1761365367DD}"/>
              </a:ext>
            </a:extLst>
          </p:cNvPr>
          <p:cNvSpPr txBox="1"/>
          <p:nvPr/>
        </p:nvSpPr>
        <p:spPr>
          <a:xfrm>
            <a:off x="4733745" y="382432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9AA2CB-4B46-7548-B00E-BAF53A96866E}"/>
              </a:ext>
            </a:extLst>
          </p:cNvPr>
          <p:cNvSpPr txBox="1"/>
          <p:nvPr/>
        </p:nvSpPr>
        <p:spPr>
          <a:xfrm>
            <a:off x="7128159" y="452561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A8AB20A-5E92-A440-9511-83566E7F13C2}"/>
              </a:ext>
            </a:extLst>
          </p:cNvPr>
          <p:cNvSpPr/>
          <p:nvPr/>
        </p:nvSpPr>
        <p:spPr>
          <a:xfrm>
            <a:off x="154461" y="1236164"/>
            <a:ext cx="8061785" cy="3843836"/>
          </a:xfrm>
          <a:custGeom>
            <a:avLst/>
            <a:gdLst>
              <a:gd name="connsiteX0" fmla="*/ 7757639 w 8061785"/>
              <a:gd name="connsiteY0" fmla="*/ 2929436 h 3843836"/>
              <a:gd name="connsiteX1" fmla="*/ 7859239 w 8061785"/>
              <a:gd name="connsiteY1" fmla="*/ 1519736 h 3843836"/>
              <a:gd name="connsiteX2" fmla="*/ 5433539 w 8061785"/>
              <a:gd name="connsiteY2" fmla="*/ 148136 h 3843836"/>
              <a:gd name="connsiteX3" fmla="*/ 2918939 w 8061785"/>
              <a:gd name="connsiteY3" fmla="*/ 186236 h 3843836"/>
              <a:gd name="connsiteX4" fmla="*/ 772639 w 8061785"/>
              <a:gd name="connsiteY4" fmla="*/ 1468936 h 3843836"/>
              <a:gd name="connsiteX5" fmla="*/ 48739 w 8061785"/>
              <a:gd name="connsiteY5" fmla="*/ 2688136 h 3843836"/>
              <a:gd name="connsiteX6" fmla="*/ 124939 w 8061785"/>
              <a:gd name="connsiteY6" fmla="*/ 3843836 h 38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1785" h="3843836">
                <a:moveTo>
                  <a:pt x="7757639" y="2929436"/>
                </a:moveTo>
                <a:cubicBezTo>
                  <a:pt x="8002114" y="2456361"/>
                  <a:pt x="8246589" y="1983286"/>
                  <a:pt x="7859239" y="1519736"/>
                </a:cubicBezTo>
                <a:cubicBezTo>
                  <a:pt x="7471889" y="1056186"/>
                  <a:pt x="6256922" y="370386"/>
                  <a:pt x="5433539" y="148136"/>
                </a:cubicBezTo>
                <a:cubicBezTo>
                  <a:pt x="4610156" y="-74114"/>
                  <a:pt x="3695756" y="-33897"/>
                  <a:pt x="2918939" y="186236"/>
                </a:cubicBezTo>
                <a:cubicBezTo>
                  <a:pt x="2142122" y="406369"/>
                  <a:pt x="1251006" y="1051953"/>
                  <a:pt x="772639" y="1468936"/>
                </a:cubicBezTo>
                <a:cubicBezTo>
                  <a:pt x="294272" y="1885919"/>
                  <a:pt x="156689" y="2292319"/>
                  <a:pt x="48739" y="2688136"/>
                </a:cubicBezTo>
                <a:cubicBezTo>
                  <a:pt x="-59211" y="3083953"/>
                  <a:pt x="32864" y="3463894"/>
                  <a:pt x="124939" y="3843836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38EA76A-41EA-DB4C-858B-4E3C800911C2}"/>
              </a:ext>
            </a:extLst>
          </p:cNvPr>
          <p:cNvSpPr/>
          <p:nvPr/>
        </p:nvSpPr>
        <p:spPr>
          <a:xfrm>
            <a:off x="261187" y="1311821"/>
            <a:ext cx="5584228" cy="3755479"/>
          </a:xfrm>
          <a:custGeom>
            <a:avLst/>
            <a:gdLst>
              <a:gd name="connsiteX0" fmla="*/ 5364913 w 5584228"/>
              <a:gd name="connsiteY0" fmla="*/ 2294979 h 3755479"/>
              <a:gd name="connsiteX1" fmla="*/ 5580813 w 5584228"/>
              <a:gd name="connsiteY1" fmla="*/ 1113879 h 3755479"/>
              <a:gd name="connsiteX2" fmla="*/ 5212513 w 5584228"/>
              <a:gd name="connsiteY2" fmla="*/ 135979 h 3755479"/>
              <a:gd name="connsiteX3" fmla="*/ 2913813 w 5584228"/>
              <a:gd name="connsiteY3" fmla="*/ 148679 h 3755479"/>
              <a:gd name="connsiteX4" fmla="*/ 742113 w 5584228"/>
              <a:gd name="connsiteY4" fmla="*/ 1444079 h 3755479"/>
              <a:gd name="connsiteX5" fmla="*/ 43613 w 5584228"/>
              <a:gd name="connsiteY5" fmla="*/ 2688679 h 3755479"/>
              <a:gd name="connsiteX6" fmla="*/ 132513 w 5584228"/>
              <a:gd name="connsiteY6" fmla="*/ 3755479 h 37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4228" h="3755479">
                <a:moveTo>
                  <a:pt x="5364913" y="2294979"/>
                </a:moveTo>
                <a:cubicBezTo>
                  <a:pt x="5485563" y="1884345"/>
                  <a:pt x="5606213" y="1473712"/>
                  <a:pt x="5580813" y="1113879"/>
                </a:cubicBezTo>
                <a:cubicBezTo>
                  <a:pt x="5555413" y="754046"/>
                  <a:pt x="5657013" y="296846"/>
                  <a:pt x="5212513" y="135979"/>
                </a:cubicBezTo>
                <a:cubicBezTo>
                  <a:pt x="4768013" y="-24888"/>
                  <a:pt x="3658880" y="-69338"/>
                  <a:pt x="2913813" y="148679"/>
                </a:cubicBezTo>
                <a:cubicBezTo>
                  <a:pt x="2168746" y="366696"/>
                  <a:pt x="1220480" y="1020746"/>
                  <a:pt x="742113" y="1444079"/>
                </a:cubicBezTo>
                <a:cubicBezTo>
                  <a:pt x="263746" y="1867412"/>
                  <a:pt x="145213" y="2303446"/>
                  <a:pt x="43613" y="2688679"/>
                </a:cubicBezTo>
                <a:cubicBezTo>
                  <a:pt x="-57987" y="3073912"/>
                  <a:pt x="37263" y="3414695"/>
                  <a:pt x="132513" y="3755479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31F58A0-531E-0D4A-822C-809383EB8825}"/>
              </a:ext>
            </a:extLst>
          </p:cNvPr>
          <p:cNvSpPr/>
          <p:nvPr/>
        </p:nvSpPr>
        <p:spPr>
          <a:xfrm>
            <a:off x="401549" y="1442728"/>
            <a:ext cx="3652647" cy="3649972"/>
          </a:xfrm>
          <a:custGeom>
            <a:avLst/>
            <a:gdLst>
              <a:gd name="connsiteX0" fmla="*/ 3383051 w 3652647"/>
              <a:gd name="connsiteY0" fmla="*/ 2049772 h 3649972"/>
              <a:gd name="connsiteX1" fmla="*/ 3649751 w 3652647"/>
              <a:gd name="connsiteY1" fmla="*/ 944872 h 3649972"/>
              <a:gd name="connsiteX2" fmla="*/ 3230651 w 3652647"/>
              <a:gd name="connsiteY2" fmla="*/ 5072 h 3649972"/>
              <a:gd name="connsiteX3" fmla="*/ 703351 w 3652647"/>
              <a:gd name="connsiteY3" fmla="*/ 1363972 h 3649972"/>
              <a:gd name="connsiteX4" fmla="*/ 42951 w 3652647"/>
              <a:gd name="connsiteY4" fmla="*/ 2646672 h 3649972"/>
              <a:gd name="connsiteX5" fmla="*/ 119151 w 3652647"/>
              <a:gd name="connsiteY5" fmla="*/ 3649972 h 36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2647" h="3649972">
                <a:moveTo>
                  <a:pt x="3383051" y="2049772"/>
                </a:moveTo>
                <a:cubicBezTo>
                  <a:pt x="3529101" y="1667713"/>
                  <a:pt x="3675151" y="1285655"/>
                  <a:pt x="3649751" y="944872"/>
                </a:cubicBezTo>
                <a:cubicBezTo>
                  <a:pt x="3624351" y="604089"/>
                  <a:pt x="3721718" y="-64778"/>
                  <a:pt x="3230651" y="5072"/>
                </a:cubicBezTo>
                <a:cubicBezTo>
                  <a:pt x="2739584" y="74922"/>
                  <a:pt x="1234634" y="923705"/>
                  <a:pt x="703351" y="1363972"/>
                </a:cubicBezTo>
                <a:cubicBezTo>
                  <a:pt x="172068" y="1804239"/>
                  <a:pt x="140318" y="2265672"/>
                  <a:pt x="42951" y="2646672"/>
                </a:cubicBezTo>
                <a:cubicBezTo>
                  <a:pt x="-54416" y="3027672"/>
                  <a:pt x="32367" y="3338822"/>
                  <a:pt x="119151" y="3649972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28D48F7-5E39-9A44-A3FF-C8C074BA8153}"/>
              </a:ext>
            </a:extLst>
          </p:cNvPr>
          <p:cNvSpPr/>
          <p:nvPr/>
        </p:nvSpPr>
        <p:spPr>
          <a:xfrm>
            <a:off x="530646" y="2666937"/>
            <a:ext cx="2042804" cy="2387663"/>
          </a:xfrm>
          <a:custGeom>
            <a:avLst/>
            <a:gdLst>
              <a:gd name="connsiteX0" fmla="*/ 1806154 w 2042804"/>
              <a:gd name="connsiteY0" fmla="*/ 2336863 h 2387663"/>
              <a:gd name="connsiteX1" fmla="*/ 1996654 w 2042804"/>
              <a:gd name="connsiteY1" fmla="*/ 1219263 h 2387663"/>
              <a:gd name="connsiteX2" fmla="*/ 1044154 w 2042804"/>
              <a:gd name="connsiteY2" fmla="*/ 63 h 2387663"/>
              <a:gd name="connsiteX3" fmla="*/ 91654 w 2042804"/>
              <a:gd name="connsiteY3" fmla="*/ 1270063 h 2387663"/>
              <a:gd name="connsiteX4" fmla="*/ 91654 w 2042804"/>
              <a:gd name="connsiteY4" fmla="*/ 2387663 h 238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804" h="2387663">
                <a:moveTo>
                  <a:pt x="1806154" y="2336863"/>
                </a:moveTo>
                <a:cubicBezTo>
                  <a:pt x="1964904" y="1972796"/>
                  <a:pt x="2123654" y="1608730"/>
                  <a:pt x="1996654" y="1219263"/>
                </a:cubicBezTo>
                <a:cubicBezTo>
                  <a:pt x="1869654" y="829796"/>
                  <a:pt x="1361654" y="-8404"/>
                  <a:pt x="1044154" y="63"/>
                </a:cubicBezTo>
                <a:cubicBezTo>
                  <a:pt x="726654" y="8530"/>
                  <a:pt x="250404" y="872130"/>
                  <a:pt x="91654" y="1270063"/>
                </a:cubicBezTo>
                <a:cubicBezTo>
                  <a:pt x="-67096" y="1667996"/>
                  <a:pt x="12279" y="2027829"/>
                  <a:pt x="91654" y="238766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FD5B02-0416-434A-8859-C2082F03F54B}"/>
              </a:ext>
            </a:extLst>
          </p:cNvPr>
          <p:cNvSpPr txBox="1"/>
          <p:nvPr/>
        </p:nvSpPr>
        <p:spPr>
          <a:xfrm>
            <a:off x="2721258" y="1935804"/>
            <a:ext cx="168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?T3|FC3 AND </a:t>
            </a:r>
          </a:p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24A158-A634-6546-B716-57C927161546}"/>
              </a:ext>
            </a:extLst>
          </p:cNvPr>
          <p:cNvSpPr txBox="1"/>
          <p:nvPr/>
        </p:nvSpPr>
        <p:spPr>
          <a:xfrm>
            <a:off x="4748983" y="1952643"/>
            <a:ext cx="168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41B52C5-689C-9048-97F7-7057AC002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78" y="1299121"/>
            <a:ext cx="633483" cy="9408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2C808A-FC4A-CB4E-BC55-D537A98BC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63" y="1554679"/>
            <a:ext cx="1077306" cy="8741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B586FB-560F-984F-8C87-90837E61D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7" y="1628173"/>
            <a:ext cx="1077306" cy="87411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D1057E2-CAA4-AE48-9877-31311FB69D24}"/>
              </a:ext>
            </a:extLst>
          </p:cNvPr>
          <p:cNvSpPr/>
          <p:nvPr/>
        </p:nvSpPr>
        <p:spPr>
          <a:xfrm>
            <a:off x="2824220" y="4862108"/>
            <a:ext cx="5683334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moral 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B and C should be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acknowledged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their “routing job”</a:t>
            </a:r>
            <a:endParaRPr lang="en-F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0B134F-5187-F44D-B031-DCF5FAE500C2}"/>
              </a:ext>
            </a:extLst>
          </p:cNvPr>
          <p:cNvSpPr/>
          <p:nvPr/>
        </p:nvSpPr>
        <p:spPr>
          <a:xfrm>
            <a:off x="-28548" y="5707249"/>
            <a:ext cx="124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!!START!!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3" grpId="0"/>
      <p:bldP spid="25" grpId="0"/>
      <p:bldP spid="27" grpId="0"/>
      <p:bldP spid="28" grpId="0"/>
      <p:bldP spid="29" grpId="0"/>
      <p:bldP spid="30" grpId="0"/>
      <p:bldP spid="41" grpId="0" animBg="1"/>
      <p:bldP spid="42" grpId="0" animBg="1"/>
      <p:bldP spid="43" grpId="0" animBg="1"/>
      <p:bldP spid="44" grpId="0" animBg="1"/>
      <p:bldP spid="45" grpId="0"/>
      <p:bldP spid="47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8EEE739-3039-8C49-AD43-CAD0184BD2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" y="1002134"/>
            <a:ext cx="8955819" cy="5080195"/>
          </a:xfrm>
          <a:prstGeom prst="rect">
            <a:avLst/>
          </a:prstGeom>
          <a:noFill/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A1A8F956-7365-4DA9-8E77-53DF15DBE878}" type="slidenum">
              <a:rPr lang="fr-FR"/>
              <a:pPr/>
              <a:t>8</a:t>
            </a:fld>
            <a:endParaRPr lang="fr-FR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11430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SDREQ1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?T2|FC2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?T3|FC3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?T4|FC4 </a:t>
            </a:r>
            <a:r>
              <a:rPr lang="fr-FR" dirty="0"/>
              <a:t>AND</a:t>
            </a:r>
            <a:r>
              <a:rPr lang="fr-FR" dirty="0">
                <a:solidFill>
                  <a:schemeClr val="tx1"/>
                </a:solidFill>
              </a:rPr>
              <a:t> ?T5|FC5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49B71A-DDF6-5644-9908-EEE365D0C54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8B4D8CD-E526-764B-A324-1E0F8B80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8600" y="6489700"/>
            <a:ext cx="2011363" cy="273050"/>
          </a:xfrm>
        </p:spPr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D88CB-24C0-DD48-95E0-02741FE1CDC8}"/>
              </a:ext>
            </a:extLst>
          </p:cNvPr>
          <p:cNvSpPr txBox="1"/>
          <p:nvPr/>
        </p:nvSpPr>
        <p:spPr>
          <a:xfrm>
            <a:off x="68713" y="393500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783E6-BF49-814C-A5C7-ED32F6B18D24}"/>
              </a:ext>
            </a:extLst>
          </p:cNvPr>
          <p:cNvSpPr txBox="1"/>
          <p:nvPr/>
        </p:nvSpPr>
        <p:spPr>
          <a:xfrm>
            <a:off x="4818081" y="13385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7A6AF3-E679-C54A-89EC-E43542A8180B}"/>
              </a:ext>
            </a:extLst>
          </p:cNvPr>
          <p:cNvSpPr txBox="1"/>
          <p:nvPr/>
        </p:nvSpPr>
        <p:spPr>
          <a:xfrm>
            <a:off x="3016544" y="1321032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89FAF-2C58-4547-A815-B316F6871C13}"/>
              </a:ext>
            </a:extLst>
          </p:cNvPr>
          <p:cNvSpPr txBox="1"/>
          <p:nvPr/>
        </p:nvSpPr>
        <p:spPr>
          <a:xfrm>
            <a:off x="7045511" y="2413925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632C8-EEB1-C842-81E6-8F97A55CEC7A}"/>
              </a:ext>
            </a:extLst>
          </p:cNvPr>
          <p:cNvSpPr txBox="1"/>
          <p:nvPr/>
        </p:nvSpPr>
        <p:spPr>
          <a:xfrm>
            <a:off x="1611810" y="602796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00DC2-62CA-E044-BFCC-536844038EA1}"/>
              </a:ext>
            </a:extLst>
          </p:cNvPr>
          <p:cNvSpPr txBox="1"/>
          <p:nvPr/>
        </p:nvSpPr>
        <p:spPr>
          <a:xfrm>
            <a:off x="800726" y="250228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SDREQ1</a:t>
            </a:r>
            <a:endParaRPr lang="en-F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1FB533-9BFE-044F-B2C8-B55965DD3132}"/>
              </a:ext>
            </a:extLst>
          </p:cNvPr>
          <p:cNvSpPr txBox="1"/>
          <p:nvPr/>
        </p:nvSpPr>
        <p:spPr>
          <a:xfrm>
            <a:off x="1584617" y="392170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?T2|FC2</a:t>
            </a:r>
            <a:endParaRPr lang="en-F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1BBD23-B819-6D4D-8B2E-8FD8972322B5}"/>
              </a:ext>
            </a:extLst>
          </p:cNvPr>
          <p:cNvSpPr txBox="1"/>
          <p:nvPr/>
        </p:nvSpPr>
        <p:spPr>
          <a:xfrm>
            <a:off x="2933945" y="3530752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?T3|FC3</a:t>
            </a:r>
            <a:endParaRPr lang="en-F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0F979E-1305-FF4B-8492-1761365367DD}"/>
              </a:ext>
            </a:extLst>
          </p:cNvPr>
          <p:cNvSpPr txBox="1"/>
          <p:nvPr/>
        </p:nvSpPr>
        <p:spPr>
          <a:xfrm>
            <a:off x="4828418" y="354615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</a:t>
            </a:r>
            <a:endParaRPr lang="en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9AA2CB-4B46-7548-B00E-BAF53A96866E}"/>
              </a:ext>
            </a:extLst>
          </p:cNvPr>
          <p:cNvSpPr txBox="1"/>
          <p:nvPr/>
        </p:nvSpPr>
        <p:spPr>
          <a:xfrm>
            <a:off x="7045511" y="496974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?T5|FC5</a:t>
            </a:r>
            <a:endParaRPr lang="en-FR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FD5B02-0416-434A-8859-C2082F03F54B}"/>
              </a:ext>
            </a:extLst>
          </p:cNvPr>
          <p:cNvSpPr txBox="1"/>
          <p:nvPr/>
        </p:nvSpPr>
        <p:spPr>
          <a:xfrm>
            <a:off x="2933945" y="2979826"/>
            <a:ext cx="1680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?T3|FC3 AND </a:t>
            </a:r>
          </a:p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24A158-A634-6546-B716-57C927161546}"/>
              </a:ext>
            </a:extLst>
          </p:cNvPr>
          <p:cNvSpPr txBox="1"/>
          <p:nvPr/>
        </p:nvSpPr>
        <p:spPr>
          <a:xfrm>
            <a:off x="4828418" y="3275376"/>
            <a:ext cx="168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?T4|FC4 AND </a:t>
            </a:r>
          </a:p>
          <a:p>
            <a:r>
              <a:rPr lang="fr-FR" dirty="0"/>
              <a:t>?T5|FC5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41B52C5-689C-9048-97F7-7057AC002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83" y="3715418"/>
            <a:ext cx="633483" cy="9408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2C808A-FC4A-CB4E-BC55-D537A98BC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70" y="2938226"/>
            <a:ext cx="1077306" cy="8741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B586FB-560F-984F-8C87-90837E61D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40" y="2938226"/>
            <a:ext cx="1077306" cy="874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7995A-E150-E745-B605-8C993BA36653}"/>
              </a:ext>
            </a:extLst>
          </p:cNvPr>
          <p:cNvSpPr txBox="1"/>
          <p:nvPr/>
        </p:nvSpPr>
        <p:spPr>
          <a:xfrm>
            <a:off x="9466217" y="56954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4921669-4DDF-A341-BC6A-7CCC28BF9D41}"/>
              </a:ext>
            </a:extLst>
          </p:cNvPr>
          <p:cNvSpPr/>
          <p:nvPr/>
        </p:nvSpPr>
        <p:spPr>
          <a:xfrm>
            <a:off x="844790" y="3440957"/>
            <a:ext cx="1704070" cy="2199034"/>
          </a:xfrm>
          <a:custGeom>
            <a:avLst/>
            <a:gdLst>
              <a:gd name="connsiteX0" fmla="*/ 1631710 w 1704070"/>
              <a:gd name="connsiteY0" fmla="*/ 1994643 h 2199034"/>
              <a:gd name="connsiteX1" fmla="*/ 1580910 w 1704070"/>
              <a:gd name="connsiteY1" fmla="*/ 838943 h 2199034"/>
              <a:gd name="connsiteX2" fmla="*/ 488710 w 1704070"/>
              <a:gd name="connsiteY2" fmla="*/ 743 h 2199034"/>
              <a:gd name="connsiteX3" fmla="*/ 69610 w 1704070"/>
              <a:gd name="connsiteY3" fmla="*/ 978643 h 2199034"/>
              <a:gd name="connsiteX4" fmla="*/ 6110 w 1704070"/>
              <a:gd name="connsiteY4" fmla="*/ 2070843 h 2199034"/>
              <a:gd name="connsiteX5" fmla="*/ 6110 w 1704070"/>
              <a:gd name="connsiteY5" fmla="*/ 2134343 h 219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70" h="2199034">
                <a:moveTo>
                  <a:pt x="1631710" y="1994643"/>
                </a:moveTo>
                <a:cubicBezTo>
                  <a:pt x="1701560" y="1582951"/>
                  <a:pt x="1771410" y="1171260"/>
                  <a:pt x="1580910" y="838943"/>
                </a:cubicBezTo>
                <a:cubicBezTo>
                  <a:pt x="1390410" y="506626"/>
                  <a:pt x="740593" y="-22540"/>
                  <a:pt x="488710" y="743"/>
                </a:cubicBezTo>
                <a:cubicBezTo>
                  <a:pt x="236827" y="24026"/>
                  <a:pt x="150043" y="633626"/>
                  <a:pt x="69610" y="978643"/>
                </a:cubicBezTo>
                <a:cubicBezTo>
                  <a:pt x="-10823" y="1323660"/>
                  <a:pt x="16693" y="1878226"/>
                  <a:pt x="6110" y="2070843"/>
                </a:cubicBezTo>
                <a:cubicBezTo>
                  <a:pt x="-4473" y="2263460"/>
                  <a:pt x="818" y="2198901"/>
                  <a:pt x="6110" y="213434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084E9FD-C9BA-1C49-AFF7-DAACBB5F180A}"/>
              </a:ext>
            </a:extLst>
          </p:cNvPr>
          <p:cNvSpPr/>
          <p:nvPr/>
        </p:nvSpPr>
        <p:spPr>
          <a:xfrm>
            <a:off x="640121" y="2108200"/>
            <a:ext cx="2830094" cy="3492500"/>
          </a:xfrm>
          <a:custGeom>
            <a:avLst/>
            <a:gdLst>
              <a:gd name="connsiteX0" fmla="*/ 2649179 w 2830094"/>
              <a:gd name="connsiteY0" fmla="*/ 0 h 3492500"/>
              <a:gd name="connsiteX1" fmla="*/ 2661879 w 2830094"/>
              <a:gd name="connsiteY1" fmla="*/ 1917700 h 3492500"/>
              <a:gd name="connsiteX2" fmla="*/ 871179 w 2830094"/>
              <a:gd name="connsiteY2" fmla="*/ 1219200 h 3492500"/>
              <a:gd name="connsiteX3" fmla="*/ 439379 w 2830094"/>
              <a:gd name="connsiteY3" fmla="*/ 1270000 h 3492500"/>
              <a:gd name="connsiteX4" fmla="*/ 58379 w 2830094"/>
              <a:gd name="connsiteY4" fmla="*/ 2476500 h 3492500"/>
              <a:gd name="connsiteX5" fmla="*/ 7579 w 2830094"/>
              <a:gd name="connsiteY5" fmla="*/ 349250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094" h="3492500">
                <a:moveTo>
                  <a:pt x="2649179" y="0"/>
                </a:moveTo>
                <a:cubicBezTo>
                  <a:pt x="2803695" y="857250"/>
                  <a:pt x="2958212" y="1714500"/>
                  <a:pt x="2661879" y="1917700"/>
                </a:cubicBezTo>
                <a:cubicBezTo>
                  <a:pt x="2365546" y="2120900"/>
                  <a:pt x="1241596" y="1327150"/>
                  <a:pt x="871179" y="1219200"/>
                </a:cubicBezTo>
                <a:cubicBezTo>
                  <a:pt x="500762" y="1111250"/>
                  <a:pt x="574846" y="1060450"/>
                  <a:pt x="439379" y="1270000"/>
                </a:cubicBezTo>
                <a:cubicBezTo>
                  <a:pt x="303912" y="1479550"/>
                  <a:pt x="130346" y="2106083"/>
                  <a:pt x="58379" y="2476500"/>
                </a:cubicBezTo>
                <a:cubicBezTo>
                  <a:pt x="-13588" y="2846917"/>
                  <a:pt x="-3005" y="3169708"/>
                  <a:pt x="7579" y="349250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2BD738A-13C6-EA49-A5F5-D1121CDC0EAB}"/>
              </a:ext>
            </a:extLst>
          </p:cNvPr>
          <p:cNvSpPr/>
          <p:nvPr/>
        </p:nvSpPr>
        <p:spPr>
          <a:xfrm>
            <a:off x="482553" y="1968500"/>
            <a:ext cx="4741649" cy="3733800"/>
          </a:xfrm>
          <a:custGeom>
            <a:avLst/>
            <a:gdLst>
              <a:gd name="connsiteX0" fmla="*/ 4597447 w 4741649"/>
              <a:gd name="connsiteY0" fmla="*/ 0 h 3733800"/>
              <a:gd name="connsiteX1" fmla="*/ 4597447 w 4741649"/>
              <a:gd name="connsiteY1" fmla="*/ 2019300 h 3733800"/>
              <a:gd name="connsiteX2" fmla="*/ 3098847 w 4741649"/>
              <a:gd name="connsiteY2" fmla="*/ 1955800 h 3733800"/>
              <a:gd name="connsiteX3" fmla="*/ 723947 w 4741649"/>
              <a:gd name="connsiteY3" fmla="*/ 1054100 h 3733800"/>
              <a:gd name="connsiteX4" fmla="*/ 63547 w 4741649"/>
              <a:gd name="connsiteY4" fmla="*/ 2844800 h 3733800"/>
              <a:gd name="connsiteX5" fmla="*/ 63547 w 4741649"/>
              <a:gd name="connsiteY5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1649" h="3733800">
                <a:moveTo>
                  <a:pt x="4597447" y="0"/>
                </a:moveTo>
                <a:cubicBezTo>
                  <a:pt x="4722330" y="846666"/>
                  <a:pt x="4847214" y="1693333"/>
                  <a:pt x="4597447" y="2019300"/>
                </a:cubicBezTo>
                <a:cubicBezTo>
                  <a:pt x="4347680" y="2345267"/>
                  <a:pt x="3744430" y="2116667"/>
                  <a:pt x="3098847" y="1955800"/>
                </a:cubicBezTo>
                <a:cubicBezTo>
                  <a:pt x="2453264" y="1794933"/>
                  <a:pt x="1229830" y="905933"/>
                  <a:pt x="723947" y="1054100"/>
                </a:cubicBezTo>
                <a:cubicBezTo>
                  <a:pt x="218064" y="1202267"/>
                  <a:pt x="173614" y="2398183"/>
                  <a:pt x="63547" y="2844800"/>
                </a:cubicBezTo>
                <a:cubicBezTo>
                  <a:pt x="-46520" y="3291417"/>
                  <a:pt x="8513" y="3512608"/>
                  <a:pt x="63547" y="3733800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6B8612C-A836-5C44-B6B7-C6470094408F}"/>
              </a:ext>
            </a:extLst>
          </p:cNvPr>
          <p:cNvSpPr/>
          <p:nvPr/>
        </p:nvSpPr>
        <p:spPr>
          <a:xfrm>
            <a:off x="361544" y="2778367"/>
            <a:ext cx="7228494" cy="2898533"/>
          </a:xfrm>
          <a:custGeom>
            <a:avLst/>
            <a:gdLst>
              <a:gd name="connsiteX0" fmla="*/ 7067956 w 7228494"/>
              <a:gd name="connsiteY0" fmla="*/ 1780933 h 2898533"/>
              <a:gd name="connsiteX1" fmla="*/ 7029856 w 7228494"/>
              <a:gd name="connsiteY1" fmla="*/ 244233 h 2898533"/>
              <a:gd name="connsiteX2" fmla="*/ 5099456 w 7228494"/>
              <a:gd name="connsiteY2" fmla="*/ 1158633 h 2898533"/>
              <a:gd name="connsiteX3" fmla="*/ 3359556 w 7228494"/>
              <a:gd name="connsiteY3" fmla="*/ 1057033 h 2898533"/>
              <a:gd name="connsiteX4" fmla="*/ 1098956 w 7228494"/>
              <a:gd name="connsiteY4" fmla="*/ 2933 h 2898533"/>
              <a:gd name="connsiteX5" fmla="*/ 235356 w 7228494"/>
              <a:gd name="connsiteY5" fmla="*/ 790333 h 2898533"/>
              <a:gd name="connsiteX6" fmla="*/ 6756 w 7228494"/>
              <a:gd name="connsiteY6" fmla="*/ 2174633 h 2898533"/>
              <a:gd name="connsiteX7" fmla="*/ 82956 w 7228494"/>
              <a:gd name="connsiteY7" fmla="*/ 2898533 h 289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8494" h="2898533">
                <a:moveTo>
                  <a:pt x="7067956" y="1780933"/>
                </a:moveTo>
                <a:cubicBezTo>
                  <a:pt x="7212947" y="1064441"/>
                  <a:pt x="7357939" y="347950"/>
                  <a:pt x="7029856" y="244233"/>
                </a:cubicBezTo>
                <a:cubicBezTo>
                  <a:pt x="6701773" y="140516"/>
                  <a:pt x="5711173" y="1023166"/>
                  <a:pt x="5099456" y="1158633"/>
                </a:cubicBezTo>
                <a:cubicBezTo>
                  <a:pt x="4487739" y="1294100"/>
                  <a:pt x="4026306" y="1249650"/>
                  <a:pt x="3359556" y="1057033"/>
                </a:cubicBezTo>
                <a:cubicBezTo>
                  <a:pt x="2692806" y="864416"/>
                  <a:pt x="1619656" y="47383"/>
                  <a:pt x="1098956" y="2933"/>
                </a:cubicBezTo>
                <a:cubicBezTo>
                  <a:pt x="578256" y="-41517"/>
                  <a:pt x="417389" y="428383"/>
                  <a:pt x="235356" y="790333"/>
                </a:cubicBezTo>
                <a:cubicBezTo>
                  <a:pt x="53323" y="1152283"/>
                  <a:pt x="32156" y="1823266"/>
                  <a:pt x="6756" y="2174633"/>
                </a:cubicBezTo>
                <a:cubicBezTo>
                  <a:pt x="-18644" y="2526000"/>
                  <a:pt x="32156" y="2712266"/>
                  <a:pt x="82956" y="2898533"/>
                </a:cubicBez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6EA70E-C81E-9A4F-8C0F-31AE25F024AE}"/>
              </a:ext>
            </a:extLst>
          </p:cNvPr>
          <p:cNvSpPr/>
          <p:nvPr/>
        </p:nvSpPr>
        <p:spPr>
          <a:xfrm>
            <a:off x="2824220" y="4862108"/>
            <a:ext cx="6078386" cy="137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moral 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B and C does some job </a:t>
            </a:r>
          </a:p>
          <a:p>
            <a:pPr marR="2540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their providers A and D and, sadly, they have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acknowledge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their “routing job”</a:t>
            </a:r>
            <a:endParaRPr lang="en-F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3" grpId="0"/>
      <p:bldP spid="25" grpId="0"/>
      <p:bldP spid="27" grpId="0"/>
      <p:bldP spid="28" grpId="0"/>
      <p:bldP spid="29" grpId="0"/>
      <p:bldP spid="30" grpId="0"/>
      <p:bldP spid="45" grpId="0"/>
      <p:bldP spid="47" grpId="0"/>
      <p:bldP spid="4" grpId="0" animBg="1"/>
      <p:bldP spid="12" grpId="0" animBg="1"/>
      <p:bldP spid="13" grpId="0" animBg="1"/>
      <p:bldP spid="14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23/04/2020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4FF433FC-4604-43CB-9015-DD7F88CCB8FA}" type="slidenum">
              <a:rPr lang="fr-FR"/>
              <a:pPr/>
              <a:t>9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941" y="407534"/>
            <a:ext cx="7540625" cy="1143000"/>
          </a:xfrm>
        </p:spPr>
        <p:txBody>
          <a:bodyPr/>
          <a:lstStyle/>
          <a:p>
            <a:r>
              <a:rPr lang="fr-FR" dirty="0" err="1">
                <a:solidFill>
                  <a:schemeClr val="bg2"/>
                </a:solidFill>
              </a:rPr>
              <a:t>Potential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Requirements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3" y="1550534"/>
            <a:ext cx="9144000" cy="49375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</a:t>
            </a:r>
          </a:p>
          <a:p>
            <a:pPr lvl="1" algn="ctr"/>
            <a:r>
              <a:rPr lang="en-US" sz="2400" dirty="0">
                <a:solidFill>
                  <a:schemeClr val="bg2"/>
                </a:solidFill>
              </a:rPr>
              <a:t>SEMANTIC DISCOVERY QUERY LANGUAGE (SDQL) </a:t>
            </a:r>
            <a:endParaRPr lang="en-FR" sz="24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SEMANTIC DISCOVER RESOLUTION QUERY MECHANISM (SDQM)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mechanism </a:t>
            </a:r>
          </a:p>
          <a:p>
            <a:pPr lvl="1" algn="ctr"/>
            <a:r>
              <a:rPr lang="en-US" sz="2400" dirty="0">
                <a:solidFill>
                  <a:schemeClr val="bg2"/>
                </a:solidFill>
              </a:rPr>
              <a:t>SEMANTIC DISCOVERY AGREEMENTS (SDA)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M2M system SHALL provide a 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SEMANTIC DISCOVERY ROUTING MECHANISM (SDRM) 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E812865-57A9-6548-96DB-338FAB88FBC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374609" y="6488113"/>
            <a:ext cx="35655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fr-FR" sz="1100" b="1" dirty="0">
                <a:solidFill>
                  <a:schemeClr val="bg1"/>
                </a:solidFill>
              </a:rPr>
              <a:t>Luigi </a:t>
            </a:r>
            <a:r>
              <a:rPr lang="fr-FR" sz="1100" b="1" dirty="0" err="1">
                <a:solidFill>
                  <a:schemeClr val="bg1"/>
                </a:solidFill>
              </a:rPr>
              <a:t>Liquori</a:t>
            </a:r>
            <a:r>
              <a:rPr lang="fr-FR" sz="1100" b="1" dirty="0">
                <a:solidFill>
                  <a:schemeClr val="bg1"/>
                </a:solidFill>
              </a:rPr>
              <a:t>, Marie-Agnès </a:t>
            </a:r>
            <a:r>
              <a:rPr lang="fr-FR" sz="1100" b="1" dirty="0" err="1">
                <a:solidFill>
                  <a:schemeClr val="bg1"/>
                </a:solidFill>
              </a:rPr>
              <a:t>Peraldi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Frati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976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PPT">
  <a:themeElements>
    <a:clrScheme name="masque_PP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masque_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P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masque_PPT</Template>
  <TotalTime>512</TotalTime>
  <Words>1580</Words>
  <Application>Microsoft Macintosh PowerPoint</Application>
  <PresentationFormat>On-screen Show (4:3)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Cambria Math</vt:lpstr>
      <vt:lpstr>masque_PPT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Semantic Discovery in Presence of a “network” of  M2M Service Providers</vt:lpstr>
      <vt:lpstr>Use-Case Zero / Parametric Use-Case </vt:lpstr>
      <vt:lpstr>Actors 5 AE + 2 MN-CSE + 4 IN-CSE</vt:lpstr>
      <vt:lpstr>Semantic Discovery Agreements (SDA)</vt:lpstr>
      <vt:lpstr>Semantic Discovery Query Language (SDQL)</vt:lpstr>
      <vt:lpstr>Semantic Routing Directives</vt:lpstr>
      <vt:lpstr>SDREQ1 ?T2|FC2 AND ?T3|FC3 AND ?T4|FC4 AND ?T5|FC5 </vt:lpstr>
      <vt:lpstr>SDREQ1 ?T2|FC2 AND ?T3|FC3 AND ?T4|FC4 AND ?T5|FC5 </vt:lpstr>
      <vt:lpstr>Potential Requirements</vt:lpstr>
      <vt:lpstr>Semantic thank’s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LUIGI LIQUORI INRIA</dc:creator>
  <cp:lastModifiedBy>LUIGI LIQUORI INRIA</cp:lastModifiedBy>
  <cp:revision>71</cp:revision>
  <cp:lastPrinted>2020-04-23T13:18:50Z</cp:lastPrinted>
  <dcterms:created xsi:type="dcterms:W3CDTF">2020-04-23T06:38:09Z</dcterms:created>
  <dcterms:modified xsi:type="dcterms:W3CDTF">2020-04-23T15:13:08Z</dcterms:modified>
</cp:coreProperties>
</file>