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74" r:id="rId4"/>
    <p:sldId id="276" r:id="rId5"/>
    <p:sldId id="284" r:id="rId6"/>
    <p:sldId id="28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000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5296" autoAdjust="0"/>
  </p:normalViewPr>
  <p:slideViewPr>
    <p:cSldViewPr snapToGrid="0">
      <p:cViewPr varScale="1">
        <p:scale>
          <a:sx n="84" d="100"/>
          <a:sy n="84" d="100"/>
        </p:scale>
        <p:origin x="12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13-10-2020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0033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통합 경보 서비스에 대한 개념 설명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876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통합 경보 서비스에 대한 개념 설명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2040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altLang="ko-KR" dirty="0"/>
              <a:t>WI </a:t>
            </a:r>
            <a:r>
              <a:rPr lang="ko-KR" altLang="en-US" dirty="0"/>
              <a:t>최초 목표</a:t>
            </a:r>
            <a:r>
              <a:rPr lang="en-US" altLang="ko-KR" dirty="0"/>
              <a:t>/</a:t>
            </a:r>
            <a:r>
              <a:rPr lang="ko-KR" altLang="en-US" dirty="0"/>
              <a:t>일정 설명</a:t>
            </a:r>
            <a:endParaRPr lang="en-US" altLang="ko-KR" dirty="0"/>
          </a:p>
          <a:p>
            <a:pPr algn="l"/>
            <a:r>
              <a:rPr lang="en-US" altLang="ko-KR" dirty="0"/>
              <a:t>TR</a:t>
            </a:r>
            <a:r>
              <a:rPr lang="ko-KR" altLang="en-US" dirty="0"/>
              <a:t> 완성 했고</a:t>
            </a:r>
            <a:r>
              <a:rPr lang="en-US" altLang="ko-KR" dirty="0"/>
              <a:t>, TS </a:t>
            </a:r>
            <a:r>
              <a:rPr lang="ko-KR" altLang="en-US" dirty="0"/>
              <a:t>시작해야 한다</a:t>
            </a:r>
          </a:p>
          <a:p>
            <a:pPr algn="l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42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7595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Smart Tourism Services and Data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dirty="0"/>
              <a:t>Group Name: WG1</a:t>
            </a:r>
          </a:p>
          <a:p>
            <a:pPr algn="l"/>
            <a:r>
              <a:rPr lang="en-US" dirty="0"/>
              <a:t>Source: JaeSeung Song (KETI), </a:t>
            </a:r>
            <a:r>
              <a:rPr lang="en-US" dirty="0" err="1"/>
              <a:t>Namdon</a:t>
            </a:r>
            <a:r>
              <a:rPr lang="en-US" dirty="0"/>
              <a:t> Kim (GSIF) </a:t>
            </a:r>
          </a:p>
          <a:p>
            <a:pPr algn="l"/>
            <a:r>
              <a:rPr lang="en-US" dirty="0"/>
              <a:t>Meeting Date: 2020-10-13</a:t>
            </a:r>
          </a:p>
          <a:p>
            <a:pPr algn="l"/>
            <a:r>
              <a:rPr lang="en-US" dirty="0"/>
              <a:t>Agenda Item: TBD</a:t>
            </a:r>
          </a:p>
          <a:p>
            <a:endParaRPr 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0E4E407C-9278-4F8C-8DFD-769E49DC57E9}"/>
              </a:ext>
            </a:extLst>
          </p:cNvPr>
          <p:cNvSpPr/>
          <p:nvPr/>
        </p:nvSpPr>
        <p:spPr>
          <a:xfrm>
            <a:off x="-46464" y="0"/>
            <a:ext cx="7864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3B3B39"/>
                </a:solidFill>
                <a:latin typeface="Verdana" panose="020B0604030504040204" pitchFamily="34" charset="0"/>
              </a:rPr>
              <a:t>RDM-2020-0070-Smart_Tourism_Data_and_Ontology</a:t>
            </a:r>
            <a:r>
              <a:rPr lang="en-US" altLang="ko-KR" dirty="0">
                <a:solidFill>
                  <a:srgbClr val="3B3B39"/>
                </a:solidFill>
                <a:latin typeface="Geneva"/>
              </a:rPr>
              <a:t>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162" y="1697037"/>
            <a:ext cx="9321533" cy="3868819"/>
          </a:xfrm>
        </p:spPr>
        <p:txBody>
          <a:bodyPr>
            <a:normAutofit/>
          </a:bodyPr>
          <a:lstStyle/>
          <a:p>
            <a:pPr marL="447675" indent="-4476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dirty="0"/>
              <a:t>A smart city project focusing on Smart Tourism</a:t>
            </a:r>
          </a:p>
          <a:p>
            <a:pPr marL="447675" indent="-4476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dirty="0"/>
              <a:t>Planned IoT services</a:t>
            </a:r>
          </a:p>
          <a:p>
            <a:pPr marL="447675" indent="-4476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ko-KR" dirty="0"/>
              <a:t>A way forward</a:t>
            </a:r>
          </a:p>
          <a:p>
            <a:pPr marL="447675" indent="-447675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ko-KR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FFBD9D-140E-4205-836B-259C6B7BF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800" dirty="0"/>
              <a:t>Smart Tourism</a:t>
            </a:r>
            <a:endParaRPr lang="ko-KR" alt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FB91A-4FAC-4E4B-808C-63ECADB2D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74224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Gangneung</a:t>
            </a:r>
            <a:r>
              <a:rPr lang="en-US" sz="2400" dirty="0"/>
              <a:t> where 20</a:t>
            </a:r>
            <a:r>
              <a:rPr lang="en-US" altLang="ko-KR" sz="2400" dirty="0"/>
              <a:t>18 Winter Olympic was held has started a smart city project that focus on Smart Tourism. </a:t>
            </a:r>
          </a:p>
          <a:p>
            <a:r>
              <a:rPr lang="en-US" altLang="ko-KR" sz="2400" dirty="0"/>
              <a:t>The </a:t>
            </a:r>
            <a:r>
              <a:rPr lang="en-US" altLang="ko-KR" sz="2400" dirty="0" err="1"/>
              <a:t>Gangneung</a:t>
            </a:r>
            <a:r>
              <a:rPr lang="en-US" altLang="ko-KR" sz="2400" dirty="0"/>
              <a:t> area is specialized in tourism</a:t>
            </a:r>
          </a:p>
          <a:p>
            <a:r>
              <a:rPr lang="en-US" sz="2400" dirty="0"/>
              <a:t>Started a new project</a:t>
            </a:r>
          </a:p>
          <a:p>
            <a:pPr lvl="1"/>
            <a:r>
              <a:rPr lang="en-US" sz="2000" dirty="0"/>
              <a:t>SW Convergence Cluster for Smart Tourism</a:t>
            </a:r>
          </a:p>
          <a:p>
            <a:pPr lvl="1"/>
            <a:r>
              <a:rPr lang="en-US" sz="2000" dirty="0"/>
              <a:t>Duration: April. 2020 ~ Dec. 2024 (57 months)</a:t>
            </a:r>
          </a:p>
          <a:p>
            <a:pPr lvl="1"/>
            <a:r>
              <a:rPr lang="en-US" sz="2000" dirty="0"/>
              <a:t>Participants: GSIPA, GICA, </a:t>
            </a:r>
            <a:r>
              <a:rPr lang="en-US" sz="2000" dirty="0" err="1"/>
              <a:t>Gangneung</a:t>
            </a:r>
            <a:r>
              <a:rPr lang="en-US" sz="2000" dirty="0"/>
              <a:t> </a:t>
            </a:r>
            <a:r>
              <a:rPr lang="en-US" sz="2000" dirty="0" err="1"/>
              <a:t>wonju</a:t>
            </a:r>
            <a:r>
              <a:rPr lang="en-US" sz="2000" dirty="0"/>
              <a:t> univ. 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/>
              <a:t>Budget: $16,000,000 </a:t>
            </a:r>
          </a:p>
          <a:p>
            <a:pPr lvl="1"/>
            <a:r>
              <a:rPr lang="en-US" sz="2000" dirty="0"/>
              <a:t>Description </a:t>
            </a:r>
          </a:p>
          <a:p>
            <a:pPr lvl="2"/>
            <a:r>
              <a:rPr lang="en-US" sz="1800" dirty="0"/>
              <a:t>Trial smart tourism services</a:t>
            </a:r>
          </a:p>
          <a:p>
            <a:pPr lvl="2"/>
            <a:r>
              <a:rPr lang="en-US" sz="1800" dirty="0"/>
              <a:t>Global networking (joint research, smart tourism forum, etc.)</a:t>
            </a:r>
          </a:p>
          <a:p>
            <a:pPr lvl="2"/>
            <a:r>
              <a:rPr lang="en-US" sz="1800" dirty="0"/>
              <a:t>Smart tourism open labs</a:t>
            </a:r>
          </a:p>
          <a:p>
            <a:pPr lvl="2"/>
            <a:r>
              <a:rPr lang="en-US" sz="1800" dirty="0"/>
              <a:t>Open calls for smart tourism services</a:t>
            </a:r>
          </a:p>
          <a:p>
            <a:pPr lvl="2"/>
            <a:endParaRPr lang="en-KR" sz="18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70AF757-9BCF-421A-9B3C-5545452F6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4912" y="2227344"/>
            <a:ext cx="3902392" cy="3407374"/>
          </a:xfrm>
          <a:prstGeom prst="rect">
            <a:avLst/>
          </a:prstGeom>
        </p:spPr>
      </p:pic>
      <p:pic>
        <p:nvPicPr>
          <p:cNvPr id="1026" name="Picture 2" descr="강릉과학산업진흥원">
            <a:extLst>
              <a:ext uri="{FF2B5EF4-FFF2-40B4-BE49-F238E27FC236}">
                <a16:creationId xmlns:a16="http://schemas.microsoft.com/office/drawing/2014/main" id="{1E25E4A3-C1B0-48E7-9CE8-56017848C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084" y="3999611"/>
            <a:ext cx="1258836" cy="429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강원정보문화진흥원 새로운 CI 공개">
            <a:extLst>
              <a:ext uri="{FF2B5EF4-FFF2-40B4-BE49-F238E27FC236}">
                <a16:creationId xmlns:a16="http://schemas.microsoft.com/office/drawing/2014/main" id="{EF5C4F6D-AF7D-40FD-A8A3-CD21AAC31A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67" t="16426" r="11073" b="18911"/>
          <a:stretch/>
        </p:blipFill>
        <p:spPr bwMode="auto">
          <a:xfrm>
            <a:off x="2467928" y="3967593"/>
            <a:ext cx="754380" cy="461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공지사항 - 유튜브 공모전, 강릉원주대학교에서 당신이 가장 좋아하는 것은?">
            <a:extLst>
              <a:ext uri="{FF2B5EF4-FFF2-40B4-BE49-F238E27FC236}">
                <a16:creationId xmlns:a16="http://schemas.microsoft.com/office/drawing/2014/main" id="{CD757ECD-3760-48C5-B387-189F5C510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232" y="4024457"/>
            <a:ext cx="1541145" cy="40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426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363281-5D88-42B0-9168-99790735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800" dirty="0"/>
              <a:t>Planned IoT services</a:t>
            </a:r>
            <a:endParaRPr lang="ko-KR" altLang="en-US" sz="2800" dirty="0"/>
          </a:p>
        </p:txBody>
      </p:sp>
      <p:sp>
        <p:nvSpPr>
          <p:cNvPr id="4" name="내용 개체 틀 4">
            <a:extLst>
              <a:ext uri="{FF2B5EF4-FFF2-40B4-BE49-F238E27FC236}">
                <a16:creationId xmlns:a16="http://schemas.microsoft.com/office/drawing/2014/main" id="{3B1EDABE-7053-4F05-AC2C-BD2095039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293894"/>
            <a:ext cx="10515600" cy="480646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kumimoji="1" lang="en-US" altLang="ko-KR" sz="2000" dirty="0">
                <a:solidFill>
                  <a:srgbClr val="C00000"/>
                </a:solidFill>
              </a:rPr>
              <a:t>Flagship data platform for smart tourism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Develop open APIs for smart tourism services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Support mashup service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Collect data from various smart tourism services as well as legacy systems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Device and platform will follow oneM2M</a:t>
            </a:r>
          </a:p>
          <a:p>
            <a:pPr marL="514350" indent="-514350">
              <a:buAutoNum type="arabicPeriod"/>
            </a:pPr>
            <a:r>
              <a:rPr kumimoji="1" lang="en-US" altLang="ko-KR" sz="2000" dirty="0">
                <a:solidFill>
                  <a:srgbClr val="C00000"/>
                </a:solidFill>
              </a:rPr>
              <a:t>Smart luggage tracking service for tourists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Carrier storage system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IoT infrastructure using </a:t>
            </a:r>
            <a:r>
              <a:rPr kumimoji="1" lang="en-US" altLang="ko-KR" sz="1600" dirty="0" err="1">
                <a:solidFill>
                  <a:srgbClr val="C00000"/>
                </a:solidFill>
              </a:rPr>
              <a:t>LoRa</a:t>
            </a:r>
            <a:endParaRPr kumimoji="1" lang="en-US" altLang="ko-KR" sz="1600" dirty="0">
              <a:solidFill>
                <a:srgbClr val="C00000"/>
              </a:solidFill>
            </a:endParaRP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Dashboard for carrier storage and movements</a:t>
            </a:r>
          </a:p>
          <a:p>
            <a:pPr marL="514350" indent="-514350">
              <a:buAutoNum type="arabicPeriod"/>
            </a:pPr>
            <a:r>
              <a:rPr kumimoji="1" lang="en-US" altLang="ko-KR" sz="2000" dirty="0">
                <a:solidFill>
                  <a:srgbClr val="C00000"/>
                </a:solidFill>
              </a:rPr>
              <a:t>Cultural heritage protection service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Collect data from cultural heritage (e.g., location, temperature, etc.)</a:t>
            </a:r>
          </a:p>
          <a:p>
            <a:pPr lvl="1"/>
            <a:r>
              <a:rPr kumimoji="1" lang="en-US" altLang="ko-KR" sz="1600" dirty="0">
                <a:solidFill>
                  <a:srgbClr val="C00000"/>
                </a:solidFill>
              </a:rPr>
              <a:t>Develop training data set from collected data for AI</a:t>
            </a:r>
          </a:p>
          <a:p>
            <a:pPr marL="514350" indent="-514350">
              <a:buAutoNum type="arabicPeriod"/>
            </a:pPr>
            <a:r>
              <a:rPr kumimoji="1" lang="en" altLang="ko-KR" sz="2000" dirty="0">
                <a:solidFill>
                  <a:srgbClr val="C00000"/>
                </a:solidFill>
              </a:rPr>
              <a:t>Customized smart tourism service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Develop IoT enabled AP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Develop and provisioning of personalized smart tour service</a:t>
            </a:r>
          </a:p>
          <a:p>
            <a:pPr marL="514350" indent="-514350">
              <a:buAutoNum type="arabicPeriod"/>
            </a:pPr>
            <a:endParaRPr kumimoji="1" lang="en" altLang="ko-KR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61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363281-5D88-42B0-9168-99790735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800" dirty="0"/>
              <a:t>Planned IoT services</a:t>
            </a:r>
            <a:endParaRPr lang="ko-KR" altLang="en-US" sz="2800" dirty="0"/>
          </a:p>
        </p:txBody>
      </p:sp>
      <p:sp>
        <p:nvSpPr>
          <p:cNvPr id="4" name="내용 개체 틀 4">
            <a:extLst>
              <a:ext uri="{FF2B5EF4-FFF2-40B4-BE49-F238E27FC236}">
                <a16:creationId xmlns:a16="http://schemas.microsoft.com/office/drawing/2014/main" id="{3B1EDABE-7053-4F05-AC2C-BD2095039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293894"/>
            <a:ext cx="10515600" cy="480646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kumimoji="1" lang="en" altLang="ko-KR" sz="2000" dirty="0">
                <a:solidFill>
                  <a:srgbClr val="C00000"/>
                </a:solidFill>
              </a:rPr>
              <a:t>Smart crowd sensing for the usability of tourists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Collect crowd data from tourist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Develop heatmap 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Provide recommendation services</a:t>
            </a:r>
          </a:p>
          <a:p>
            <a:pPr marL="514350" indent="-514350">
              <a:buAutoNum type="arabicPeriod"/>
            </a:pPr>
            <a:r>
              <a:rPr kumimoji="1" lang="en" altLang="ko-KR" sz="2000" dirty="0">
                <a:solidFill>
                  <a:srgbClr val="C00000"/>
                </a:solidFill>
              </a:rPr>
              <a:t>Smart IoT platform for DMZ tourists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Collect data from accommodation around DMZ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Dashboard for DMZ tourism management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Managing products, contents, security, and foods</a:t>
            </a:r>
          </a:p>
          <a:p>
            <a:pPr marL="514350" indent="-514350">
              <a:buAutoNum type="arabicPeriod"/>
            </a:pPr>
            <a:r>
              <a:rPr kumimoji="1" lang="en" altLang="ko-KR" sz="2000" dirty="0">
                <a:solidFill>
                  <a:srgbClr val="C00000"/>
                </a:solidFill>
              </a:rPr>
              <a:t>Smart accommodation service 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Collect data from accommodations (e.g., Hotel, Lodge)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AR/VR services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Connect various data and contents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Convert data and adding semantics for AI services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Integrate with location and crowd sensing services</a:t>
            </a:r>
          </a:p>
          <a:p>
            <a:pPr lvl="1"/>
            <a:r>
              <a:rPr kumimoji="1" lang="en" altLang="ko-KR" sz="1600" dirty="0">
                <a:solidFill>
                  <a:srgbClr val="C00000"/>
                </a:solidFill>
              </a:rPr>
              <a:t>Recommendation services</a:t>
            </a:r>
          </a:p>
        </p:txBody>
      </p:sp>
    </p:spTree>
    <p:extLst>
      <p:ext uri="{BB962C8B-B14F-4D97-AF65-F5344CB8AC3E}">
        <p14:creationId xmlns:p14="http://schemas.microsoft.com/office/powerpoint/2010/main" val="1106989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E1A16B-2DF2-4CE1-9A32-22C7E20C7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/>
              <a:t>Data model in oneM2M</a:t>
            </a:r>
            <a:endParaRPr lang="ko-KR" altLang="en-US" sz="2800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A893FF5-3C58-8741-A962-EDB3293D3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/>
          <a:lstStyle/>
          <a:p>
            <a:r>
              <a:rPr lang="en-US" dirty="0"/>
              <a:t>oneM2M has a couple of specifications on domain specific work items</a:t>
            </a:r>
            <a:endParaRPr lang="en-US" altLang="ko-KR" dirty="0"/>
          </a:p>
          <a:p>
            <a:pPr lvl="1"/>
            <a:r>
              <a:rPr lang="en-US" altLang="ko-KR" dirty="0"/>
              <a:t>WI-0046: Vehicular domain enablement</a:t>
            </a:r>
          </a:p>
          <a:p>
            <a:pPr lvl="1"/>
            <a:r>
              <a:rPr lang="en-US" altLang="ko-KR" dirty="0"/>
              <a:t>WI-0064: Adaption of oneM2M for Smart City</a:t>
            </a:r>
          </a:p>
          <a:p>
            <a:pPr lvl="1"/>
            <a:r>
              <a:rPr lang="en-US" dirty="0"/>
              <a:t>WI-0070: Public Warning Service Enabler</a:t>
            </a:r>
          </a:p>
          <a:p>
            <a:pPr lvl="1"/>
            <a:r>
              <a:rPr lang="en-US" dirty="0"/>
              <a:t>WI-0075: Industrial Domain Information Model Mapping &amp; Semantics Support</a:t>
            </a:r>
          </a:p>
          <a:p>
            <a:pPr lvl="1"/>
            <a:r>
              <a:rPr lang="en-US" dirty="0"/>
              <a:t>WI-0084: SDT based Information Model &amp; Mapping for Vertical Industries</a:t>
            </a:r>
          </a:p>
          <a:p>
            <a:pPr lvl="1"/>
            <a:r>
              <a:rPr lang="en-US" dirty="0"/>
              <a:t>WI-0092: Railway Domain Enablement</a:t>
            </a:r>
          </a:p>
          <a:p>
            <a:pPr lvl="1"/>
            <a:r>
              <a:rPr lang="en-US" dirty="0"/>
              <a:t>WI-0094: Ontologies for Smart City Services</a:t>
            </a:r>
          </a:p>
          <a:p>
            <a:pPr lvl="1"/>
            <a:r>
              <a:rPr lang="en-US" dirty="0"/>
              <a:t>WI-0098: IoT for Smart Lifts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830638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8560826" cy="1173570"/>
          </a:xfrm>
        </p:spPr>
        <p:txBody>
          <a:bodyPr>
            <a:noAutofit/>
          </a:bodyPr>
          <a:lstStyle/>
          <a:p>
            <a:r>
              <a:rPr lang="en-US" altLang="ko-KR" sz="3600" dirty="0"/>
              <a:t>A way forward</a:t>
            </a:r>
            <a:endParaRPr lang="fr-FR" sz="3600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B6775D2E-922C-214B-B1D8-756B05EB6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97875"/>
          </a:xfrm>
        </p:spPr>
        <p:txBody>
          <a:bodyPr>
            <a:normAutofit/>
          </a:bodyPr>
          <a:lstStyle/>
          <a:p>
            <a:r>
              <a:rPr lang="en-US" dirty="0"/>
              <a:t>Two parallel activities are expected</a:t>
            </a:r>
          </a:p>
          <a:p>
            <a:pPr lvl="1"/>
            <a:r>
              <a:rPr lang="en-US" dirty="0"/>
              <a:t>Derive new use cases from smart tourism services</a:t>
            </a:r>
          </a:p>
          <a:p>
            <a:pPr lvl="1"/>
            <a:r>
              <a:rPr lang="en-US" dirty="0"/>
              <a:t>Analysis of smart tourism services in terms of data</a:t>
            </a:r>
          </a:p>
          <a:p>
            <a:r>
              <a:rPr lang="en-US" dirty="0"/>
              <a:t>Depending on the data set collected from Smart Tourism services, we can consider various work</a:t>
            </a:r>
            <a:endParaRPr lang="en-US" altLang="ko-KR" dirty="0"/>
          </a:p>
          <a:p>
            <a:pPr lvl="1"/>
            <a:r>
              <a:rPr lang="en-US" altLang="ko-KR" dirty="0"/>
              <a:t>Ontologies for Smart Tourism</a:t>
            </a:r>
          </a:p>
          <a:p>
            <a:pPr lvl="1"/>
            <a:r>
              <a:rPr lang="en-US" altLang="ko-KR" dirty="0"/>
              <a:t>Smart Tourism Service Enablement</a:t>
            </a:r>
          </a:p>
          <a:p>
            <a:pPr lvl="1"/>
            <a:r>
              <a:rPr lang="en-US" altLang="ko-KR" dirty="0"/>
              <a:t>Information model for Smart Tourism</a:t>
            </a:r>
          </a:p>
        </p:txBody>
      </p:sp>
    </p:spTree>
    <p:extLst>
      <p:ext uri="{BB962C8B-B14F-4D97-AF65-F5344CB8AC3E}">
        <p14:creationId xmlns:p14="http://schemas.microsoft.com/office/powerpoint/2010/main" val="2655825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3631</TotalTime>
  <Words>494</Words>
  <Application>Microsoft Office PowerPoint</Application>
  <PresentationFormat>와이드스크린</PresentationFormat>
  <Paragraphs>85</Paragraphs>
  <Slides>7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5" baseType="lpstr">
      <vt:lpstr>Geneva</vt:lpstr>
      <vt:lpstr>Arial</vt:lpstr>
      <vt:lpstr>Calibri</vt:lpstr>
      <vt:lpstr>Myriad Pro</vt:lpstr>
      <vt:lpstr>Myriad Pro Light</vt:lpstr>
      <vt:lpstr>Verdana</vt:lpstr>
      <vt:lpstr>Wingdings</vt:lpstr>
      <vt:lpstr>Office Theme</vt:lpstr>
      <vt:lpstr>Smart Tourism Services and Data Model</vt:lpstr>
      <vt:lpstr>Contents</vt:lpstr>
      <vt:lpstr>Smart Tourism</vt:lpstr>
      <vt:lpstr>Planned IoT services</vt:lpstr>
      <vt:lpstr>Planned IoT services</vt:lpstr>
      <vt:lpstr>Data model in oneM2M</vt:lpstr>
      <vt:lpstr>A way forward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Family</cp:lastModifiedBy>
  <cp:revision>106</cp:revision>
  <dcterms:created xsi:type="dcterms:W3CDTF">2017-09-21T15:46:31Z</dcterms:created>
  <dcterms:modified xsi:type="dcterms:W3CDTF">2020-10-12T16:54:55Z</dcterms:modified>
</cp:coreProperties>
</file>